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66" r:id="rId6"/>
    <p:sldId id="262" r:id="rId7"/>
    <p:sldId id="294" r:id="rId8"/>
    <p:sldId id="263" r:id="rId9"/>
    <p:sldId id="264" r:id="rId10"/>
    <p:sldId id="270" r:id="rId11"/>
    <p:sldId id="261" r:id="rId12"/>
    <p:sldId id="271" r:id="rId13"/>
    <p:sldId id="275" r:id="rId14"/>
    <p:sldId id="287" r:id="rId15"/>
    <p:sldId id="299" r:id="rId16"/>
    <p:sldId id="278" r:id="rId17"/>
    <p:sldId id="286" r:id="rId18"/>
    <p:sldId id="291" r:id="rId19"/>
    <p:sldId id="295" r:id="rId20"/>
    <p:sldId id="296" r:id="rId21"/>
    <p:sldId id="288" r:id="rId22"/>
    <p:sldId id="297" r:id="rId23"/>
    <p:sldId id="298" r:id="rId24"/>
    <p:sldId id="289" r:id="rId25"/>
    <p:sldId id="29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rgfserver\wmartin\home\excel\grain%20prices%20back%20to%20194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ofa\users$\users5\a1000655\Food%20from%202008\OECD_Export%20restrictions\Martin_Anderson_ASSA_Fig%20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ofa\shared$\Professions\Economics\Economics\DAI\Signe\2010\Rice%20and%20Wheat\Producerpricegraphs%20longer%20time%20period%20200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ofa\shared$\Professions\Economics\Economics\DAI\Signe\2010\Rice%20and%20Wheat\Producerpricegraphs%20longer%20time%20period%2020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Rice</c:v>
          </c:tx>
          <c:spPr>
            <a:ln cmpd="sng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DATA'!$E$629:$E$763</c:f>
              <c:numCache>
                <c:formatCode>0.00</c:formatCode>
                <c:ptCount val="135"/>
                <c:pt idx="0">
                  <c:v>241.4</c:v>
                </c:pt>
                <c:pt idx="1">
                  <c:v>241</c:v>
                </c:pt>
                <c:pt idx="2">
                  <c:v>225.75</c:v>
                </c:pt>
                <c:pt idx="3">
                  <c:v>214.75</c:v>
                </c:pt>
                <c:pt idx="4">
                  <c:v>198.6</c:v>
                </c:pt>
                <c:pt idx="5">
                  <c:v>196</c:v>
                </c:pt>
                <c:pt idx="6">
                  <c:v>189</c:v>
                </c:pt>
                <c:pt idx="7">
                  <c:v>186.5</c:v>
                </c:pt>
                <c:pt idx="8">
                  <c:v>179</c:v>
                </c:pt>
                <c:pt idx="9">
                  <c:v>187.5</c:v>
                </c:pt>
                <c:pt idx="10">
                  <c:v>185</c:v>
                </c:pt>
                <c:pt idx="11">
                  <c:v>184.25</c:v>
                </c:pt>
                <c:pt idx="12">
                  <c:v>184.4</c:v>
                </c:pt>
                <c:pt idx="13">
                  <c:v>184.5</c:v>
                </c:pt>
                <c:pt idx="14">
                  <c:v>175</c:v>
                </c:pt>
                <c:pt idx="15">
                  <c:v>163.75</c:v>
                </c:pt>
                <c:pt idx="16">
                  <c:v>164.33</c:v>
                </c:pt>
                <c:pt idx="17">
                  <c:v>168</c:v>
                </c:pt>
                <c:pt idx="18">
                  <c:v>169.4</c:v>
                </c:pt>
                <c:pt idx="19">
                  <c:v>168.25</c:v>
                </c:pt>
                <c:pt idx="20">
                  <c:v>173</c:v>
                </c:pt>
                <c:pt idx="21">
                  <c:v>170.6</c:v>
                </c:pt>
                <c:pt idx="22">
                  <c:v>173.5</c:v>
                </c:pt>
                <c:pt idx="23">
                  <c:v>179.33</c:v>
                </c:pt>
                <c:pt idx="24">
                  <c:v>191.75</c:v>
                </c:pt>
                <c:pt idx="25">
                  <c:v>195.33</c:v>
                </c:pt>
                <c:pt idx="26">
                  <c:v>189</c:v>
                </c:pt>
                <c:pt idx="27">
                  <c:v>190.2</c:v>
                </c:pt>
                <c:pt idx="28">
                  <c:v>197.5</c:v>
                </c:pt>
                <c:pt idx="29">
                  <c:v>202.67</c:v>
                </c:pt>
                <c:pt idx="30">
                  <c:v>199.6</c:v>
                </c:pt>
                <c:pt idx="31">
                  <c:v>190.33</c:v>
                </c:pt>
                <c:pt idx="32">
                  <c:v>186.6</c:v>
                </c:pt>
                <c:pt idx="33">
                  <c:v>186.25</c:v>
                </c:pt>
                <c:pt idx="34">
                  <c:v>186.75</c:v>
                </c:pt>
                <c:pt idx="35">
                  <c:v>186.5</c:v>
                </c:pt>
                <c:pt idx="36">
                  <c:v>200.75</c:v>
                </c:pt>
                <c:pt idx="37">
                  <c:v>198.75</c:v>
                </c:pt>
                <c:pt idx="38">
                  <c:v>197</c:v>
                </c:pt>
                <c:pt idx="39">
                  <c:v>195</c:v>
                </c:pt>
                <c:pt idx="40">
                  <c:v>198</c:v>
                </c:pt>
                <c:pt idx="41">
                  <c:v>203.4</c:v>
                </c:pt>
                <c:pt idx="42">
                  <c:v>198.5</c:v>
                </c:pt>
                <c:pt idx="43">
                  <c:v>195</c:v>
                </c:pt>
                <c:pt idx="44">
                  <c:v>197.6</c:v>
                </c:pt>
                <c:pt idx="45">
                  <c:v>195.75</c:v>
                </c:pt>
                <c:pt idx="46">
                  <c:v>193.4</c:v>
                </c:pt>
                <c:pt idx="47">
                  <c:v>198.25</c:v>
                </c:pt>
                <c:pt idx="48">
                  <c:v>212.75</c:v>
                </c:pt>
                <c:pt idx="49">
                  <c:v>213.25</c:v>
                </c:pt>
                <c:pt idx="50">
                  <c:v>237.8</c:v>
                </c:pt>
                <c:pt idx="51">
                  <c:v>240.75</c:v>
                </c:pt>
                <c:pt idx="52">
                  <c:v>232</c:v>
                </c:pt>
                <c:pt idx="53">
                  <c:v>229</c:v>
                </c:pt>
                <c:pt idx="54">
                  <c:v>230.75</c:v>
                </c:pt>
                <c:pt idx="55">
                  <c:v>239</c:v>
                </c:pt>
                <c:pt idx="56">
                  <c:v>235.25</c:v>
                </c:pt>
                <c:pt idx="57">
                  <c:v>244</c:v>
                </c:pt>
                <c:pt idx="58">
                  <c:v>259.2</c:v>
                </c:pt>
                <c:pt idx="59">
                  <c:v>278.25</c:v>
                </c:pt>
                <c:pt idx="60">
                  <c:v>287</c:v>
                </c:pt>
                <c:pt idx="61">
                  <c:v>290</c:v>
                </c:pt>
                <c:pt idx="62">
                  <c:v>292.75</c:v>
                </c:pt>
                <c:pt idx="63">
                  <c:v>297.25</c:v>
                </c:pt>
                <c:pt idx="64">
                  <c:v>293.8</c:v>
                </c:pt>
                <c:pt idx="65">
                  <c:v>285</c:v>
                </c:pt>
                <c:pt idx="66">
                  <c:v>276.75</c:v>
                </c:pt>
                <c:pt idx="67">
                  <c:v>282.8</c:v>
                </c:pt>
                <c:pt idx="68">
                  <c:v>285.25</c:v>
                </c:pt>
                <c:pt idx="69">
                  <c:v>286.39999999999969</c:v>
                </c:pt>
                <c:pt idx="70">
                  <c:v>277.75</c:v>
                </c:pt>
                <c:pt idx="71">
                  <c:v>280.5</c:v>
                </c:pt>
                <c:pt idx="72">
                  <c:v>291.25</c:v>
                </c:pt>
                <c:pt idx="73">
                  <c:v>301.5</c:v>
                </c:pt>
                <c:pt idx="74">
                  <c:v>303.5</c:v>
                </c:pt>
                <c:pt idx="75">
                  <c:v>302.25</c:v>
                </c:pt>
                <c:pt idx="76">
                  <c:v>308</c:v>
                </c:pt>
                <c:pt idx="77">
                  <c:v>312.5</c:v>
                </c:pt>
                <c:pt idx="78">
                  <c:v>315.39999999999969</c:v>
                </c:pt>
                <c:pt idx="79">
                  <c:v>312.66666666666708</c:v>
                </c:pt>
                <c:pt idx="80">
                  <c:v>309.2</c:v>
                </c:pt>
                <c:pt idx="81">
                  <c:v>301</c:v>
                </c:pt>
                <c:pt idx="82">
                  <c:v>296.25</c:v>
                </c:pt>
                <c:pt idx="83">
                  <c:v>305</c:v>
                </c:pt>
                <c:pt idx="84">
                  <c:v>313</c:v>
                </c:pt>
                <c:pt idx="85">
                  <c:v>315</c:v>
                </c:pt>
                <c:pt idx="86">
                  <c:v>318.66666666666708</c:v>
                </c:pt>
                <c:pt idx="87">
                  <c:v>316.5</c:v>
                </c:pt>
                <c:pt idx="88">
                  <c:v>317.60000000000002</c:v>
                </c:pt>
                <c:pt idx="89">
                  <c:v>323.25</c:v>
                </c:pt>
                <c:pt idx="90">
                  <c:v>328.8</c:v>
                </c:pt>
                <c:pt idx="91">
                  <c:v>327.5</c:v>
                </c:pt>
                <c:pt idx="92">
                  <c:v>325</c:v>
                </c:pt>
                <c:pt idx="93">
                  <c:v>329.2</c:v>
                </c:pt>
                <c:pt idx="94">
                  <c:v>342</c:v>
                </c:pt>
                <c:pt idx="95">
                  <c:v>360.66666666666708</c:v>
                </c:pt>
                <c:pt idx="96">
                  <c:v>375.6</c:v>
                </c:pt>
                <c:pt idx="97">
                  <c:v>464.75</c:v>
                </c:pt>
                <c:pt idx="98">
                  <c:v>594</c:v>
                </c:pt>
                <c:pt idx="99">
                  <c:v>907</c:v>
                </c:pt>
                <c:pt idx="100">
                  <c:v>901.8</c:v>
                </c:pt>
                <c:pt idx="101">
                  <c:v>757</c:v>
                </c:pt>
                <c:pt idx="102">
                  <c:v>731.75</c:v>
                </c:pt>
                <c:pt idx="103">
                  <c:v>693.5</c:v>
                </c:pt>
                <c:pt idx="104">
                  <c:v>683.8</c:v>
                </c:pt>
                <c:pt idx="105">
                  <c:v>609.25</c:v>
                </c:pt>
                <c:pt idx="106">
                  <c:v>552</c:v>
                </c:pt>
                <c:pt idx="107">
                  <c:v>531.79999999999995</c:v>
                </c:pt>
                <c:pt idx="108">
                  <c:v>580</c:v>
                </c:pt>
                <c:pt idx="109">
                  <c:v>590.75</c:v>
                </c:pt>
                <c:pt idx="110">
                  <c:v>588.25</c:v>
                </c:pt>
                <c:pt idx="111">
                  <c:v>549.66666666666663</c:v>
                </c:pt>
                <c:pt idx="112">
                  <c:v>533</c:v>
                </c:pt>
                <c:pt idx="113">
                  <c:v>574.5</c:v>
                </c:pt>
                <c:pt idx="114">
                  <c:v>572</c:v>
                </c:pt>
                <c:pt idx="115">
                  <c:v>526.25</c:v>
                </c:pt>
                <c:pt idx="116">
                  <c:v>518.75</c:v>
                </c:pt>
                <c:pt idx="117">
                  <c:v>493</c:v>
                </c:pt>
                <c:pt idx="118">
                  <c:v>542.75</c:v>
                </c:pt>
                <c:pt idx="119">
                  <c:v>591</c:v>
                </c:pt>
                <c:pt idx="120">
                  <c:v>568.79999999999995</c:v>
                </c:pt>
                <c:pt idx="121">
                  <c:v>535</c:v>
                </c:pt>
                <c:pt idx="122">
                  <c:v>502.2</c:v>
                </c:pt>
                <c:pt idx="123">
                  <c:v>466</c:v>
                </c:pt>
                <c:pt idx="124">
                  <c:v>451.33333333333331</c:v>
                </c:pt>
                <c:pt idx="125">
                  <c:v>440</c:v>
                </c:pt>
                <c:pt idx="126">
                  <c:v>441.8</c:v>
                </c:pt>
                <c:pt idx="127">
                  <c:v>452.75</c:v>
                </c:pt>
                <c:pt idx="128">
                  <c:v>476.5</c:v>
                </c:pt>
                <c:pt idx="129">
                  <c:v>486</c:v>
                </c:pt>
                <c:pt idx="130">
                  <c:v>514.5</c:v>
                </c:pt>
                <c:pt idx="131">
                  <c:v>532</c:v>
                </c:pt>
                <c:pt idx="132">
                  <c:v>516.79999999999995</c:v>
                </c:pt>
                <c:pt idx="133">
                  <c:v>529</c:v>
                </c:pt>
                <c:pt idx="134">
                  <c:v>492.75</c:v>
                </c:pt>
              </c:numCache>
            </c:numRef>
          </c:val>
          <c:smooth val="0"/>
        </c:ser>
        <c:ser>
          <c:idx val="1"/>
          <c:order val="1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DATA'!$F$629:$F$763</c:f>
            </c:numRef>
          </c:val>
          <c:smooth val="0"/>
        </c:ser>
        <c:ser>
          <c:idx val="2"/>
          <c:order val="2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DATA'!$G$629:$G$763</c:f>
            </c:numRef>
          </c:val>
          <c:smooth val="0"/>
        </c:ser>
        <c:ser>
          <c:idx val="3"/>
          <c:order val="3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DATA'!$H$629:$H$763</c:f>
            </c:numRef>
          </c:val>
          <c:smooth val="0"/>
        </c:ser>
        <c:ser>
          <c:idx val="4"/>
          <c:order val="4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DATA'!$I$629:$I$763</c:f>
            </c:numRef>
          </c:val>
          <c:smooth val="0"/>
        </c:ser>
        <c:ser>
          <c:idx val="5"/>
          <c:order val="5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DATA'!$J$629:$J$763</c:f>
            </c:numRef>
          </c:val>
          <c:smooth val="0"/>
        </c:ser>
        <c:ser>
          <c:idx val="6"/>
          <c:order val="6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DATA'!$K$629:$K$763</c:f>
            </c:numRef>
          </c:val>
          <c:smooth val="0"/>
        </c:ser>
        <c:ser>
          <c:idx val="7"/>
          <c:order val="7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DATA'!$L$629:$L$763</c:f>
            </c:numRef>
          </c:val>
          <c:smooth val="0"/>
        </c:ser>
        <c:ser>
          <c:idx val="8"/>
          <c:order val="8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DATA'!$M$629:$M$763</c:f>
            </c:numRef>
          </c:val>
          <c:smooth val="0"/>
        </c:ser>
        <c:ser>
          <c:idx val="9"/>
          <c:order val="9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DATA'!$N$629:$N$763</c:f>
            </c:numRef>
          </c:val>
          <c:smooth val="0"/>
        </c:ser>
        <c:ser>
          <c:idx val="10"/>
          <c:order val="10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DATA'!$O$629:$O$763</c:f>
            </c:numRef>
          </c:val>
          <c:smooth val="0"/>
        </c:ser>
        <c:ser>
          <c:idx val="11"/>
          <c:order val="11"/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DATA'!$P$629:$P$763</c:f>
            </c:numRef>
          </c:val>
          <c:smooth val="0"/>
        </c:ser>
        <c:ser>
          <c:idx val="12"/>
          <c:order val="12"/>
          <c:tx>
            <c:v>Wheat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'HISTORICAL DATA'!$C$629:$C$763</c:f>
              <c:numCache>
                <c:formatCode>mmm\-yy</c:formatCode>
                <c:ptCount val="135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 formatCode="d\-mmm">
                  <c:v>40613</c:v>
                </c:pt>
              </c:numCache>
            </c:numRef>
          </c:cat>
          <c:val>
            <c:numRef>
              <c:f>'HISTORICAL DATA'!$Q$629:$Q$763</c:f>
              <c:numCache>
                <c:formatCode>0.00</c:formatCode>
                <c:ptCount val="135"/>
                <c:pt idx="0">
                  <c:v>105.83</c:v>
                </c:pt>
                <c:pt idx="1">
                  <c:v>107.93</c:v>
                </c:pt>
                <c:pt idx="2">
                  <c:v>105.7</c:v>
                </c:pt>
                <c:pt idx="3">
                  <c:v>105.11</c:v>
                </c:pt>
                <c:pt idx="4">
                  <c:v>112.14</c:v>
                </c:pt>
                <c:pt idx="5">
                  <c:v>113.51</c:v>
                </c:pt>
                <c:pt idx="6">
                  <c:v>108.98</c:v>
                </c:pt>
                <c:pt idx="7">
                  <c:v>108.36</c:v>
                </c:pt>
                <c:pt idx="8">
                  <c:v>117.49000000000002</c:v>
                </c:pt>
                <c:pt idx="9">
                  <c:v>128.18</c:v>
                </c:pt>
                <c:pt idx="10">
                  <c:v>127.73</c:v>
                </c:pt>
                <c:pt idx="11">
                  <c:v>128.09</c:v>
                </c:pt>
                <c:pt idx="12">
                  <c:v>132.84</c:v>
                </c:pt>
                <c:pt idx="13">
                  <c:v>128.10999999999999</c:v>
                </c:pt>
                <c:pt idx="14">
                  <c:v>130.19999999999999</c:v>
                </c:pt>
                <c:pt idx="15">
                  <c:v>129.66999999999999</c:v>
                </c:pt>
                <c:pt idx="16">
                  <c:v>134.86000000000001</c:v>
                </c:pt>
                <c:pt idx="17">
                  <c:v>127.23</c:v>
                </c:pt>
                <c:pt idx="18">
                  <c:v>123.79</c:v>
                </c:pt>
                <c:pt idx="19">
                  <c:v>121.92</c:v>
                </c:pt>
                <c:pt idx="20">
                  <c:v>122.03</c:v>
                </c:pt>
                <c:pt idx="21">
                  <c:v>123.34</c:v>
                </c:pt>
                <c:pt idx="22">
                  <c:v>125.27</c:v>
                </c:pt>
                <c:pt idx="23">
                  <c:v>122.44000000000013</c:v>
                </c:pt>
                <c:pt idx="24">
                  <c:v>125.31</c:v>
                </c:pt>
                <c:pt idx="25">
                  <c:v>123.28</c:v>
                </c:pt>
                <c:pt idx="26">
                  <c:v>122.54</c:v>
                </c:pt>
                <c:pt idx="27">
                  <c:v>123.72</c:v>
                </c:pt>
                <c:pt idx="28">
                  <c:v>121.46000000000002</c:v>
                </c:pt>
                <c:pt idx="29">
                  <c:v>132.03</c:v>
                </c:pt>
                <c:pt idx="30">
                  <c:v>149.31</c:v>
                </c:pt>
                <c:pt idx="31">
                  <c:v>161.26</c:v>
                </c:pt>
                <c:pt idx="32">
                  <c:v>187.84</c:v>
                </c:pt>
                <c:pt idx="33">
                  <c:v>190.32000000000025</c:v>
                </c:pt>
                <c:pt idx="34">
                  <c:v>177.38000000000025</c:v>
                </c:pt>
                <c:pt idx="35">
                  <c:v>162.47999999999999</c:v>
                </c:pt>
                <c:pt idx="36">
                  <c:v>149.608</c:v>
                </c:pt>
                <c:pt idx="37">
                  <c:v>150.83820000000026</c:v>
                </c:pt>
                <c:pt idx="38">
                  <c:v>141.80870000000004</c:v>
                </c:pt>
                <c:pt idx="39">
                  <c:v>138.61549999999997</c:v>
                </c:pt>
                <c:pt idx="40">
                  <c:v>141.96180000000001</c:v>
                </c:pt>
                <c:pt idx="41">
                  <c:v>131.35280000000029</c:v>
                </c:pt>
                <c:pt idx="42">
                  <c:v>131.6174</c:v>
                </c:pt>
                <c:pt idx="43">
                  <c:v>148.71719999999999</c:v>
                </c:pt>
                <c:pt idx="44">
                  <c:v>145.62300000000002</c:v>
                </c:pt>
                <c:pt idx="45">
                  <c:v>147.45580000000001</c:v>
                </c:pt>
                <c:pt idx="46">
                  <c:v>160.5453</c:v>
                </c:pt>
                <c:pt idx="47">
                  <c:v>165.57349999999997</c:v>
                </c:pt>
                <c:pt idx="48">
                  <c:v>166.33</c:v>
                </c:pt>
                <c:pt idx="49">
                  <c:v>161.39000000000001</c:v>
                </c:pt>
                <c:pt idx="50">
                  <c:v>166.28</c:v>
                </c:pt>
                <c:pt idx="51">
                  <c:v>166.58</c:v>
                </c:pt>
                <c:pt idx="52">
                  <c:v>163.72999999999999</c:v>
                </c:pt>
                <c:pt idx="53">
                  <c:v>154.73999999999998</c:v>
                </c:pt>
                <c:pt idx="54">
                  <c:v>150.6</c:v>
                </c:pt>
                <c:pt idx="55">
                  <c:v>141.29</c:v>
                </c:pt>
                <c:pt idx="56">
                  <c:v>151.03</c:v>
                </c:pt>
                <c:pt idx="57">
                  <c:v>150.15</c:v>
                </c:pt>
                <c:pt idx="58">
                  <c:v>156.57</c:v>
                </c:pt>
                <c:pt idx="59">
                  <c:v>153.87</c:v>
                </c:pt>
                <c:pt idx="60">
                  <c:v>153.59</c:v>
                </c:pt>
                <c:pt idx="61">
                  <c:v>151.16999999999999</c:v>
                </c:pt>
                <c:pt idx="62">
                  <c:v>150.99</c:v>
                </c:pt>
                <c:pt idx="63">
                  <c:v>140.88000000000025</c:v>
                </c:pt>
                <c:pt idx="64">
                  <c:v>143.33000000000001</c:v>
                </c:pt>
                <c:pt idx="65">
                  <c:v>141.93</c:v>
                </c:pt>
                <c:pt idx="66">
                  <c:v>143.86983988500037</c:v>
                </c:pt>
                <c:pt idx="67">
                  <c:v>149.36000000000001</c:v>
                </c:pt>
                <c:pt idx="68">
                  <c:v>159.7086581343747</c:v>
                </c:pt>
                <c:pt idx="69">
                  <c:v>167.82671272499999</c:v>
                </c:pt>
                <c:pt idx="70">
                  <c:v>161.12</c:v>
                </c:pt>
                <c:pt idx="71">
                  <c:v>164.44104598928581</c:v>
                </c:pt>
                <c:pt idx="72">
                  <c:v>167.16073370624974</c:v>
                </c:pt>
                <c:pt idx="73">
                  <c:v>179.84092587631579</c:v>
                </c:pt>
                <c:pt idx="74">
                  <c:v>174.43598036624996</c:v>
                </c:pt>
                <c:pt idx="75">
                  <c:v>180.34605464494697</c:v>
                </c:pt>
                <c:pt idx="76">
                  <c:v>193.16672228571429</c:v>
                </c:pt>
                <c:pt idx="77">
                  <c:v>195.16400320499977</c:v>
                </c:pt>
                <c:pt idx="78">
                  <c:v>202.42861353947367</c:v>
                </c:pt>
                <c:pt idx="79">
                  <c:v>189.91466889545453</c:v>
                </c:pt>
                <c:pt idx="80">
                  <c:v>195.98154986250029</c:v>
                </c:pt>
                <c:pt idx="81">
                  <c:v>212.09408658214278</c:v>
                </c:pt>
                <c:pt idx="82">
                  <c:v>209.68065367105211</c:v>
                </c:pt>
                <c:pt idx="83">
                  <c:v>204.30628759687502</c:v>
                </c:pt>
                <c:pt idx="84">
                  <c:v>196.06615699736838</c:v>
                </c:pt>
                <c:pt idx="85">
                  <c:v>199.98225866842131</c:v>
                </c:pt>
                <c:pt idx="86">
                  <c:v>199.09820044285721</c:v>
                </c:pt>
                <c:pt idx="87">
                  <c:v>198.30779161020001</c:v>
                </c:pt>
                <c:pt idx="88">
                  <c:v>195.72128219999999</c:v>
                </c:pt>
                <c:pt idx="89">
                  <c:v>223.03918018750005</c:v>
                </c:pt>
                <c:pt idx="90">
                  <c:v>238.40670983625</c:v>
                </c:pt>
                <c:pt idx="91">
                  <c:v>259.72730786209007</c:v>
                </c:pt>
                <c:pt idx="92">
                  <c:v>326.54486304473784</c:v>
                </c:pt>
                <c:pt idx="93">
                  <c:v>335.14620304891264</c:v>
                </c:pt>
                <c:pt idx="94">
                  <c:v>321.81330974999906</c:v>
                </c:pt>
                <c:pt idx="95">
                  <c:v>368.62006231323579</c:v>
                </c:pt>
                <c:pt idx="96">
                  <c:v>370.66095704249943</c:v>
                </c:pt>
                <c:pt idx="97">
                  <c:v>424.99565905499924</c:v>
                </c:pt>
                <c:pt idx="98">
                  <c:v>439.71609184874944</c:v>
                </c:pt>
                <c:pt idx="99">
                  <c:v>362.2292471117143</c:v>
                </c:pt>
                <c:pt idx="100">
                  <c:v>328.76171271685695</c:v>
                </c:pt>
                <c:pt idx="101">
                  <c:v>348.55307816785717</c:v>
                </c:pt>
                <c:pt idx="102">
                  <c:v>328.18360435568167</c:v>
                </c:pt>
                <c:pt idx="103">
                  <c:v>329.34415053552692</c:v>
                </c:pt>
                <c:pt idx="104">
                  <c:v>295.55033419285718</c:v>
                </c:pt>
                <c:pt idx="105">
                  <c:v>237.38407758586987</c:v>
                </c:pt>
                <c:pt idx="106">
                  <c:v>226.8462326625</c:v>
                </c:pt>
                <c:pt idx="107">
                  <c:v>220.13540960000006</c:v>
                </c:pt>
                <c:pt idx="108">
                  <c:v>239.11426721842102</c:v>
                </c:pt>
                <c:pt idx="109">
                  <c:v>224.68754205000025</c:v>
                </c:pt>
                <c:pt idx="110">
                  <c:v>230.94770488747824</c:v>
                </c:pt>
                <c:pt idx="111">
                  <c:v>234.18613068471441</c:v>
                </c:pt>
                <c:pt idx="112">
                  <c:v>261.48173459624905</c:v>
                </c:pt>
                <c:pt idx="113">
                  <c:v>256.64493149079578</c:v>
                </c:pt>
                <c:pt idx="114">
                  <c:v>224.85038331477281</c:v>
                </c:pt>
                <c:pt idx="115">
                  <c:v>210.08410444186359</c:v>
                </c:pt>
                <c:pt idx="116">
                  <c:v>191.09332947857143</c:v>
                </c:pt>
                <c:pt idx="117">
                  <c:v>198.8488683964286</c:v>
                </c:pt>
                <c:pt idx="118">
                  <c:v>211.03834934117668</c:v>
                </c:pt>
                <c:pt idx="119">
                  <c:v>206.25140562750005</c:v>
                </c:pt>
                <c:pt idx="120">
                  <c:v>201.19093202368421</c:v>
                </c:pt>
                <c:pt idx="121">
                  <c:v>194</c:v>
                </c:pt>
                <c:pt idx="122">
                  <c:v>191.07507175434733</c:v>
                </c:pt>
                <c:pt idx="123">
                  <c:v>192.87</c:v>
                </c:pt>
                <c:pt idx="124">
                  <c:v>181.60558897500002</c:v>
                </c:pt>
                <c:pt idx="125">
                  <c:v>157.67209847045461</c:v>
                </c:pt>
                <c:pt idx="126">
                  <c:v>195.81769059099997</c:v>
                </c:pt>
                <c:pt idx="127">
                  <c:v>246.247224456</c:v>
                </c:pt>
                <c:pt idx="128">
                  <c:v>271.67359754699925</c:v>
                </c:pt>
                <c:pt idx="129">
                  <c:v>270.23219586399944</c:v>
                </c:pt>
                <c:pt idx="130">
                  <c:v>274.08076079599999</c:v>
                </c:pt>
                <c:pt idx="131">
                  <c:v>306.52010437999951</c:v>
                </c:pt>
                <c:pt idx="132">
                  <c:v>326.55656760699969</c:v>
                </c:pt>
                <c:pt idx="133">
                  <c:v>348.12034854999951</c:v>
                </c:pt>
                <c:pt idx="134" formatCode="0.0">
                  <c:v>316.74657066399999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99264"/>
        <c:axId val="83501056"/>
      </c:lineChart>
      <c:dateAx>
        <c:axId val="834992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83501056"/>
        <c:crosses val="autoZero"/>
        <c:auto val="1"/>
        <c:lblOffset val="100"/>
        <c:baseTimeUnit val="months"/>
      </c:dateAx>
      <c:valAx>
        <c:axId val="83501056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83499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Sheet1!$A$2:$A$29</c:f>
              <c:strCache>
                <c:ptCount val="28"/>
                <c:pt idx="0">
                  <c:v>Vietnam</c:v>
                </c:pt>
                <c:pt idx="1">
                  <c:v>Côte d’Ivoire</c:v>
                </c:pt>
                <c:pt idx="2">
                  <c:v>Cambodia </c:v>
                </c:pt>
                <c:pt idx="3">
                  <c:v>Ecuador</c:v>
                </c:pt>
                <c:pt idx="4">
                  <c:v>Panama</c:v>
                </c:pt>
                <c:pt idx="5">
                  <c:v>Niger</c:v>
                </c:pt>
                <c:pt idx="6">
                  <c:v>Peru</c:v>
                </c:pt>
                <c:pt idx="7">
                  <c:v>Timor Leste</c:v>
                </c:pt>
                <c:pt idx="8">
                  <c:v>Nepal</c:v>
                </c:pt>
                <c:pt idx="9">
                  <c:v>Rwanda</c:v>
                </c:pt>
                <c:pt idx="10">
                  <c:v>Zambia</c:v>
                </c:pt>
                <c:pt idx="11">
                  <c:v>Moldova</c:v>
                </c:pt>
                <c:pt idx="12">
                  <c:v>Indonesia</c:v>
                </c:pt>
                <c:pt idx="13">
                  <c:v>Albania</c:v>
                </c:pt>
                <c:pt idx="14">
                  <c:v>Nicaragua</c:v>
                </c:pt>
                <c:pt idx="15">
                  <c:v>Armenia</c:v>
                </c:pt>
                <c:pt idx="16">
                  <c:v>Mongolia</c:v>
                </c:pt>
                <c:pt idx="17">
                  <c:v>Nigeria</c:v>
                </c:pt>
                <c:pt idx="18">
                  <c:v>India</c:v>
                </c:pt>
                <c:pt idx="19">
                  <c:v>Yemen</c:v>
                </c:pt>
                <c:pt idx="20">
                  <c:v>Malawi</c:v>
                </c:pt>
                <c:pt idx="21">
                  <c:v>Belize</c:v>
                </c:pt>
                <c:pt idx="22">
                  <c:v>Uganda</c:v>
                </c:pt>
                <c:pt idx="23">
                  <c:v>Sri Lanka</c:v>
                </c:pt>
                <c:pt idx="24">
                  <c:v>Guatemala</c:v>
                </c:pt>
                <c:pt idx="25">
                  <c:v>Bangladesh</c:v>
                </c:pt>
                <c:pt idx="26">
                  <c:v>Pakistan</c:v>
                </c:pt>
                <c:pt idx="27">
                  <c:v>Tajikistan</c:v>
                </c:pt>
              </c:strCache>
            </c: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-1.24</c:v>
                </c:pt>
                <c:pt idx="1">
                  <c:v>0</c:v>
                </c:pt>
                <c:pt idx="2">
                  <c:v>3.0000000000000242E-2</c:v>
                </c:pt>
                <c:pt idx="3">
                  <c:v>4.0000000000000112E-2</c:v>
                </c:pt>
                <c:pt idx="4">
                  <c:v>5.0000000000000114E-2</c:v>
                </c:pt>
                <c:pt idx="5">
                  <c:v>9.0000000000000066E-2</c:v>
                </c:pt>
                <c:pt idx="6">
                  <c:v>0.12000000000000002</c:v>
                </c:pt>
                <c:pt idx="7">
                  <c:v>0.12000000000000002</c:v>
                </c:pt>
                <c:pt idx="8">
                  <c:v>0.15000000000000024</c:v>
                </c:pt>
                <c:pt idx="9">
                  <c:v>0.18000000000000024</c:v>
                </c:pt>
                <c:pt idx="10">
                  <c:v>0.27</c:v>
                </c:pt>
                <c:pt idx="11">
                  <c:v>0.32000000000000317</c:v>
                </c:pt>
                <c:pt idx="12">
                  <c:v>0.33000000000000346</c:v>
                </c:pt>
                <c:pt idx="13">
                  <c:v>0.5</c:v>
                </c:pt>
                <c:pt idx="14">
                  <c:v>0.5</c:v>
                </c:pt>
                <c:pt idx="15">
                  <c:v>0.63000000000000633</c:v>
                </c:pt>
                <c:pt idx="16">
                  <c:v>0.68000000000000282</c:v>
                </c:pt>
                <c:pt idx="17">
                  <c:v>0.76000000000000634</c:v>
                </c:pt>
                <c:pt idx="18">
                  <c:v>0.77000000000000435</c:v>
                </c:pt>
                <c:pt idx="19">
                  <c:v>0.79</c:v>
                </c:pt>
                <c:pt idx="20">
                  <c:v>1.03</c:v>
                </c:pt>
                <c:pt idx="21">
                  <c:v>1.1499999999999873</c:v>
                </c:pt>
                <c:pt idx="22">
                  <c:v>1.1499999999999873</c:v>
                </c:pt>
                <c:pt idx="23">
                  <c:v>1.44</c:v>
                </c:pt>
                <c:pt idx="24">
                  <c:v>1.5</c:v>
                </c:pt>
                <c:pt idx="25">
                  <c:v>1.59</c:v>
                </c:pt>
                <c:pt idx="26">
                  <c:v>1.9200000000000021</c:v>
                </c:pt>
                <c:pt idx="27">
                  <c:v>3.62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70688"/>
        <c:axId val="83572224"/>
      </c:barChart>
      <c:catAx>
        <c:axId val="83570688"/>
        <c:scaling>
          <c:orientation val="minMax"/>
        </c:scaling>
        <c:delete val="0"/>
        <c:axPos val="b"/>
        <c:majorTickMark val="out"/>
        <c:minorTickMark val="none"/>
        <c:tickLblPos val="nextTo"/>
        <c:crossAx val="83572224"/>
        <c:crosses val="autoZero"/>
        <c:auto val="1"/>
        <c:lblAlgn val="ctr"/>
        <c:lblOffset val="100"/>
        <c:noMultiLvlLbl val="0"/>
      </c:catAx>
      <c:valAx>
        <c:axId val="83572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570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6'!$B$8:$B$9</c:f>
              <c:strCache>
                <c:ptCount val="1"/>
                <c:pt idx="0">
                  <c:v>Wheat HICs</c:v>
                </c:pt>
              </c:strCache>
            </c:strRef>
          </c:tx>
          <c:spPr>
            <a:solidFill>
              <a:prstClr val="black">
                <a:alpha val="20000"/>
              </a:prstClr>
            </a:solidFill>
          </c:spPr>
          <c:invertIfNegative val="0"/>
          <c:cat>
            <c:strRef>
              <c:f>'Figure 6'!$A$10:$A$12</c:f>
              <c:strCache>
                <c:ptCount val="3"/>
                <c:pt idx="0">
                  <c:v>1972-74</c:v>
                </c:pt>
                <c:pt idx="1">
                  <c:v>1984-86</c:v>
                </c:pt>
                <c:pt idx="2">
                  <c:v>2005-08</c:v>
                </c:pt>
              </c:strCache>
            </c:strRef>
          </c:cat>
          <c:val>
            <c:numRef>
              <c:f>'Figure 6'!$B$10:$B$12</c:f>
              <c:numCache>
                <c:formatCode>General</c:formatCode>
                <c:ptCount val="3"/>
                <c:pt idx="0">
                  <c:v>-28</c:v>
                </c:pt>
                <c:pt idx="1">
                  <c:v>50</c:v>
                </c:pt>
                <c:pt idx="2">
                  <c:v>-14</c:v>
                </c:pt>
              </c:numCache>
            </c:numRef>
          </c:val>
        </c:ser>
        <c:ser>
          <c:idx val="1"/>
          <c:order val="1"/>
          <c:tx>
            <c:strRef>
              <c:f>'Figure 6'!$C$8:$C$9</c:f>
              <c:strCache>
                <c:ptCount val="1"/>
                <c:pt idx="0">
                  <c:v>Wheat DCs</c:v>
                </c:pt>
              </c:strCache>
            </c:strRef>
          </c:tx>
          <c:spPr>
            <a:gradFill flip="none" rotWithShape="1">
              <a:gsLst>
                <a:gs pos="0">
                  <a:srgbClr val="FFFFFF">
                    <a:alpha val="20000"/>
                  </a:srgbClr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10800000" scaled="1"/>
              <a:tileRect/>
            </a:gradFill>
          </c:spPr>
          <c:invertIfNegative val="0"/>
          <c:cat>
            <c:strRef>
              <c:f>'Figure 6'!$A$10:$A$12</c:f>
              <c:strCache>
                <c:ptCount val="3"/>
                <c:pt idx="0">
                  <c:v>1972-74</c:v>
                </c:pt>
                <c:pt idx="1">
                  <c:v>1984-86</c:v>
                </c:pt>
                <c:pt idx="2">
                  <c:v>2005-08</c:v>
                </c:pt>
              </c:strCache>
            </c:strRef>
          </c:cat>
          <c:val>
            <c:numRef>
              <c:f>'Figure 6'!$C$10:$C$12</c:f>
              <c:numCache>
                <c:formatCode>General</c:formatCode>
                <c:ptCount val="3"/>
                <c:pt idx="0">
                  <c:v>-34</c:v>
                </c:pt>
                <c:pt idx="1">
                  <c:v>10</c:v>
                </c:pt>
                <c:pt idx="2">
                  <c:v>-36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993920"/>
        <c:axId val="102995456"/>
      </c:barChart>
      <c:catAx>
        <c:axId val="10299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2995456"/>
        <c:crosses val="autoZero"/>
        <c:auto val="1"/>
        <c:lblAlgn val="ctr"/>
        <c:lblOffset val="100"/>
        <c:noMultiLvlLbl val="0"/>
      </c:catAx>
      <c:valAx>
        <c:axId val="102995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29939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'pd_us rice (2008)'!$AC$29</c:f>
              <c:strCache>
                <c:ptCount val="1"/>
                <c:pt idx="0">
                  <c:v>Producer Price Asia</c:v>
                </c:pt>
              </c:strCache>
            </c:strRef>
          </c:tx>
          <c:spPr>
            <a:ln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'pd_us rice (2008)'!$AD$28:$AH$28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rice (2008)'!$AD$29:$AH$29</c:f>
              <c:numCache>
                <c:formatCode>#,##0.00</c:formatCode>
                <c:ptCount val="5"/>
                <c:pt idx="0">
                  <c:v>102.86078546820627</c:v>
                </c:pt>
                <c:pt idx="1">
                  <c:v>102.70261485660095</c:v>
                </c:pt>
                <c:pt idx="2">
                  <c:v>137.84200792653479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'pd_us rice (2008)'!$AC$30</c:f>
              <c:strCache>
                <c:ptCount val="1"/>
                <c:pt idx="0">
                  <c:v>Producer Price Africa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'pd_us rice (2008)'!$AD$28:$AH$28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rice (2008)'!$AD$30:$AH$30</c:f>
              <c:numCache>
                <c:formatCode>#,##0.00</c:formatCode>
                <c:ptCount val="5"/>
                <c:pt idx="0">
                  <c:v>115.75539168392774</c:v>
                </c:pt>
                <c:pt idx="1">
                  <c:v>124.34925218052769</c:v>
                </c:pt>
                <c:pt idx="2">
                  <c:v>190.07093855962472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'pd_us rice (2008)'!$AC$31</c:f>
              <c:strCache>
                <c:ptCount val="1"/>
                <c:pt idx="0">
                  <c:v>Producer Price Latin America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'pd_us rice (2008)'!$AD$28:$AH$28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rice (2008)'!$AD$31:$AH$31</c:f>
              <c:numCache>
                <c:formatCode>#,##0.00</c:formatCode>
                <c:ptCount val="5"/>
                <c:pt idx="0">
                  <c:v>96.900744206749081</c:v>
                </c:pt>
                <c:pt idx="1">
                  <c:v>111.78683755474511</c:v>
                </c:pt>
                <c:pt idx="2">
                  <c:v>154.86963426716972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'pd_us rice (2008)'!$AC$32</c:f>
              <c:strCache>
                <c:ptCount val="1"/>
                <c:pt idx="0">
                  <c:v>International Reference Price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'pd_us rice (2008)'!$AD$28:$AH$28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rice (2008)'!$AD$32:$AH$32</c:f>
              <c:numCache>
                <c:formatCode>General</c:formatCode>
                <c:ptCount val="5"/>
                <c:pt idx="0">
                  <c:v>103.12270038516604</c:v>
                </c:pt>
                <c:pt idx="1">
                  <c:v>107.55662724064842</c:v>
                </c:pt>
                <c:pt idx="2">
                  <c:v>215.60942257697778</c:v>
                </c:pt>
                <c:pt idx="3">
                  <c:v>194.02036957318134</c:v>
                </c:pt>
                <c:pt idx="4">
                  <c:v>153.20918838709841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294080"/>
        <c:axId val="103295616"/>
      </c:lineChart>
      <c:catAx>
        <c:axId val="10329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3295616"/>
        <c:crossesAt val="100"/>
        <c:auto val="1"/>
        <c:lblAlgn val="ctr"/>
        <c:lblOffset val="100"/>
        <c:noMultiLvlLbl val="0"/>
      </c:catAx>
      <c:valAx>
        <c:axId val="103295616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3294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2272169478545982E-2"/>
          <c:y val="3.5703315315107856E-2"/>
          <c:w val="0.35502988673773045"/>
          <c:h val="0.24707372104802688"/>
        </c:manualLayout>
      </c:layout>
      <c:overlay val="1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'pd_us wheat (2008)'!$AD$23</c:f>
              <c:strCache>
                <c:ptCount val="1"/>
                <c:pt idx="0">
                  <c:v>Producer Price Asia</c:v>
                </c:pt>
              </c:strCache>
            </c:strRef>
          </c:tx>
          <c:spPr>
            <a:ln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numRef>
              <c:f>'pd_us wheat (2008)'!$AE$22:$AI$22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wheat (2008)'!$AE$23:$AI$23</c:f>
              <c:numCache>
                <c:formatCode>#,##0.00</c:formatCode>
                <c:ptCount val="5"/>
                <c:pt idx="0">
                  <c:v>98.607718676667659</c:v>
                </c:pt>
                <c:pt idx="1">
                  <c:v>114.34758995644249</c:v>
                </c:pt>
                <c:pt idx="2">
                  <c:v>119.68359709428101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'pd_us wheat (2008)'!$AD$24</c:f>
              <c:strCache>
                <c:ptCount val="1"/>
                <c:pt idx="0">
                  <c:v>Producer Price Africa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'pd_us wheat (2008)'!$AE$22:$AI$22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wheat (2008)'!$AE$24:$AI$24</c:f>
              <c:numCache>
                <c:formatCode>#,##0.00</c:formatCode>
                <c:ptCount val="5"/>
                <c:pt idx="0">
                  <c:v>105.05751051397722</c:v>
                </c:pt>
                <c:pt idx="1">
                  <c:v>141.20704497114932</c:v>
                </c:pt>
                <c:pt idx="2">
                  <c:v>175.05206227742084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'pd_us wheat (2008)'!$AD$25</c:f>
              <c:strCache>
                <c:ptCount val="1"/>
                <c:pt idx="0">
                  <c:v>Producer Price Latin America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'pd_us wheat (2008)'!$AE$22:$AI$22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wheat (2008)'!$AE$25:$AI$25</c:f>
              <c:numCache>
                <c:formatCode>#,##0.00</c:formatCode>
                <c:ptCount val="5"/>
                <c:pt idx="0">
                  <c:v>104.5047861937505</c:v>
                </c:pt>
                <c:pt idx="1">
                  <c:v>131.91539327167331</c:v>
                </c:pt>
                <c:pt idx="2">
                  <c:v>195.73956637845615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'pd_us wheat (2008)'!$AD$26</c:f>
              <c:strCache>
                <c:ptCount val="1"/>
                <c:pt idx="0">
                  <c:v>International Reference Price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'pd_us wheat (2008)'!$AE$22:$AI$22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'pd_us wheat (2008)'!$AE$26:$AI$26</c:f>
              <c:numCache>
                <c:formatCode>General</c:formatCode>
                <c:ptCount val="5"/>
                <c:pt idx="0">
                  <c:v>106.26271249949211</c:v>
                </c:pt>
                <c:pt idx="1">
                  <c:v>143.40352243131002</c:v>
                </c:pt>
                <c:pt idx="2">
                  <c:v>218.69010360158538</c:v>
                </c:pt>
                <c:pt idx="3">
                  <c:v>145.89794786562302</c:v>
                </c:pt>
                <c:pt idx="4">
                  <c:v>135.71902127034323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31328"/>
        <c:axId val="103332864"/>
      </c:lineChart>
      <c:catAx>
        <c:axId val="10333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3332864"/>
        <c:crossesAt val="100"/>
        <c:auto val="1"/>
        <c:lblAlgn val="ctr"/>
        <c:lblOffset val="100"/>
        <c:noMultiLvlLbl val="0"/>
      </c:catAx>
      <c:valAx>
        <c:axId val="103332864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3331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566824321668691E-2"/>
          <c:y val="3.476415448068991E-2"/>
          <c:w val="0.366056572379372"/>
          <c:h val="0.22618822647169104"/>
        </c:manualLayout>
      </c:layout>
      <c:overlay val="1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6EC40F-1B11-4163-A55C-E247EB73735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E9C273-FCF6-4C9F-B18C-9E31AB49D82A}">
      <dgm:prSet phldrT="[Text]"/>
      <dgm:spPr/>
      <dgm:t>
        <a:bodyPr/>
        <a:lstStyle/>
        <a:p>
          <a:r>
            <a:rPr lang="en-US" dirty="0" smtClean="0"/>
            <a:t>Higher world prices</a:t>
          </a:r>
          <a:endParaRPr lang="en-US" dirty="0"/>
        </a:p>
      </dgm:t>
    </dgm:pt>
    <dgm:pt modelId="{769250DE-EBC9-4775-A263-F0E9AB7FC488}" type="parTrans" cxnId="{CB920027-EF8A-42A2-9431-B4838DA88BBE}">
      <dgm:prSet/>
      <dgm:spPr/>
      <dgm:t>
        <a:bodyPr/>
        <a:lstStyle/>
        <a:p>
          <a:endParaRPr lang="en-US"/>
        </a:p>
      </dgm:t>
    </dgm:pt>
    <dgm:pt modelId="{CA84F639-A041-4667-99D1-8277A7C4210C}" type="sibTrans" cxnId="{CB920027-EF8A-42A2-9431-B4838DA88BBE}">
      <dgm:prSet/>
      <dgm:spPr/>
      <dgm:t>
        <a:bodyPr/>
        <a:lstStyle/>
        <a:p>
          <a:endParaRPr lang="en-US"/>
        </a:p>
      </dgm:t>
    </dgm:pt>
    <dgm:pt modelId="{C5F62252-840E-443F-9010-F1295BEC6E2D}">
      <dgm:prSet phldrT="[Text]"/>
      <dgm:spPr/>
      <dgm:t>
        <a:bodyPr/>
        <a:lstStyle/>
        <a:p>
          <a:r>
            <a:rPr lang="en-US" dirty="0" smtClean="0"/>
            <a:t>Export restrictions</a:t>
          </a:r>
          <a:endParaRPr lang="en-US" dirty="0"/>
        </a:p>
      </dgm:t>
    </dgm:pt>
    <dgm:pt modelId="{C79F0FC0-87E4-4254-8761-41441F66F827}" type="parTrans" cxnId="{753A9C96-DD4A-47E5-A22E-6C7427755C34}">
      <dgm:prSet/>
      <dgm:spPr/>
      <dgm:t>
        <a:bodyPr/>
        <a:lstStyle/>
        <a:p>
          <a:endParaRPr lang="en-US"/>
        </a:p>
      </dgm:t>
    </dgm:pt>
    <dgm:pt modelId="{561220C7-9DF7-4812-BE6D-7A2772181F21}" type="sibTrans" cxnId="{753A9C96-DD4A-47E5-A22E-6C7427755C34}">
      <dgm:prSet/>
      <dgm:spPr/>
      <dgm:t>
        <a:bodyPr/>
        <a:lstStyle/>
        <a:p>
          <a:endParaRPr lang="en-US"/>
        </a:p>
      </dgm:t>
    </dgm:pt>
    <dgm:pt modelId="{FC321BF0-4622-41D1-92DC-5AD7B879F346}">
      <dgm:prSet phldrT="[Text]"/>
      <dgm:spPr/>
      <dgm:t>
        <a:bodyPr/>
        <a:lstStyle/>
        <a:p>
          <a:r>
            <a:rPr lang="en-US" dirty="0" smtClean="0"/>
            <a:t>Import barrier reductions</a:t>
          </a:r>
          <a:endParaRPr lang="en-US" dirty="0"/>
        </a:p>
      </dgm:t>
    </dgm:pt>
    <dgm:pt modelId="{955F7D4C-4EF2-4F8B-9F59-FB6FFC74E074}" type="parTrans" cxnId="{E47EEEE2-4591-48D0-9070-5654BC1DC174}">
      <dgm:prSet/>
      <dgm:spPr/>
      <dgm:t>
        <a:bodyPr/>
        <a:lstStyle/>
        <a:p>
          <a:endParaRPr lang="en-US"/>
        </a:p>
      </dgm:t>
    </dgm:pt>
    <dgm:pt modelId="{FA8AD7B9-85EA-4CF7-9E41-A057B0601B61}" type="sibTrans" cxnId="{E47EEEE2-4591-48D0-9070-5654BC1DC174}">
      <dgm:prSet/>
      <dgm:spPr/>
      <dgm:t>
        <a:bodyPr/>
        <a:lstStyle/>
        <a:p>
          <a:endParaRPr lang="en-US"/>
        </a:p>
      </dgm:t>
    </dgm:pt>
    <dgm:pt modelId="{868769E7-000E-4E6D-BC6D-45BF7654C7F8}">
      <dgm:prSet phldrT="[Text]"/>
      <dgm:spPr/>
      <dgm:t>
        <a:bodyPr/>
        <a:lstStyle/>
        <a:p>
          <a:r>
            <a:rPr lang="en-US" dirty="0" smtClean="0"/>
            <a:t>Higher world prices</a:t>
          </a:r>
          <a:endParaRPr lang="en-US" dirty="0"/>
        </a:p>
      </dgm:t>
    </dgm:pt>
    <dgm:pt modelId="{045DD808-2872-4E7D-A3B8-9463C19DD864}" type="parTrans" cxnId="{7FAB6C2A-8B24-46EF-AD09-58AE25084CE1}">
      <dgm:prSet/>
      <dgm:spPr/>
      <dgm:t>
        <a:bodyPr/>
        <a:lstStyle/>
        <a:p>
          <a:endParaRPr lang="en-US"/>
        </a:p>
      </dgm:t>
    </dgm:pt>
    <dgm:pt modelId="{6F4ABE55-CFA6-4953-B30F-0B6E93C26845}" type="sibTrans" cxnId="{7FAB6C2A-8B24-46EF-AD09-58AE25084CE1}">
      <dgm:prSet/>
      <dgm:spPr/>
      <dgm:t>
        <a:bodyPr/>
        <a:lstStyle/>
        <a:p>
          <a:endParaRPr lang="en-US"/>
        </a:p>
      </dgm:t>
    </dgm:pt>
    <dgm:pt modelId="{B2D69C33-0584-44EF-B830-53A472C93ECB}">
      <dgm:prSet phldrT="[Text]"/>
      <dgm:spPr/>
      <dgm:t>
        <a:bodyPr/>
        <a:lstStyle/>
        <a:p>
          <a:r>
            <a:rPr lang="en-US" dirty="0" smtClean="0"/>
            <a:t>More export restrictions</a:t>
          </a:r>
        </a:p>
      </dgm:t>
    </dgm:pt>
    <dgm:pt modelId="{D816CA30-3866-453B-8476-5DD4D2567F85}" type="parTrans" cxnId="{BB4E8E44-9041-4DA8-9325-DC0318509D3E}">
      <dgm:prSet/>
      <dgm:spPr/>
      <dgm:t>
        <a:bodyPr/>
        <a:lstStyle/>
        <a:p>
          <a:endParaRPr lang="en-US"/>
        </a:p>
      </dgm:t>
    </dgm:pt>
    <dgm:pt modelId="{0654BF29-1129-4C09-BDC5-0CC7CEE01589}" type="sibTrans" cxnId="{BB4E8E44-9041-4DA8-9325-DC0318509D3E}">
      <dgm:prSet/>
      <dgm:spPr/>
      <dgm:t>
        <a:bodyPr/>
        <a:lstStyle/>
        <a:p>
          <a:endParaRPr lang="en-US"/>
        </a:p>
      </dgm:t>
    </dgm:pt>
    <dgm:pt modelId="{CE4311CE-2705-4DE8-8B23-87615EC1A9FF}" type="pres">
      <dgm:prSet presAssocID="{C86EC40F-1B11-4163-A55C-E247EB7373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F69BA-A613-4A19-B9BC-C331502B7B42}" type="pres">
      <dgm:prSet presAssocID="{7EE9C273-FCF6-4C9F-B18C-9E31AB49D82A}" presName="node" presStyleLbl="node1" presStyleIdx="0" presStyleCnt="5" custRadScaleRad="95894" custRadScaleInc="-135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16B30-B309-4F62-AAA1-44BE606911DB}" type="pres">
      <dgm:prSet presAssocID="{7EE9C273-FCF6-4C9F-B18C-9E31AB49D82A}" presName="spNode" presStyleCnt="0"/>
      <dgm:spPr/>
    </dgm:pt>
    <dgm:pt modelId="{BA10E05D-9B41-497C-B0B8-986AAA35A420}" type="pres">
      <dgm:prSet presAssocID="{CA84F639-A041-4667-99D1-8277A7C4210C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B5ADBD2-730A-4D07-A554-2FD93AB64AC6}" type="pres">
      <dgm:prSet presAssocID="{C5F62252-840E-443F-9010-F1295BEC6E2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5520E4-61CE-402F-98CA-9C4D6CAE64D4}" type="pres">
      <dgm:prSet presAssocID="{C5F62252-840E-443F-9010-F1295BEC6E2D}" presName="spNode" presStyleCnt="0"/>
      <dgm:spPr/>
    </dgm:pt>
    <dgm:pt modelId="{4E21CC82-857B-403D-8D4D-952B9B2E32BB}" type="pres">
      <dgm:prSet presAssocID="{561220C7-9DF7-4812-BE6D-7A2772181F21}" presName="sibTrans" presStyleLbl="sibTrans1D1" presStyleIdx="1" presStyleCnt="5"/>
      <dgm:spPr/>
      <dgm:t>
        <a:bodyPr/>
        <a:lstStyle/>
        <a:p>
          <a:endParaRPr lang="en-US"/>
        </a:p>
      </dgm:t>
    </dgm:pt>
    <dgm:pt modelId="{BB5B39B3-251B-4C77-AEB5-D4BEAB25CED7}" type="pres">
      <dgm:prSet presAssocID="{FC321BF0-4622-41D1-92DC-5AD7B879F34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0D1B78-0477-470F-9650-111AE9F4E7AC}" type="pres">
      <dgm:prSet presAssocID="{FC321BF0-4622-41D1-92DC-5AD7B879F346}" presName="spNode" presStyleCnt="0"/>
      <dgm:spPr/>
    </dgm:pt>
    <dgm:pt modelId="{BF329257-3258-445A-9408-A752B606EEF0}" type="pres">
      <dgm:prSet presAssocID="{FA8AD7B9-85EA-4CF7-9E41-A057B0601B61}" presName="sibTrans" presStyleLbl="sibTrans1D1" presStyleIdx="2" presStyleCnt="5"/>
      <dgm:spPr/>
      <dgm:t>
        <a:bodyPr/>
        <a:lstStyle/>
        <a:p>
          <a:endParaRPr lang="en-US"/>
        </a:p>
      </dgm:t>
    </dgm:pt>
    <dgm:pt modelId="{6C472E08-4C74-49F0-B323-7693BD20816B}" type="pres">
      <dgm:prSet presAssocID="{868769E7-000E-4E6D-BC6D-45BF7654C7F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94148-31FB-4E1F-8918-B3832177FC3E}" type="pres">
      <dgm:prSet presAssocID="{868769E7-000E-4E6D-BC6D-45BF7654C7F8}" presName="spNode" presStyleCnt="0"/>
      <dgm:spPr/>
    </dgm:pt>
    <dgm:pt modelId="{B11F2BFD-E9C0-4B7E-873E-711FDB87CD70}" type="pres">
      <dgm:prSet presAssocID="{6F4ABE55-CFA6-4953-B30F-0B6E93C2684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43F1E219-F10D-48FA-9F74-8C1F314FCC26}" type="pres">
      <dgm:prSet presAssocID="{B2D69C33-0584-44EF-B830-53A472C93EC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7C2C5-A865-4B90-BDD0-7EC104F8DA17}" type="pres">
      <dgm:prSet presAssocID="{B2D69C33-0584-44EF-B830-53A472C93ECB}" presName="spNode" presStyleCnt="0"/>
      <dgm:spPr/>
    </dgm:pt>
    <dgm:pt modelId="{8D5D16C4-2827-4864-8593-5DF74151BA9F}" type="pres">
      <dgm:prSet presAssocID="{0654BF29-1129-4C09-BDC5-0CC7CEE01589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EA0415DE-CFE4-450A-BC33-5DF07D60C819}" type="presOf" srcId="{561220C7-9DF7-4812-BE6D-7A2772181F21}" destId="{4E21CC82-857B-403D-8D4D-952B9B2E32BB}" srcOrd="0" destOrd="0" presId="urn:microsoft.com/office/officeart/2005/8/layout/cycle5"/>
    <dgm:cxn modelId="{347D5A8C-C545-4E16-B9AB-AEE34456B98B}" type="presOf" srcId="{C86EC40F-1B11-4163-A55C-E247EB737358}" destId="{CE4311CE-2705-4DE8-8B23-87615EC1A9FF}" srcOrd="0" destOrd="0" presId="urn:microsoft.com/office/officeart/2005/8/layout/cycle5"/>
    <dgm:cxn modelId="{FFE696BF-4D26-4F01-913F-312ABF64ECC8}" type="presOf" srcId="{868769E7-000E-4E6D-BC6D-45BF7654C7F8}" destId="{6C472E08-4C74-49F0-B323-7693BD20816B}" srcOrd="0" destOrd="0" presId="urn:microsoft.com/office/officeart/2005/8/layout/cycle5"/>
    <dgm:cxn modelId="{BB4E8E44-9041-4DA8-9325-DC0318509D3E}" srcId="{C86EC40F-1B11-4163-A55C-E247EB737358}" destId="{B2D69C33-0584-44EF-B830-53A472C93ECB}" srcOrd="4" destOrd="0" parTransId="{D816CA30-3866-453B-8476-5DD4D2567F85}" sibTransId="{0654BF29-1129-4C09-BDC5-0CC7CEE01589}"/>
    <dgm:cxn modelId="{8840C26F-B507-4BEC-B8A8-20F8B6D60672}" type="presOf" srcId="{CA84F639-A041-4667-99D1-8277A7C4210C}" destId="{BA10E05D-9B41-497C-B0B8-986AAA35A420}" srcOrd="0" destOrd="0" presId="urn:microsoft.com/office/officeart/2005/8/layout/cycle5"/>
    <dgm:cxn modelId="{E47EEEE2-4591-48D0-9070-5654BC1DC174}" srcId="{C86EC40F-1B11-4163-A55C-E247EB737358}" destId="{FC321BF0-4622-41D1-92DC-5AD7B879F346}" srcOrd="2" destOrd="0" parTransId="{955F7D4C-4EF2-4F8B-9F59-FB6FFC74E074}" sibTransId="{FA8AD7B9-85EA-4CF7-9E41-A057B0601B61}"/>
    <dgm:cxn modelId="{C66D92A4-3F68-48EB-8BF4-15EF6AF00729}" type="presOf" srcId="{7EE9C273-FCF6-4C9F-B18C-9E31AB49D82A}" destId="{589F69BA-A613-4A19-B9BC-C331502B7B42}" srcOrd="0" destOrd="0" presId="urn:microsoft.com/office/officeart/2005/8/layout/cycle5"/>
    <dgm:cxn modelId="{19D6350F-7DD2-4FDA-B878-EFE11663DF58}" type="presOf" srcId="{B2D69C33-0584-44EF-B830-53A472C93ECB}" destId="{43F1E219-F10D-48FA-9F74-8C1F314FCC26}" srcOrd="0" destOrd="0" presId="urn:microsoft.com/office/officeart/2005/8/layout/cycle5"/>
    <dgm:cxn modelId="{28464C8B-AAC4-43BA-9CD2-EE832E197482}" type="presOf" srcId="{FA8AD7B9-85EA-4CF7-9E41-A057B0601B61}" destId="{BF329257-3258-445A-9408-A752B606EEF0}" srcOrd="0" destOrd="0" presId="urn:microsoft.com/office/officeart/2005/8/layout/cycle5"/>
    <dgm:cxn modelId="{B605B219-3241-4C67-BBD8-4A5DCC79E8FB}" type="presOf" srcId="{6F4ABE55-CFA6-4953-B30F-0B6E93C26845}" destId="{B11F2BFD-E9C0-4B7E-873E-711FDB87CD70}" srcOrd="0" destOrd="0" presId="urn:microsoft.com/office/officeart/2005/8/layout/cycle5"/>
    <dgm:cxn modelId="{3BA0867B-E87F-47C1-9592-EEA0AA225E77}" type="presOf" srcId="{0654BF29-1129-4C09-BDC5-0CC7CEE01589}" destId="{8D5D16C4-2827-4864-8593-5DF74151BA9F}" srcOrd="0" destOrd="0" presId="urn:microsoft.com/office/officeart/2005/8/layout/cycle5"/>
    <dgm:cxn modelId="{CB920027-EF8A-42A2-9431-B4838DA88BBE}" srcId="{C86EC40F-1B11-4163-A55C-E247EB737358}" destId="{7EE9C273-FCF6-4C9F-B18C-9E31AB49D82A}" srcOrd="0" destOrd="0" parTransId="{769250DE-EBC9-4775-A263-F0E9AB7FC488}" sibTransId="{CA84F639-A041-4667-99D1-8277A7C4210C}"/>
    <dgm:cxn modelId="{753A9C96-DD4A-47E5-A22E-6C7427755C34}" srcId="{C86EC40F-1B11-4163-A55C-E247EB737358}" destId="{C5F62252-840E-443F-9010-F1295BEC6E2D}" srcOrd="1" destOrd="0" parTransId="{C79F0FC0-87E4-4254-8761-41441F66F827}" sibTransId="{561220C7-9DF7-4812-BE6D-7A2772181F21}"/>
    <dgm:cxn modelId="{F35137C2-5910-4EE6-A093-C86CFB8077E4}" type="presOf" srcId="{C5F62252-840E-443F-9010-F1295BEC6E2D}" destId="{CB5ADBD2-730A-4D07-A554-2FD93AB64AC6}" srcOrd="0" destOrd="0" presId="urn:microsoft.com/office/officeart/2005/8/layout/cycle5"/>
    <dgm:cxn modelId="{4A9A7E57-D6DD-4FC5-A912-280FCAFF4D60}" type="presOf" srcId="{FC321BF0-4622-41D1-92DC-5AD7B879F346}" destId="{BB5B39B3-251B-4C77-AEB5-D4BEAB25CED7}" srcOrd="0" destOrd="0" presId="urn:microsoft.com/office/officeart/2005/8/layout/cycle5"/>
    <dgm:cxn modelId="{7FAB6C2A-8B24-46EF-AD09-58AE25084CE1}" srcId="{C86EC40F-1B11-4163-A55C-E247EB737358}" destId="{868769E7-000E-4E6D-BC6D-45BF7654C7F8}" srcOrd="3" destOrd="0" parTransId="{045DD808-2872-4E7D-A3B8-9463C19DD864}" sibTransId="{6F4ABE55-CFA6-4953-B30F-0B6E93C26845}"/>
    <dgm:cxn modelId="{312A6377-9EA2-48CC-AD47-3AD5F76459F9}" type="presParOf" srcId="{CE4311CE-2705-4DE8-8B23-87615EC1A9FF}" destId="{589F69BA-A613-4A19-B9BC-C331502B7B42}" srcOrd="0" destOrd="0" presId="urn:microsoft.com/office/officeart/2005/8/layout/cycle5"/>
    <dgm:cxn modelId="{53899F1C-9AF1-425F-AD39-0C629DC33C3C}" type="presParOf" srcId="{CE4311CE-2705-4DE8-8B23-87615EC1A9FF}" destId="{C4E16B30-B309-4F62-AAA1-44BE606911DB}" srcOrd="1" destOrd="0" presId="urn:microsoft.com/office/officeart/2005/8/layout/cycle5"/>
    <dgm:cxn modelId="{B4D9C4F3-79C3-4C8A-9C90-8F143BF585A0}" type="presParOf" srcId="{CE4311CE-2705-4DE8-8B23-87615EC1A9FF}" destId="{BA10E05D-9B41-497C-B0B8-986AAA35A420}" srcOrd="2" destOrd="0" presId="urn:microsoft.com/office/officeart/2005/8/layout/cycle5"/>
    <dgm:cxn modelId="{F81AAEC1-0491-4052-A8E9-A8A1FA071B01}" type="presParOf" srcId="{CE4311CE-2705-4DE8-8B23-87615EC1A9FF}" destId="{CB5ADBD2-730A-4D07-A554-2FD93AB64AC6}" srcOrd="3" destOrd="0" presId="urn:microsoft.com/office/officeart/2005/8/layout/cycle5"/>
    <dgm:cxn modelId="{1E354AE4-09CE-48D4-A7B1-FAB2CA44CC6F}" type="presParOf" srcId="{CE4311CE-2705-4DE8-8B23-87615EC1A9FF}" destId="{5D5520E4-61CE-402F-98CA-9C4D6CAE64D4}" srcOrd="4" destOrd="0" presId="urn:microsoft.com/office/officeart/2005/8/layout/cycle5"/>
    <dgm:cxn modelId="{B055DCD8-239A-4334-BA86-186AACAF321D}" type="presParOf" srcId="{CE4311CE-2705-4DE8-8B23-87615EC1A9FF}" destId="{4E21CC82-857B-403D-8D4D-952B9B2E32BB}" srcOrd="5" destOrd="0" presId="urn:microsoft.com/office/officeart/2005/8/layout/cycle5"/>
    <dgm:cxn modelId="{832B39F6-450A-4EDB-9FB2-968978328DA1}" type="presParOf" srcId="{CE4311CE-2705-4DE8-8B23-87615EC1A9FF}" destId="{BB5B39B3-251B-4C77-AEB5-D4BEAB25CED7}" srcOrd="6" destOrd="0" presId="urn:microsoft.com/office/officeart/2005/8/layout/cycle5"/>
    <dgm:cxn modelId="{6D3D5CC9-C056-4792-A752-BC2EDF2A3842}" type="presParOf" srcId="{CE4311CE-2705-4DE8-8B23-87615EC1A9FF}" destId="{B10D1B78-0477-470F-9650-111AE9F4E7AC}" srcOrd="7" destOrd="0" presId="urn:microsoft.com/office/officeart/2005/8/layout/cycle5"/>
    <dgm:cxn modelId="{3A2A81CD-F519-4D16-BFB0-A23C01EBFEF6}" type="presParOf" srcId="{CE4311CE-2705-4DE8-8B23-87615EC1A9FF}" destId="{BF329257-3258-445A-9408-A752B606EEF0}" srcOrd="8" destOrd="0" presId="urn:microsoft.com/office/officeart/2005/8/layout/cycle5"/>
    <dgm:cxn modelId="{10747B86-A714-4D14-9FA5-05B2BB860592}" type="presParOf" srcId="{CE4311CE-2705-4DE8-8B23-87615EC1A9FF}" destId="{6C472E08-4C74-49F0-B323-7693BD20816B}" srcOrd="9" destOrd="0" presId="urn:microsoft.com/office/officeart/2005/8/layout/cycle5"/>
    <dgm:cxn modelId="{5B01F2A3-28DB-404D-B465-1F4F45F49604}" type="presParOf" srcId="{CE4311CE-2705-4DE8-8B23-87615EC1A9FF}" destId="{D3294148-31FB-4E1F-8918-B3832177FC3E}" srcOrd="10" destOrd="0" presId="urn:microsoft.com/office/officeart/2005/8/layout/cycle5"/>
    <dgm:cxn modelId="{B8688FF2-7EBA-4D2F-92E7-4ECCFC6E843E}" type="presParOf" srcId="{CE4311CE-2705-4DE8-8B23-87615EC1A9FF}" destId="{B11F2BFD-E9C0-4B7E-873E-711FDB87CD70}" srcOrd="11" destOrd="0" presId="urn:microsoft.com/office/officeart/2005/8/layout/cycle5"/>
    <dgm:cxn modelId="{B387C366-05C7-4A89-9B16-7DB18DB3FC8F}" type="presParOf" srcId="{CE4311CE-2705-4DE8-8B23-87615EC1A9FF}" destId="{43F1E219-F10D-48FA-9F74-8C1F314FCC26}" srcOrd="12" destOrd="0" presId="urn:microsoft.com/office/officeart/2005/8/layout/cycle5"/>
    <dgm:cxn modelId="{83623F31-FE29-4E1B-AAFD-6269C3EDB0A1}" type="presParOf" srcId="{CE4311CE-2705-4DE8-8B23-87615EC1A9FF}" destId="{1DF7C2C5-A865-4B90-BDD0-7EC104F8DA17}" srcOrd="13" destOrd="0" presId="urn:microsoft.com/office/officeart/2005/8/layout/cycle5"/>
    <dgm:cxn modelId="{DE9582BE-3D68-432F-9656-BB36B4058673}" type="presParOf" srcId="{CE4311CE-2705-4DE8-8B23-87615EC1A9FF}" destId="{8D5D16C4-2827-4864-8593-5DF74151BA9F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54563-5AFB-4B67-84D1-BCA8CDD5557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FA52B-76D9-4D97-A4DE-F6C94842D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92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FA52B-76D9-4D97-A4DE-F6C94842D4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21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4AB265C-624F-47CF-A5AF-D2919A40DD64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F48CAE-D5FD-440E-BD8F-F6FB6A4365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8305800" cy="1622425"/>
          </a:xfrm>
        </p:spPr>
        <p:txBody>
          <a:bodyPr/>
          <a:lstStyle/>
          <a:p>
            <a:pPr algn="ctr"/>
            <a:r>
              <a:rPr lang="en-US" dirty="0" smtClean="0"/>
              <a:t>Food Price Volatility, Trade and Food 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7467600" cy="2819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Will Martin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World Bank</a:t>
            </a:r>
          </a:p>
          <a:p>
            <a:pPr algn="ctr"/>
            <a:endParaRPr lang="en-US" dirty="0" smtClean="0"/>
          </a:p>
          <a:p>
            <a:r>
              <a:rPr lang="en-US" sz="1100" dirty="0" smtClean="0"/>
              <a:t>The views expressed in this presentation are those of the author only and not necessarily those of the World Bank</a:t>
            </a:r>
            <a:endParaRPr lang="en-US" sz="1300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impacts by country, % pt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1676400"/>
          <a:ext cx="6629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712" y="228600"/>
            <a:ext cx="80192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should poor countries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An attractive policy option is to:</a:t>
            </a:r>
          </a:p>
          <a:p>
            <a:pPr lvl="1"/>
            <a:r>
              <a:rPr lang="en-US" dirty="0" smtClean="0"/>
              <a:t>Restrict exports when world prices are high</a:t>
            </a:r>
          </a:p>
          <a:p>
            <a:pPr lvl="2"/>
            <a:r>
              <a:rPr lang="en-US" dirty="0" smtClean="0"/>
              <a:t>Lower tariffs or pay import subsidies if an importer</a:t>
            </a:r>
          </a:p>
          <a:p>
            <a:r>
              <a:rPr lang="en-US" dirty="0" smtClean="0"/>
              <a:t>Countries are strongly countercyclical with their trade policies</a:t>
            </a:r>
          </a:p>
          <a:p>
            <a:pPr lvl="1"/>
            <a:r>
              <a:rPr lang="en-US" dirty="0" smtClean="0"/>
              <a:t>Many raise protection and/or pay export subsidies when prices are low</a:t>
            </a:r>
          </a:p>
          <a:p>
            <a:r>
              <a:rPr lang="en-US" dirty="0" smtClean="0"/>
              <a:t>Historically both industrial &amp; developing countries have insulated in this way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58775" y="1143000"/>
          <a:ext cx="8785225" cy="545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4" imgW="6334049" imgH="3933749" progId="Excel.Sheet.8">
                  <p:embed/>
                </p:oleObj>
              </mc:Choice>
              <mc:Fallback>
                <p:oleObj name="Chart" r:id="rId4" imgW="6334049" imgH="3933749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1143000"/>
                        <a:ext cx="8785225" cy="545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79388" y="0"/>
            <a:ext cx="89646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AU" sz="3200" b="1" dirty="0" smtClean="0"/>
              <a:t>South Asia Rice:   Nominal rate of assistance </a:t>
            </a:r>
            <a:r>
              <a:rPr lang="en-AU" sz="3200" b="1" dirty="0" err="1" smtClean="0"/>
              <a:t>vs</a:t>
            </a:r>
            <a:r>
              <a:rPr lang="en-AU" sz="3200" b="1" dirty="0" smtClean="0"/>
              <a:t>  World Price:    Correlation:   </a:t>
            </a:r>
            <a:r>
              <a:rPr lang="en-AU" sz="3200" b="1" dirty="0"/>
              <a:t>-0.754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en-US" dirty="0" smtClean="0"/>
              <a:t>A potential spiral? 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295400" y="1219200"/>
          <a:ext cx="7239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en-US" dirty="0" smtClean="0"/>
              <a:t>A collective action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8077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If everyone attempts to reduce the impact of world price increases  </a:t>
            </a:r>
          </a:p>
          <a:p>
            <a:endParaRPr lang="en-US" dirty="0" smtClean="0"/>
          </a:p>
          <a:p>
            <a:r>
              <a:rPr lang="en-US" dirty="0" smtClean="0"/>
              <a:t>The policy appears to be a success</a:t>
            </a:r>
          </a:p>
          <a:p>
            <a:pPr lvl="1"/>
            <a:r>
              <a:rPr lang="en-US" dirty="0" smtClean="0"/>
              <a:t>“Domestic prices rose less than world prices”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 it is collectively completely ineffective</a:t>
            </a:r>
          </a:p>
          <a:p>
            <a:pPr lvl="1"/>
            <a:r>
              <a:rPr lang="en-US" dirty="0" smtClean="0"/>
              <a:t>The world price increases one for one with attempts to lower domestic prices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the grandstand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924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When everyone in a crowd stands up to get a better view</a:t>
            </a:r>
          </a:p>
          <a:p>
            <a:pPr lvl="1"/>
            <a:r>
              <a:rPr lang="en-US" dirty="0" smtClean="0"/>
              <a:t>No one does if all are the same height</a:t>
            </a:r>
          </a:p>
          <a:p>
            <a:pPr lvl="1"/>
            <a:r>
              <a:rPr lang="en-US" dirty="0" smtClean="0"/>
              <a:t>And all those of below-average height lose out</a:t>
            </a:r>
          </a:p>
          <a:p>
            <a:r>
              <a:rPr lang="en-US" dirty="0" smtClean="0"/>
              <a:t>But unilateral refusal to participate doesn’t solve the problem</a:t>
            </a:r>
          </a:p>
          <a:p>
            <a:pPr lvl="1"/>
            <a:r>
              <a:rPr lang="en-US" dirty="0" smtClean="0"/>
              <a:t>If I don’t stand up, I get a terrible view!</a:t>
            </a:r>
          </a:p>
          <a:p>
            <a:r>
              <a:rPr lang="en-US" dirty="0" smtClean="0"/>
              <a:t> Unfortunately, insulation against staple food price changes can have more serious consequences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481328"/>
            <a:ext cx="8001000" cy="4843272"/>
          </a:xfrm>
        </p:spPr>
        <p:txBody>
          <a:bodyPr>
            <a:normAutofit/>
          </a:bodyPr>
          <a:lstStyle/>
          <a:p>
            <a:r>
              <a:rPr lang="en-US" dirty="0" smtClean="0"/>
              <a:t>Use World Bank data on distortions to agricultural incentives</a:t>
            </a:r>
          </a:p>
          <a:p>
            <a:pPr lvl="1"/>
            <a:r>
              <a:rPr lang="en-US" dirty="0" smtClean="0"/>
              <a:t>Data for 75 countries</a:t>
            </a:r>
          </a:p>
          <a:p>
            <a:pPr lvl="1"/>
            <a:r>
              <a:rPr lang="en-US" dirty="0" smtClean="0"/>
              <a:t>Update to 2008</a:t>
            </a:r>
          </a:p>
          <a:p>
            <a:r>
              <a:rPr lang="en-US" dirty="0" smtClean="0"/>
              <a:t>Assess the impacts of rising export barriers, declining import barriers, on world prices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Analyze price rises of 1973-4 &amp; 2005-8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828800"/>
          <a:ext cx="6858000" cy="3733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956"/>
                <a:gridCol w="2088444"/>
                <a:gridCol w="2514600"/>
              </a:tblGrid>
              <a:tr h="10830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Impact</a:t>
                      </a:r>
                      <a:r>
                        <a:rPr lang="en-US" sz="2400" baseline="0" dirty="0" smtClean="0"/>
                        <a:t> of  </a:t>
                      </a:r>
                      <a:r>
                        <a:rPr lang="el-GR" sz="2400" baseline="0" dirty="0" smtClean="0"/>
                        <a:t>Δ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Protn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Share due to </a:t>
                      </a:r>
                      <a:r>
                        <a:rPr lang="el-GR" sz="2400" dirty="0" smtClean="0"/>
                        <a:t>Δ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Protn</a:t>
                      </a:r>
                      <a:endParaRPr lang="en-US" sz="2400" dirty="0"/>
                    </a:p>
                  </a:txBody>
                  <a:tcPr/>
                </a:tc>
              </a:tr>
              <a:tr h="62174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</a:t>
                      </a:r>
                      <a:endParaRPr lang="en-US" sz="2400" dirty="0"/>
                    </a:p>
                  </a:txBody>
                  <a:tcPr/>
                </a:tc>
              </a:tr>
              <a:tr h="101451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Rice 2005-8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45</a:t>
                      </a:r>
                      <a:endParaRPr lang="en-US" sz="3200" dirty="0"/>
                    </a:p>
                  </a:txBody>
                  <a:tcPr/>
                </a:tc>
              </a:tr>
              <a:tr h="101451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Wheat 2005-8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30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Estimated impacts on world prices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320"/>
            <a:ext cx="78668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Insulation in rich &amp; poor countries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5029200" y="1143000"/>
          <a:ext cx="4114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219200" y="1295400"/>
            <a:ext cx="3810000" cy="46634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Developed countries have traditionally used insulating policies</a:t>
            </a:r>
          </a:p>
          <a:p>
            <a:pPr lvl="1"/>
            <a:r>
              <a:rPr lang="en-US" dirty="0" smtClean="0"/>
              <a:t>Very strongly in 72-4 &amp; 84-86,</a:t>
            </a:r>
          </a:p>
          <a:p>
            <a:pPr lvl="1"/>
            <a:r>
              <a:rPr lang="en-US" dirty="0" smtClean="0"/>
              <a:t>But much less in 06-08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WTO disciplines on insulation?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 ban on variable levies?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surge, rice prices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1600200"/>
          <a:ext cx="7391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01000" cy="5105400"/>
          </a:xfrm>
        </p:spPr>
        <p:txBody>
          <a:bodyPr/>
          <a:lstStyle/>
          <a:p>
            <a:r>
              <a:rPr lang="en-US" dirty="0" smtClean="0"/>
              <a:t>Why do high and volatile prices matter?</a:t>
            </a:r>
          </a:p>
          <a:p>
            <a:endParaRPr lang="en-US" dirty="0" smtClean="0"/>
          </a:p>
          <a:p>
            <a:r>
              <a:rPr lang="en-US" dirty="0" smtClean="0"/>
              <a:t>What makes sense for individual countries?</a:t>
            </a:r>
          </a:p>
          <a:p>
            <a:endParaRPr lang="en-US" dirty="0" smtClean="0"/>
          </a:p>
          <a:p>
            <a:r>
              <a:rPr lang="en-US" dirty="0" smtClean="0"/>
              <a:t>The collective action problem</a:t>
            </a:r>
          </a:p>
          <a:p>
            <a:endParaRPr lang="en-US" dirty="0" smtClean="0"/>
          </a:p>
          <a:p>
            <a:r>
              <a:rPr lang="en-US" dirty="0" smtClean="0"/>
              <a:t>Potential policies to mitigate the problem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surge,  wheat prices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3716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Insulation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Clearly,  insulation policies are much less effective than they appear to individual countries </a:t>
            </a:r>
          </a:p>
          <a:p>
            <a:pPr lvl="1"/>
            <a:r>
              <a:rPr lang="en-US" dirty="0" smtClean="0"/>
              <a:t>Redistribute, rather than reduce, domestic price volatility</a:t>
            </a:r>
          </a:p>
          <a:p>
            <a:r>
              <a:rPr lang="en-US" dirty="0" smtClean="0"/>
              <a:t>For large countries, such as China, India and Vietnam, the effect is very direct</a:t>
            </a:r>
          </a:p>
          <a:p>
            <a:pPr lvl="1"/>
            <a:r>
              <a:rPr lang="en-US" dirty="0" smtClean="0"/>
              <a:t>Export restrictions raise world prices, reducing the effectiveness of the policy</a:t>
            </a:r>
          </a:p>
          <a:p>
            <a:r>
              <a:rPr lang="en-US" dirty="0" smtClean="0"/>
              <a:t>For all countries, the collective action problem remains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1189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Domestic policy options: poor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5029200"/>
          </a:xfrm>
        </p:spPr>
        <p:txBody>
          <a:bodyPr/>
          <a:lstStyle/>
          <a:p>
            <a:r>
              <a:rPr lang="en-US" dirty="0" smtClean="0"/>
              <a:t>Protecting the poorest is most important</a:t>
            </a:r>
          </a:p>
          <a:p>
            <a:pPr lvl="1"/>
            <a:r>
              <a:rPr lang="en-US" dirty="0" smtClean="0"/>
              <a:t>Best to focus on safety-nets for the poorest</a:t>
            </a:r>
          </a:p>
          <a:p>
            <a:pPr lvl="2"/>
            <a:r>
              <a:rPr lang="en-US" dirty="0" smtClean="0"/>
              <a:t>rather than trade barriers that reduce incentives to produce, and for the better-off to reduce consumption</a:t>
            </a:r>
          </a:p>
          <a:p>
            <a:pPr lvl="2"/>
            <a:r>
              <a:rPr lang="en-US" dirty="0" smtClean="0"/>
              <a:t>May require small, </a:t>
            </a:r>
            <a:r>
              <a:rPr lang="en-US" dirty="0" err="1" smtClean="0"/>
              <a:t>targetted</a:t>
            </a:r>
            <a:r>
              <a:rPr lang="en-US" dirty="0" smtClean="0"/>
              <a:t> stocks</a:t>
            </a:r>
          </a:p>
          <a:p>
            <a:r>
              <a:rPr lang="en-US" dirty="0" smtClean="0"/>
              <a:t>Help producers in poor countries</a:t>
            </a:r>
          </a:p>
          <a:p>
            <a:pPr lvl="1"/>
            <a:r>
              <a:rPr lang="en-US" dirty="0" smtClean="0"/>
              <a:t>Improved technology can help raise incomes and lower poverty in the longer term</a:t>
            </a:r>
          </a:p>
          <a:p>
            <a:pPr lvl="1"/>
            <a:r>
              <a:rPr lang="en-US" dirty="0" smtClean="0"/>
              <a:t>Improved access to risk management tools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1189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Domestic policy options: rich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8001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Protecting the poorest is important</a:t>
            </a:r>
          </a:p>
          <a:p>
            <a:pPr lvl="1"/>
            <a:r>
              <a:rPr lang="en-US" dirty="0" smtClean="0"/>
              <a:t>Safety-net policies better than price distortions </a:t>
            </a:r>
          </a:p>
          <a:p>
            <a:r>
              <a:rPr lang="en-US" dirty="0" smtClean="0"/>
              <a:t>Help producers improve technology</a:t>
            </a:r>
          </a:p>
          <a:p>
            <a:pPr lvl="1"/>
            <a:r>
              <a:rPr lang="en-US" dirty="0" smtClean="0"/>
              <a:t>Improved access to risk management tools</a:t>
            </a:r>
          </a:p>
          <a:p>
            <a:r>
              <a:rPr lang="en-US" dirty="0" smtClean="0"/>
              <a:t>Re-examine </a:t>
            </a:r>
            <a:r>
              <a:rPr lang="en-US" dirty="0" err="1" smtClean="0"/>
              <a:t>biofuel</a:t>
            </a:r>
            <a:r>
              <a:rPr lang="en-US" dirty="0" smtClean="0"/>
              <a:t> policies?</a:t>
            </a:r>
          </a:p>
          <a:p>
            <a:pPr lvl="1"/>
            <a:r>
              <a:rPr lang="en-US" dirty="0" smtClean="0"/>
              <a:t>Do they make environmental sense? </a:t>
            </a:r>
          </a:p>
          <a:p>
            <a:pPr lvl="1"/>
            <a:r>
              <a:rPr lang="en-US" dirty="0" smtClean="0"/>
              <a:t>Are the resulting price rises sustainable? </a:t>
            </a:r>
          </a:p>
          <a:p>
            <a:pPr lvl="1"/>
            <a:r>
              <a:rPr lang="en-US" dirty="0" smtClean="0"/>
              <a:t>Mandates inflexible when food supplies short</a:t>
            </a:r>
          </a:p>
          <a:p>
            <a:pPr lvl="2"/>
            <a:r>
              <a:rPr lang="en-US" dirty="0" smtClean="0"/>
              <a:t>Perhaps a call option to preserve food access when food prices are very high? 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 for international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3058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How might cooperative policies improve on the current beggar-thy-neighbor regime?</a:t>
            </a:r>
          </a:p>
          <a:p>
            <a:r>
              <a:rPr lang="en-US" dirty="0" smtClean="0"/>
              <a:t>Would restrictions on export barriers help increase the confidence of importers? </a:t>
            </a:r>
          </a:p>
          <a:p>
            <a:pPr lvl="1"/>
            <a:r>
              <a:rPr lang="en-US" dirty="0" smtClean="0"/>
              <a:t>Should food aid be exempted from export bans</a:t>
            </a:r>
          </a:p>
          <a:p>
            <a:r>
              <a:rPr lang="en-US" dirty="0" smtClean="0"/>
              <a:t>Should policies focus just on export barriers? </a:t>
            </a:r>
          </a:p>
          <a:p>
            <a:pPr lvl="1"/>
            <a:r>
              <a:rPr lang="en-US" dirty="0" smtClean="0"/>
              <a:t>Or include import barrier reductions?</a:t>
            </a:r>
          </a:p>
          <a:p>
            <a:r>
              <a:rPr lang="en-US" dirty="0" smtClean="0"/>
              <a:t>How might international disciplines on trade and storage policies work? </a:t>
            </a:r>
          </a:p>
          <a:p>
            <a:pPr lvl="1"/>
            <a:r>
              <a:rPr lang="en-US" dirty="0" smtClean="0"/>
              <a:t>Convert export restrictions to taxes? </a:t>
            </a:r>
          </a:p>
          <a:p>
            <a:pPr lvl="1"/>
            <a:r>
              <a:rPr lang="en-US" dirty="0" smtClean="0"/>
              <a:t>Aim to reduce the degree of insulation? 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Prices of staple foods prone to intense but short-lived price spikes</a:t>
            </a:r>
          </a:p>
          <a:p>
            <a:pPr lvl="1"/>
            <a:r>
              <a:rPr lang="en-US" dirty="0" smtClean="0"/>
              <a:t>Extremely costly in terms of welfare</a:t>
            </a:r>
          </a:p>
          <a:p>
            <a:r>
              <a:rPr lang="en-US" dirty="0" smtClean="0"/>
              <a:t>Optimal policy for an individual country likely to involve beggar-thy-neighbor policies like export restrictions &amp; import subsidies</a:t>
            </a:r>
          </a:p>
          <a:p>
            <a:r>
              <a:rPr lang="en-US" dirty="0" smtClean="0"/>
              <a:t>But these policies collectively self-defeating</a:t>
            </a:r>
          </a:p>
          <a:p>
            <a:r>
              <a:rPr lang="en-US" dirty="0" smtClean="0"/>
              <a:t>Seem to need new policy rules to deal with the volatility problem</a:t>
            </a:r>
          </a:p>
          <a:p>
            <a:pPr lvl="1"/>
            <a:r>
              <a:rPr lang="en-US" dirty="0" smtClean="0"/>
              <a:t>which may be more serious with climate change?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price volatility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3820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Shocks to output are the major source</a:t>
            </a:r>
          </a:p>
          <a:p>
            <a:pPr lvl="1"/>
            <a:r>
              <a:rPr lang="en-US" dirty="0" smtClean="0"/>
              <a:t>These may get worse with global warming</a:t>
            </a:r>
          </a:p>
          <a:p>
            <a:r>
              <a:rPr lang="en-US" dirty="0" smtClean="0"/>
              <a:t>Shocks to demand from--for instance--</a:t>
            </a:r>
            <a:r>
              <a:rPr lang="en-US" dirty="0" err="1" smtClean="0"/>
              <a:t>biofuels</a:t>
            </a:r>
            <a:r>
              <a:rPr lang="en-US" dirty="0" smtClean="0"/>
              <a:t>,  may also contribute</a:t>
            </a:r>
          </a:p>
          <a:p>
            <a:r>
              <a:rPr lang="en-US" dirty="0" smtClean="0"/>
              <a:t>Globalization can help reduce price volatility by diversifying sources of supply</a:t>
            </a:r>
          </a:p>
          <a:p>
            <a:pPr lvl="1"/>
            <a:r>
              <a:rPr lang="en-US" dirty="0" smtClean="0"/>
              <a:t>Likely to be part of the solution</a:t>
            </a:r>
          </a:p>
          <a:p>
            <a:pPr lvl="2"/>
            <a:r>
              <a:rPr lang="en-US" dirty="0" smtClean="0"/>
              <a:t>rather than a problem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Impacts depend on stock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305800" cy="4800600"/>
          </a:xfrm>
        </p:spPr>
        <p:txBody>
          <a:bodyPr/>
          <a:lstStyle/>
          <a:p>
            <a:r>
              <a:rPr lang="en-US" dirty="0" smtClean="0"/>
              <a:t>If stocks are normal, adverse shocks can be absorbed by stock reduction</a:t>
            </a:r>
          </a:p>
          <a:p>
            <a:r>
              <a:rPr lang="en-US" dirty="0" smtClean="0"/>
              <a:t>Key problems arise when stocks are low</a:t>
            </a:r>
          </a:p>
          <a:p>
            <a:pPr lvl="1"/>
            <a:r>
              <a:rPr lang="en-US" dirty="0" smtClean="0"/>
              <a:t>Reducing demand in line with supply requires large increases in price</a:t>
            </a:r>
          </a:p>
          <a:p>
            <a:r>
              <a:rPr lang="en-US" dirty="0" smtClean="0"/>
              <a:t>Prices spend long periods in the doldrums punctuated by short but intense price spikes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wheat </a:t>
            </a:r>
            <a:r>
              <a:rPr lang="en-US" dirty="0"/>
              <a:t>p</a:t>
            </a:r>
            <a:r>
              <a:rPr lang="en-US" dirty="0" smtClean="0"/>
              <a:t>rices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7180112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66800" y="60198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  </a:t>
            </a:r>
            <a:r>
              <a:rPr lang="en-US" dirty="0" smtClean="0"/>
              <a:t>USDA. Deflated using U.S. CPI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8A220-0A2B-4365-9EF3-4A379856FF6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106680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Impacts of </a:t>
            </a:r>
            <a:r>
              <a:rPr lang="en-US" dirty="0" smtClean="0"/>
              <a:t>food </a:t>
            </a:r>
            <a:r>
              <a:rPr lang="en-US" dirty="0"/>
              <a:t>prices on </a:t>
            </a:r>
            <a:r>
              <a:rPr lang="en-US" dirty="0" smtClean="0"/>
              <a:t>the poor</a:t>
            </a:r>
            <a:endParaRPr lang="en-US" dirty="0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620000" cy="5334000"/>
          </a:xfrm>
        </p:spPr>
        <p:txBody>
          <a:bodyPr>
            <a:normAutofit fontScale="925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Poorest spend 75% of income on staple foods</a:t>
            </a:r>
          </a:p>
          <a:p>
            <a:r>
              <a:rPr lang="en-US" dirty="0" smtClean="0"/>
              <a:t>3/4 of poor people are rural &amp; earn most of their income from farming</a:t>
            </a:r>
          </a:p>
          <a:p>
            <a:pPr lvl="1"/>
            <a:r>
              <a:rPr lang="en-US" dirty="0" smtClean="0"/>
              <a:t>Poor </a:t>
            </a:r>
            <a:r>
              <a:rPr lang="en-US" dirty="0"/>
              <a:t>farmers don’t gain much from higher </a:t>
            </a:r>
            <a:r>
              <a:rPr lang="en-US" dirty="0" smtClean="0"/>
              <a:t>prices</a:t>
            </a:r>
            <a:endParaRPr lang="en-US" dirty="0"/>
          </a:p>
          <a:p>
            <a:pPr lvl="2"/>
            <a:r>
              <a:rPr lang="en-US" dirty="0"/>
              <a:t>Many are net buyers of staple </a:t>
            </a:r>
            <a:r>
              <a:rPr lang="en-US" dirty="0" smtClean="0"/>
              <a:t>foods</a:t>
            </a:r>
          </a:p>
          <a:p>
            <a:pPr lvl="1"/>
            <a:r>
              <a:rPr lang="en-US" dirty="0" smtClean="0"/>
              <a:t>Little opportunity to increase output in response to higher prices</a:t>
            </a:r>
            <a:endParaRPr lang="en-US" dirty="0"/>
          </a:p>
          <a:p>
            <a:r>
              <a:rPr lang="en-US" dirty="0"/>
              <a:t>Net impacts on </a:t>
            </a:r>
            <a:r>
              <a:rPr lang="en-US" dirty="0" smtClean="0"/>
              <a:t>poverty?</a:t>
            </a:r>
          </a:p>
          <a:p>
            <a:pPr lvl="1"/>
            <a:r>
              <a:rPr lang="en-US" dirty="0" smtClean="0"/>
              <a:t>Are the </a:t>
            </a:r>
            <a:r>
              <a:rPr lang="en-US" dirty="0"/>
              <a:t>gains to poor net sellers outweighed by the losses </a:t>
            </a:r>
            <a:r>
              <a:rPr lang="en-US" dirty="0" smtClean="0"/>
              <a:t>to </a:t>
            </a:r>
            <a:r>
              <a:rPr lang="en-US" dirty="0"/>
              <a:t>poor net </a:t>
            </a:r>
            <a:r>
              <a:rPr lang="en-US" dirty="0" smtClean="0"/>
              <a:t>buyers?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Rice &amp; wheat prices, $US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371600" y="1752600"/>
          <a:ext cx="7535496" cy="4820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A00-C16F-4661-8565-6331B86B3A6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80010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Poverty Impacts:  2005-8 price rise</a:t>
            </a:r>
            <a:endParaRPr lang="en-US" dirty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0772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Used </a:t>
            </a:r>
            <a:r>
              <a:rPr lang="en-US" dirty="0"/>
              <a:t>data on household production,  purchases &amp; sales of major staple </a:t>
            </a:r>
            <a:r>
              <a:rPr lang="en-US" dirty="0" smtClean="0"/>
              <a:t>foods and sales of unskilled labor</a:t>
            </a:r>
            <a:endParaRPr lang="en-US" dirty="0"/>
          </a:p>
          <a:p>
            <a:r>
              <a:rPr lang="en-US" dirty="0" smtClean="0"/>
              <a:t>Household </a:t>
            </a:r>
            <a:r>
              <a:rPr lang="en-US" dirty="0"/>
              <a:t>survey data for ten low-income country-periods</a:t>
            </a:r>
          </a:p>
          <a:p>
            <a:pPr lvl="1"/>
            <a:r>
              <a:rPr lang="en-US" dirty="0"/>
              <a:t>Bolivia, Cambodia, Madagascar, Malawi, Nicaragua, Pakistan, Peru, Vietnam (98,04), Zambia</a:t>
            </a:r>
          </a:p>
          <a:p>
            <a:r>
              <a:rPr lang="en-US" dirty="0" smtClean="0"/>
              <a:t>Used  </a:t>
            </a:r>
            <a:r>
              <a:rPr lang="en-US" dirty="0"/>
              <a:t>World Bank $1 per day poverty </a:t>
            </a:r>
            <a:r>
              <a:rPr lang="en-US" dirty="0" smtClean="0"/>
              <a:t>rates</a:t>
            </a:r>
          </a:p>
          <a:p>
            <a:r>
              <a:rPr lang="en-US" dirty="0" smtClean="0"/>
              <a:t>Estimated that the 2005-8 price rises put 100 million into poverty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9F8A-3435-4354-82A1-E468FEE91E6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848600" cy="762000"/>
          </a:xfrm>
        </p:spPr>
        <p:txBody>
          <a:bodyPr>
            <a:noAutofit/>
          </a:bodyPr>
          <a:lstStyle/>
          <a:p>
            <a:r>
              <a:rPr lang="en-US" sz="3900" dirty="0" smtClean="0"/>
              <a:t>2010-11 price surge</a:t>
            </a:r>
            <a:endParaRPr lang="en-US" sz="3900" dirty="0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8077200" cy="5486400"/>
          </a:xfrm>
        </p:spPr>
        <p:txBody>
          <a:bodyPr>
            <a:normAutofit/>
          </a:bodyPr>
          <a:lstStyle/>
          <a:p>
            <a:pPr marL="533400" indent="-533400"/>
            <a:r>
              <a:rPr lang="en-US" dirty="0" smtClean="0"/>
              <a:t>Primarily June to December 2011</a:t>
            </a:r>
          </a:p>
          <a:p>
            <a:pPr marL="807720" lvl="1" indent="-533400"/>
            <a:r>
              <a:rPr lang="en-US" dirty="0" smtClean="0"/>
              <a:t>Wheat, maize, many other commodities</a:t>
            </a:r>
          </a:p>
          <a:p>
            <a:pPr marL="1054608" lvl="2" indent="-533400"/>
            <a:r>
              <a:rPr lang="en-US" dirty="0" smtClean="0"/>
              <a:t>But fortunately not rice</a:t>
            </a:r>
          </a:p>
          <a:p>
            <a:pPr marL="807720" lvl="1" indent="-533400"/>
            <a:r>
              <a:rPr lang="en-US" dirty="0" smtClean="0"/>
              <a:t>Much less likely that wages have responded</a:t>
            </a:r>
          </a:p>
          <a:p>
            <a:pPr marL="533400" indent="-533400"/>
            <a:r>
              <a:rPr lang="en-US" dirty="0" smtClean="0"/>
              <a:t>Used detailed data on the extent of pass-through into domestic prices</a:t>
            </a:r>
          </a:p>
          <a:p>
            <a:pPr marL="533400" indent="-533400"/>
            <a:r>
              <a:rPr lang="en-US" dirty="0" smtClean="0"/>
              <a:t>Data on 28 countries &amp; 38 commodities</a:t>
            </a:r>
          </a:p>
          <a:p>
            <a:pPr marL="533400" indent="-533400"/>
            <a:r>
              <a:rPr lang="en-US" dirty="0" smtClean="0"/>
              <a:t>Estimate that 44 million have been pushed below the $1.25/day poverty line</a:t>
            </a:r>
          </a:p>
          <a:p>
            <a:pPr marL="807720" lvl="1" indent="-533400"/>
            <a:r>
              <a:rPr lang="en-US" dirty="0" smtClean="0"/>
              <a:t>68 million entering poverty; 24m escaping</a:t>
            </a:r>
          </a:p>
          <a:p>
            <a:pPr marL="807720" lvl="1" indent="-533400"/>
            <a:endParaRPr lang="en-US" dirty="0" smtClean="0"/>
          </a:p>
          <a:p>
            <a:pPr marL="533400" indent="-5334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726</TotalTime>
  <Words>1050</Words>
  <Application>Microsoft Office PowerPoint</Application>
  <PresentationFormat>On-screen Show (4:3)</PresentationFormat>
  <Paragraphs>159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Solstice</vt:lpstr>
      <vt:lpstr>Chart</vt:lpstr>
      <vt:lpstr>Food Price Volatility, Trade and Food Security</vt:lpstr>
      <vt:lpstr>Issues</vt:lpstr>
      <vt:lpstr>Food price volatility</vt:lpstr>
      <vt:lpstr>Impacts depend on stock levels</vt:lpstr>
      <vt:lpstr>Real wheat prices</vt:lpstr>
      <vt:lpstr>Impacts of food prices on the poor</vt:lpstr>
      <vt:lpstr>Rice &amp; wheat prices, $US</vt:lpstr>
      <vt:lpstr>Poverty Impacts:  2005-8 price rise</vt:lpstr>
      <vt:lpstr>2010-11 price surge</vt:lpstr>
      <vt:lpstr>Poverty impacts by country, % pt</vt:lpstr>
      <vt:lpstr>What should poor countries do?</vt:lpstr>
      <vt:lpstr>PowerPoint Presentation</vt:lpstr>
      <vt:lpstr>A potential spiral? </vt:lpstr>
      <vt:lpstr>A collective action problem</vt:lpstr>
      <vt:lpstr>Like the grandstand problem</vt:lpstr>
      <vt:lpstr>Analyze price rises of 1973-4 &amp; 2005-8</vt:lpstr>
      <vt:lpstr>Estimated impacts on world prices</vt:lpstr>
      <vt:lpstr>Insulation in rich &amp; poor countries </vt:lpstr>
      <vt:lpstr>2008 surge, rice prices</vt:lpstr>
      <vt:lpstr>2008 surge,  wheat prices</vt:lpstr>
      <vt:lpstr>Insulation policies</vt:lpstr>
      <vt:lpstr>Domestic policy options: poor countries</vt:lpstr>
      <vt:lpstr>Domestic policy options: rich countries</vt:lpstr>
      <vt:lpstr>Questions for international policy</vt:lpstr>
      <vt:lpstr>Conclusions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Price Volatility and Food Security</dc:title>
  <dc:creator>wb22116</dc:creator>
  <cp:lastModifiedBy>Windows User</cp:lastModifiedBy>
  <cp:revision>59</cp:revision>
  <dcterms:created xsi:type="dcterms:W3CDTF">2011-04-03T22:14:24Z</dcterms:created>
  <dcterms:modified xsi:type="dcterms:W3CDTF">2011-04-19T18:21:01Z</dcterms:modified>
</cp:coreProperties>
</file>