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39" r:id="rId3"/>
    <p:sldId id="340" r:id="rId4"/>
    <p:sldId id="343" r:id="rId5"/>
    <p:sldId id="329" r:id="rId6"/>
    <p:sldId id="332" r:id="rId7"/>
    <p:sldId id="345" r:id="rId8"/>
    <p:sldId id="293" r:id="rId9"/>
    <p:sldId id="330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9010DD4-A4A2-4B75-99D4-7E17460D8592}">
          <p14:sldIdLst>
            <p14:sldId id="256"/>
            <p14:sldId id="339"/>
            <p14:sldId id="340"/>
            <p14:sldId id="343"/>
          </p14:sldIdLst>
        </p14:section>
        <p14:section name="Untitled Section" id="{3AD6D4A8-F19E-47E0-9C9C-35D95369D17E}">
          <p14:sldIdLst>
            <p14:sldId id="329"/>
            <p14:sldId id="332"/>
            <p14:sldId id="345"/>
            <p14:sldId id="293"/>
            <p14:sldId id="33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9623" autoAdjust="0"/>
    <p:restoredTop sz="84343" autoAdjust="0"/>
  </p:normalViewPr>
  <p:slideViewPr>
    <p:cSldViewPr>
      <p:cViewPr>
        <p:scale>
          <a:sx n="90" d="100"/>
          <a:sy n="90" d="100"/>
        </p:scale>
        <p:origin x="-2244" y="-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C4C5EF8-8EC0-4A0F-92A0-8E24E81318CC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9B2483A-B0F7-4070-BCF0-2FAE0E580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25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25724-98A0-4D22-920A-9BD27A86C18B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6E6C9-800C-4205-8A3B-D465F31C0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60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E6C9-800C-4205-8A3B-D465F31C01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62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Keep in mind: Short and long-term; accountable government</a:t>
            </a:r>
          </a:p>
        </p:txBody>
      </p:sp>
      <p:sp>
        <p:nvSpPr>
          <p:cNvPr id="52227" name="Slide Number Placeholder 3"/>
          <p:cNvSpPr txBox="1">
            <a:spLocks noGrp="1"/>
          </p:cNvSpPr>
          <p:nvPr/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>
              <a:defRPr/>
            </a:pPr>
            <a:fld id="{4AA753D3-BA45-484F-9996-960DB4FF0D84}" type="slidenum">
              <a:rPr lang="en-US" sz="1200"/>
              <a:pPr algn="r">
                <a:defRPr/>
              </a:pPr>
              <a:t>2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7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>
              <a:defRPr/>
            </a:pPr>
            <a:fld id="{33CEED22-9F6A-42C7-98D6-DF13D998EAB3}" type="slidenum">
              <a:rPr lang="en-US" sz="1200">
                <a:latin typeface="+mn-lt"/>
                <a:cs typeface="+mn-cs"/>
              </a:rPr>
              <a:pPr algn="r">
                <a:defRPr/>
              </a:pPr>
              <a:t>3</a:t>
            </a:fld>
            <a:endParaRPr lang="en-US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Keep in mind: Short and long-term; accountable government</a:t>
            </a:r>
          </a:p>
        </p:txBody>
      </p:sp>
      <p:sp>
        <p:nvSpPr>
          <p:cNvPr id="52227" name="Slide Number Placeholder 3"/>
          <p:cNvSpPr txBox="1">
            <a:spLocks noGrp="1"/>
          </p:cNvSpPr>
          <p:nvPr/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>
              <a:defRPr/>
            </a:pPr>
            <a:fld id="{4AA753D3-BA45-484F-9996-960DB4FF0D84}" type="slidenum">
              <a:rPr lang="en-US" sz="1200"/>
              <a:pPr algn="r">
                <a:defRPr/>
              </a:pPr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Drawn from Savedoff, Incentives proliferation paper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E6C9-800C-4205-8A3B-D465F31C011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595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Drawn from Savedoff, Incentives proliferation paper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E6C9-800C-4205-8A3B-D465F31C011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59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Drawn from Savedoff, Incentives proliferation paper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E6C9-800C-4205-8A3B-D465F31C011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59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Nancy: Note,</a:t>
            </a:r>
            <a:r>
              <a:rPr lang="en-US" baseline="0" dirty="0" smtClean="0"/>
              <a:t> #1 is the most important thing. May delete from this slide if you feel you’ve focused on it enough throughout the 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E6C9-800C-4205-8A3B-D465F31C011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1853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Taken from Bill’s slides</a:t>
            </a:r>
            <a:r>
              <a:rPr lang="en-US" baseline="0" dirty="0" smtClean="0"/>
              <a:t> on water and sanitation for Gates conference.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E6C9-800C-4205-8A3B-D465F31C011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522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954F-6FB0-4F7E-B475-929DBC5EF584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2D40-62C8-4013-BD06-CB5D23CD4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0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954F-6FB0-4F7E-B475-929DBC5EF584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2D40-62C8-4013-BD06-CB5D23CD4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46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954F-6FB0-4F7E-B475-929DBC5EF584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2D40-62C8-4013-BD06-CB5D23CD4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244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954F-6FB0-4F7E-B475-929DBC5EF584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2D40-62C8-4013-BD06-CB5D23CD4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954F-6FB0-4F7E-B475-929DBC5EF584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2D40-62C8-4013-BD06-CB5D23CD4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53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954F-6FB0-4F7E-B475-929DBC5EF584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2D40-62C8-4013-BD06-CB5D23CD4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93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954F-6FB0-4F7E-B475-929DBC5EF584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2D40-62C8-4013-BD06-CB5D23CD4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89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954F-6FB0-4F7E-B475-929DBC5EF584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2D40-62C8-4013-BD06-CB5D23CD4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785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954F-6FB0-4F7E-B475-929DBC5EF584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2D40-62C8-4013-BD06-CB5D23CD4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0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954F-6FB0-4F7E-B475-929DBC5EF584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2D40-62C8-4013-BD06-CB5D23CD4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005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954F-6FB0-4F7E-B475-929DBC5EF584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2D40-62C8-4013-BD06-CB5D23CD4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2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D954F-6FB0-4F7E-B475-929DBC5EF584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D2D40-62C8-4013-BD06-CB5D23CD4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827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gdev.org/section/initiatives/_active/forestmonitoringforactionforma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828800"/>
            <a:ext cx="7848600" cy="1981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6700" dirty="0" smtClean="0"/>
              <a:t>Cash on Delivery Aid:</a:t>
            </a:r>
            <a:br>
              <a:rPr lang="en-US" sz="6700" dirty="0" smtClean="0"/>
            </a:br>
            <a:r>
              <a:rPr lang="en-US" sz="6700" dirty="0" smtClean="0"/>
              <a:t> </a:t>
            </a:r>
            <a:r>
              <a:rPr lang="en-US" sz="6700" dirty="0"/>
              <a:t>F</a:t>
            </a:r>
            <a:r>
              <a:rPr lang="en-US" sz="6700" dirty="0" smtClean="0"/>
              <a:t>or Energy Access? </a:t>
            </a:r>
            <a:endParaRPr lang="en-US" sz="5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267200"/>
            <a:ext cx="6400800" cy="1752600"/>
          </a:xfrm>
        </p:spPr>
        <p:txBody>
          <a:bodyPr>
            <a:normAutofit fontScale="47500" lnSpcReduction="20000"/>
          </a:bodyPr>
          <a:lstStyle/>
          <a:p>
            <a:endParaRPr lang="en-US" sz="22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sz="20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2000" b="1" i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2000" b="1" i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</a:rPr>
              <a:t>Nancy Birdsall</a:t>
            </a:r>
          </a:p>
          <a:p>
            <a:r>
              <a:rPr lang="en-US" sz="4400" b="1" i="1" dirty="0" smtClean="0">
                <a:solidFill>
                  <a:schemeClr val="accent5">
                    <a:lumMod val="75000"/>
                  </a:schemeClr>
                </a:solidFill>
              </a:rPr>
              <a:t>Energy For All: Financing Access for the Poor </a:t>
            </a:r>
          </a:p>
          <a:p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</a:rPr>
              <a:t>Oslo</a:t>
            </a:r>
            <a:r>
              <a:rPr lang="en-US" sz="4400" b="1" dirty="0">
                <a:solidFill>
                  <a:schemeClr val="accent5">
                    <a:lumMod val="75000"/>
                  </a:schemeClr>
                </a:solidFill>
              </a:rPr>
              <a:t>, Norway</a:t>
            </a:r>
          </a:p>
          <a:p>
            <a:r>
              <a:rPr lang="en-US" sz="4400" b="1" dirty="0">
                <a:solidFill>
                  <a:schemeClr val="accent5">
                    <a:lumMod val="75000"/>
                  </a:schemeClr>
                </a:solidFill>
              </a:rPr>
              <a:t>October 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</a:rPr>
              <a:t>11th</a:t>
            </a:r>
            <a:r>
              <a:rPr lang="en-US" sz="4400" b="1" dirty="0">
                <a:solidFill>
                  <a:schemeClr val="accent5">
                    <a:lumMod val="75000"/>
                  </a:schemeClr>
                </a:solidFill>
              </a:rPr>
              <a:t>, 2011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4197780"/>
              </p:ext>
            </p:extLst>
          </p:nvPr>
        </p:nvGraphicFramePr>
        <p:xfrm>
          <a:off x="3429000" y="228600"/>
          <a:ext cx="2514600" cy="1521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" name="Photo Editor Photo" r:id="rId4" imgW="7066667" imgH="4277322" progId="">
                  <p:embed/>
                </p:oleObj>
              </mc:Choice>
              <mc:Fallback>
                <p:oleObj name="Photo Editor Photo" r:id="rId4" imgW="7066667" imgH="4277322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28600"/>
                        <a:ext cx="2514600" cy="15213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281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990600" y="6858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en-US" sz="4800" dirty="0" smtClean="0">
                <a:latin typeface="+mj-lt"/>
              </a:rPr>
              <a:t>What is COD Aid? </a:t>
            </a:r>
            <a:endParaRPr lang="en-US" sz="4800" dirty="0">
              <a:latin typeface="+mj-lt"/>
            </a:endParaRP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715925" y="2133600"/>
            <a:ext cx="7864549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3200" dirty="0" smtClean="0"/>
              <a:t>A contract: Donor (</a:t>
            </a:r>
            <a:r>
              <a:rPr lang="en-US" sz="3200" dirty="0" err="1" smtClean="0"/>
              <a:t>DfID</a:t>
            </a:r>
            <a:r>
              <a:rPr lang="en-US" sz="3200" dirty="0" smtClean="0"/>
              <a:t>/Bill Gates) pays a government $XX for each increment of progress against an agreed outcome 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3200" dirty="0" smtClean="0"/>
              <a:t>E.g.: $100 for each additional child entering secondary school; each new household with access to water or electricity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3200" dirty="0" smtClean="0"/>
              <a:t>Donor pays annually over (at least) 5 years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4589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685798" y="609600"/>
            <a:ext cx="8153402" cy="9144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4000" dirty="0" smtClean="0">
                <a:latin typeface="Calibri" pitchFamily="34" charset="0"/>
              </a:rPr>
              <a:t>Donor pays annually for outcomes  </a:t>
            </a:r>
            <a:r>
              <a:rPr lang="en-US" sz="4000" dirty="0">
                <a:latin typeface="Calibri" pitchFamily="34" charset="0"/>
              </a:rPr>
              <a:t>not </a:t>
            </a:r>
            <a:r>
              <a:rPr lang="en-US" sz="4000" dirty="0" smtClean="0">
                <a:latin typeface="Calibri" pitchFamily="34" charset="0"/>
              </a:rPr>
              <a:t>inputs…</a:t>
            </a:r>
            <a:endParaRPr lang="en-US" sz="4000" dirty="0">
              <a:latin typeface="Calibri" pitchFamily="34" charset="0"/>
            </a:endParaRPr>
          </a:p>
        </p:txBody>
      </p:sp>
      <p:pic>
        <p:nvPicPr>
          <p:cNvPr id="1024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730" y="2133600"/>
            <a:ext cx="2531938" cy="299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33" name="Picture 4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8" y="2133600"/>
            <a:ext cx="3949969" cy="2959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96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990600" y="6858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en-US" sz="4800" dirty="0" smtClean="0">
                <a:latin typeface="+mj-lt"/>
              </a:rPr>
              <a:t>Key </a:t>
            </a:r>
            <a:r>
              <a:rPr lang="en-US" sz="4800" dirty="0">
                <a:latin typeface="+mj-lt"/>
              </a:rPr>
              <a:t>features of </a:t>
            </a:r>
            <a:endParaRPr lang="en-US" sz="4800" dirty="0" smtClean="0">
              <a:latin typeface="+mj-lt"/>
            </a:endParaRPr>
          </a:p>
          <a:p>
            <a:pPr algn="ctr" eaLnBrk="0" hangingPunct="0"/>
            <a:r>
              <a:rPr lang="en-US" sz="4800" dirty="0" smtClean="0">
                <a:latin typeface="+mj-lt"/>
              </a:rPr>
              <a:t>COD </a:t>
            </a:r>
            <a:r>
              <a:rPr lang="en-US" sz="4800" dirty="0">
                <a:latin typeface="+mj-lt"/>
              </a:rPr>
              <a:t>Aid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715925" y="2133600"/>
            <a:ext cx="7864549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3200" dirty="0" smtClean="0"/>
              <a:t>Donor pays for </a:t>
            </a:r>
            <a:r>
              <a:rPr lang="en-US" sz="3200" i="1" dirty="0" smtClean="0"/>
              <a:t>outcomes</a:t>
            </a:r>
            <a:r>
              <a:rPr lang="en-US" sz="3200" dirty="0" smtClean="0"/>
              <a:t>, </a:t>
            </a:r>
            <a:r>
              <a:rPr lang="en-US" sz="3200" dirty="0"/>
              <a:t>not </a:t>
            </a:r>
            <a:r>
              <a:rPr lang="en-US" sz="3200" dirty="0" smtClean="0"/>
              <a:t>inputs </a:t>
            </a:r>
            <a:endParaRPr lang="en-US" sz="3200" dirty="0"/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3200" dirty="0" err="1" smtClean="0"/>
              <a:t>Govt</a:t>
            </a:r>
            <a:r>
              <a:rPr lang="en-US" sz="3200" dirty="0" smtClean="0"/>
              <a:t> agreed to independent third-party </a:t>
            </a:r>
            <a:r>
              <a:rPr lang="en-US" sz="3200" i="1" dirty="0" smtClean="0"/>
              <a:t>verification </a:t>
            </a:r>
            <a:r>
              <a:rPr lang="en-US" sz="3200" dirty="0" smtClean="0"/>
              <a:t>of its annual reports</a:t>
            </a:r>
            <a:endParaRPr lang="en-US" sz="3200" i="1" dirty="0" smtClean="0"/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3200" dirty="0" smtClean="0"/>
              <a:t>Donor is </a:t>
            </a:r>
            <a:r>
              <a:rPr lang="en-US" sz="3200" i="1" dirty="0" smtClean="0"/>
              <a:t>hands-off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unless and until asked</a:t>
            </a:r>
            <a:endParaRPr lang="en-US" sz="3200" dirty="0"/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3200" dirty="0" smtClean="0"/>
              <a:t>Government agrees to full </a:t>
            </a:r>
            <a:r>
              <a:rPr lang="en-US" sz="3200" i="1" dirty="0" smtClean="0"/>
              <a:t>transparency</a:t>
            </a:r>
            <a:r>
              <a:rPr lang="en-US" sz="3200" dirty="0" smtClean="0"/>
              <a:t>: public knows the contract </a:t>
            </a:r>
            <a:endParaRPr lang="en-US" sz="3200" dirty="0"/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3200" dirty="0" smtClean="0"/>
              <a:t>Complementarity with other </a:t>
            </a:r>
            <a:r>
              <a:rPr lang="en-US" sz="3200" dirty="0"/>
              <a:t>aid programs</a:t>
            </a:r>
          </a:p>
        </p:txBody>
      </p:sp>
    </p:spTree>
    <p:extLst>
      <p:ext uri="{BB962C8B-B14F-4D97-AF65-F5344CB8AC3E}">
        <p14:creationId xmlns:p14="http://schemas.microsoft.com/office/powerpoint/2010/main" val="29210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COD Aid #1: For increased rural access  (only off-grid?; only “clean”?) , e.g.: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Malawi </a:t>
            </a:r>
            <a:r>
              <a:rPr lang="en-US" smtClean="0"/>
              <a:t>government is paid </a:t>
            </a:r>
            <a:r>
              <a:rPr lang="en-US" dirty="0" smtClean="0"/>
              <a:t>$XX for each new rural household with YY megawatts available </a:t>
            </a:r>
          </a:p>
          <a:p>
            <a:r>
              <a:rPr lang="en-US" dirty="0" smtClean="0"/>
              <a:t>By any process, product, at any price</a:t>
            </a:r>
          </a:p>
          <a:p>
            <a:r>
              <a:rPr lang="en-US" dirty="0"/>
              <a:t>V</a:t>
            </a:r>
            <a:r>
              <a:rPr lang="en-US" dirty="0" smtClean="0"/>
              <a:t>ia any provider: local private providers, co-ops, local </a:t>
            </a:r>
            <a:r>
              <a:rPr lang="en-US" dirty="0" err="1" smtClean="0"/>
              <a:t>govts</a:t>
            </a:r>
            <a:r>
              <a:rPr lang="en-US" dirty="0" smtClean="0"/>
              <a:t>; co-generation among households</a:t>
            </a:r>
          </a:p>
          <a:p>
            <a:r>
              <a:rPr lang="en-US" dirty="0" smtClean="0"/>
              <a:t>Creates incentive to fix policy, pricing, financing, other constraints;  experiment and adapt; </a:t>
            </a:r>
            <a:r>
              <a:rPr lang="en-US" dirty="0" err="1" smtClean="0"/>
              <a:t>govt</a:t>
            </a:r>
            <a:r>
              <a:rPr lang="en-US" dirty="0" smtClean="0"/>
              <a:t> can pass on payment to providers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09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COD Aid #2: For increased urban access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Donor pays Karachi (Pakistan) </a:t>
            </a:r>
            <a:r>
              <a:rPr lang="en-US" dirty="0" err="1" smtClean="0"/>
              <a:t>govt</a:t>
            </a:r>
            <a:r>
              <a:rPr lang="en-US" dirty="0" smtClean="0"/>
              <a:t> 10% “bonus” on revenue collected against (metered) billings for electricity </a:t>
            </a:r>
          </a:p>
          <a:p>
            <a:r>
              <a:rPr lang="en-US" dirty="0" smtClean="0"/>
              <a:t>Karachi </a:t>
            </a:r>
            <a:r>
              <a:rPr lang="en-US" dirty="0" err="1" smtClean="0"/>
              <a:t>govt</a:t>
            </a:r>
            <a:r>
              <a:rPr lang="en-US" dirty="0" smtClean="0"/>
              <a:t> supports higher tariffs; peak-loan pricing; pays local power utility itself (!); lobbies central </a:t>
            </a:r>
            <a:r>
              <a:rPr lang="en-US" dirty="0" err="1" smtClean="0"/>
              <a:t>govt</a:t>
            </a:r>
            <a:r>
              <a:rPr lang="en-US" dirty="0" smtClean="0"/>
              <a:t> on circular debt problem</a:t>
            </a:r>
          </a:p>
          <a:p>
            <a:r>
              <a:rPr lang="en-US" dirty="0" smtClean="0"/>
              <a:t>Innovates on guarantees to wary private investors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39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COD Aid </a:t>
            </a:r>
            <a:r>
              <a:rPr lang="en-US" dirty="0" smtClean="0"/>
              <a:t>#3: Paying for Reduced Deforestation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077200" cy="3200400"/>
          </a:xfrm>
        </p:spPr>
        <p:txBody>
          <a:bodyPr>
            <a:normAutofit/>
          </a:bodyPr>
          <a:lstStyle/>
          <a:p>
            <a:r>
              <a:rPr lang="en-US" dirty="0" smtClean="0"/>
              <a:t>REDD / Norway in Brazil, Indonesia, Guyana</a:t>
            </a:r>
          </a:p>
          <a:p>
            <a:pPr lvl="1"/>
            <a:r>
              <a:rPr lang="en-US" dirty="0" smtClean="0"/>
              <a:t>What’s going well</a:t>
            </a:r>
          </a:p>
          <a:p>
            <a:pPr lvl="1"/>
            <a:r>
              <a:rPr lang="en-US" dirty="0" smtClean="0"/>
              <a:t>What are the challenges</a:t>
            </a:r>
          </a:p>
          <a:p>
            <a:pPr lvl="1"/>
            <a:r>
              <a:rPr lang="en-US" dirty="0" smtClean="0"/>
              <a:t>Going global: Building on </a:t>
            </a:r>
            <a:r>
              <a:rPr lang="en-US" dirty="0" smtClean="0">
                <a:solidFill>
                  <a:schemeClr val="accent5"/>
                </a:solidFill>
                <a:hlinkClick r:id="rId3"/>
              </a:rPr>
              <a:t>FORMA</a:t>
            </a:r>
            <a:endParaRPr lang="en-US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5800" y="24809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en-US" sz="4400" dirty="0" smtClean="0">
                <a:latin typeface="Calibri" pitchFamily="34" charset="0"/>
              </a:rPr>
              <a:t>Some benefits of COD Aid</a:t>
            </a:r>
            <a:endParaRPr lang="en-US" sz="4400" dirty="0">
              <a:latin typeface="Calibri" pitchFamily="34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57200" y="1148316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</a:rPr>
              <a:t>Makes governments accountable to citizens not outside donors </a:t>
            </a:r>
          </a:p>
          <a:p>
            <a:pPr marL="514350" indent="-51435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</a:rPr>
              <a:t>Expertise from outside (“technical assistance”) is demand- not supply-driven</a:t>
            </a:r>
          </a:p>
          <a:p>
            <a:pPr marL="514350" indent="-51435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</a:rPr>
              <a:t>Can leverage non-public money</a:t>
            </a:r>
            <a:endParaRPr lang="en-US" sz="2800" dirty="0">
              <a:latin typeface="Calibri" pitchFamily="34" charset="0"/>
            </a:endParaRPr>
          </a:p>
          <a:p>
            <a:pPr marL="514350" indent="-51435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</a:rPr>
              <a:t>Allows for experimenting, failing, learning</a:t>
            </a:r>
          </a:p>
          <a:p>
            <a:pPr marL="514350" indent="-51435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</a:rPr>
              <a:t>Can </a:t>
            </a:r>
            <a:r>
              <a:rPr lang="en-US" sz="2800" dirty="0">
                <a:latin typeface="Calibri" pitchFamily="34" charset="0"/>
              </a:rPr>
              <a:t>work </a:t>
            </a:r>
            <a:r>
              <a:rPr lang="en-US" sz="2800" dirty="0" smtClean="0">
                <a:latin typeface="Calibri" pitchFamily="34" charset="0"/>
              </a:rPr>
              <a:t>where governments weak – and help to strengthen them</a:t>
            </a:r>
            <a:endParaRPr lang="en-US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53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?: The enabling environment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sz="1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 is not technical or ROI but political</a:t>
            </a:r>
            <a:r>
              <a:rPr lang="en-US" dirty="0"/>
              <a:t> </a:t>
            </a:r>
            <a:r>
              <a:rPr lang="en-US" dirty="0" smtClean="0"/>
              <a:t>and “policy” risk (pricing/local </a:t>
            </a:r>
            <a:r>
              <a:rPr lang="en-US" dirty="0" err="1" smtClean="0"/>
              <a:t>govt</a:t>
            </a:r>
            <a:r>
              <a:rPr lang="en-US" dirty="0" smtClean="0"/>
              <a:t> monopoly)</a:t>
            </a:r>
          </a:p>
          <a:p>
            <a:r>
              <a:rPr lang="en-US" dirty="0" smtClean="0"/>
              <a:t>Problem is not “capacity” but system dysfunction in low-income countries</a:t>
            </a:r>
          </a:p>
          <a:p>
            <a:r>
              <a:rPr lang="en-US" dirty="0" smtClean="0"/>
              <a:t>Institutional change (“enabling government”) takes time; outsiders cannot do it</a:t>
            </a:r>
          </a:p>
          <a:p>
            <a:r>
              <a:rPr lang="en-US" dirty="0" smtClean="0"/>
              <a:t>Donor money is scarce – needs to be leveraged too!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77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15249</TotalTime>
  <Words>481</Words>
  <Application>Microsoft Office PowerPoint</Application>
  <PresentationFormat>On-screen Show (4:3)</PresentationFormat>
  <Paragraphs>62</Paragraphs>
  <Slides>9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Photo Editor Photo</vt:lpstr>
      <vt:lpstr> Cash on Delivery Aid:  For Energy Access? </vt:lpstr>
      <vt:lpstr>PowerPoint Presentation</vt:lpstr>
      <vt:lpstr>PowerPoint Presentation</vt:lpstr>
      <vt:lpstr>PowerPoint Presentation</vt:lpstr>
      <vt:lpstr>COD Aid #1: For increased rural access  (only off-grid?; only “clean”?) , e.g.: </vt:lpstr>
      <vt:lpstr>COD Aid #2: For increased urban access </vt:lpstr>
      <vt:lpstr>COD Aid #3: Paying for Reduced Deforestation</vt:lpstr>
      <vt:lpstr>PowerPoint Presentation</vt:lpstr>
      <vt:lpstr>Why ?: The enabling environment </vt:lpstr>
    </vt:vector>
  </TitlesOfParts>
  <Company>Center for Global Development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Rita Perakis</dc:creator>
  <cp:lastModifiedBy>Rita Perakis</cp:lastModifiedBy>
  <cp:revision>147</cp:revision>
  <cp:lastPrinted>2011-09-28T19:34:45Z</cp:lastPrinted>
  <dcterms:created xsi:type="dcterms:W3CDTF">2011-02-28T19:23:57Z</dcterms:created>
  <dcterms:modified xsi:type="dcterms:W3CDTF">2011-10-20T19:22:35Z</dcterms:modified>
</cp:coreProperties>
</file>