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charts/chart1.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364" r:id="rId3"/>
    <p:sldId id="281" r:id="rId4"/>
    <p:sldId id="372" r:id="rId5"/>
    <p:sldId id="365" r:id="rId6"/>
    <p:sldId id="357" r:id="rId7"/>
    <p:sldId id="358" r:id="rId8"/>
    <p:sldId id="359" r:id="rId9"/>
    <p:sldId id="369" r:id="rId10"/>
    <p:sldId id="368" r:id="rId11"/>
    <p:sldId id="370" r:id="rId12"/>
    <p:sldId id="373" r:id="rId13"/>
    <p:sldId id="371" r:id="rId14"/>
    <p:sldId id="366" r:id="rId15"/>
    <p:sldId id="374" r:id="rId16"/>
    <p:sldId id="378" r:id="rId17"/>
    <p:sldId id="375" r:id="rId18"/>
    <p:sldId id="376" r:id="rId19"/>
    <p:sldId id="367" r:id="rId20"/>
    <p:sldId id="37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615" autoAdjust="0"/>
  </p:normalViewPr>
  <p:slideViewPr>
    <p:cSldViewPr>
      <p:cViewPr varScale="1">
        <p:scale>
          <a:sx n="71" d="100"/>
          <a:sy n="71" d="100"/>
        </p:scale>
        <p:origin x="72" y="126"/>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8582095529437304E-2"/>
          <c:y val="2.6993729873045699E-2"/>
          <c:w val="0.89599527701056503"/>
          <c:h val="0.80959197239841496"/>
        </c:manualLayout>
      </c:layout>
      <c:barChart>
        <c:barDir val="col"/>
        <c:grouping val="stacked"/>
        <c:varyColors val="0"/>
        <c:ser>
          <c:idx val="0"/>
          <c:order val="0"/>
          <c:tx>
            <c:strRef>
              <c:f>Hoja2!$C$2</c:f>
              <c:strCache>
                <c:ptCount val="1"/>
                <c:pt idx="0">
                  <c:v>PAC (Expanded coverage plan)</c:v>
                </c:pt>
              </c:strCache>
            </c:strRef>
          </c:tx>
          <c:spPr>
            <a:solidFill>
              <a:srgbClr val="FFC000"/>
            </a:solidFill>
            <a:ln>
              <a:solidFill>
                <a:srgbClr val="FFC000"/>
              </a:solidFill>
            </a:ln>
            <a:effectLst/>
          </c:spPr>
          <c:invertIfNegative val="0"/>
          <c:dLbls>
            <c:dLbl>
              <c:idx val="0"/>
              <c:layout>
                <c:manualLayout>
                  <c:x val="2.3833688148764302E-2"/>
                  <c:y val="-2.4540570099393201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4F87-4BA9-B0A5-9E04B036A02E}"/>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1-4F87-4BA9-B0A5-9E04B036A02E}"/>
                </c:ext>
                <c:ext xmlns:c15="http://schemas.microsoft.com/office/drawing/2012/chart" uri="{CE6537A1-D6FC-4f65-9D91-7224C49458BB}"/>
              </c:extLst>
            </c:dLbl>
            <c:dLbl>
              <c:idx val="2"/>
              <c:delete val="1"/>
              <c:extLst xmlns:c16r2="http://schemas.microsoft.com/office/drawing/2015/06/chart">
                <c:ext xmlns:c16="http://schemas.microsoft.com/office/drawing/2014/chart" uri="{C3380CC4-5D6E-409C-BE32-E72D297353CC}">
                  <c16:uniqueId val="{00000002-4F87-4BA9-B0A5-9E04B036A02E}"/>
                </c:ext>
                <c:ext xmlns:c15="http://schemas.microsoft.com/office/drawing/2012/chart" uri="{CE6537A1-D6FC-4f65-9D91-7224C49458BB}"/>
              </c:extLst>
            </c:dLbl>
            <c:dLbl>
              <c:idx val="4"/>
              <c:delete val="1"/>
              <c:extLst xmlns:c16r2="http://schemas.microsoft.com/office/drawing/2015/06/chart">
                <c:ext xmlns:c16="http://schemas.microsoft.com/office/drawing/2014/chart" uri="{C3380CC4-5D6E-409C-BE32-E72D297353CC}">
                  <c16:uniqueId val="{00000003-4F87-4BA9-B0A5-9E04B036A02E}"/>
                </c:ex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900" b="1" i="0" u="none" strike="noStrike" kern="1200" baseline="0">
                    <a:solidFill>
                      <a:schemeClr val="bg1"/>
                    </a:solidFill>
                    <a:latin typeface="Arial Narrow" panose="020B0606020202030204"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Hoja2!$B$3:$B$20</c:f>
              <c:numCache>
                <c:formatCode>General</c:formatCode>
                <c:ptCount val="18"/>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numCache>
            </c:numRef>
          </c:cat>
          <c:val>
            <c:numRef>
              <c:f>Hoja2!$C$3:$C$20</c:f>
              <c:numCache>
                <c:formatCode>General</c:formatCode>
                <c:ptCount val="18"/>
                <c:pt idx="0">
                  <c:v>32</c:v>
                </c:pt>
                <c:pt idx="1">
                  <c:v>32</c:v>
                </c:pt>
                <c:pt idx="2">
                  <c:v>34</c:v>
                </c:pt>
                <c:pt idx="3">
                  <c:v>34</c:v>
                </c:pt>
                <c:pt idx="4">
                  <c:v>34</c:v>
                </c:pt>
              </c:numCache>
            </c:numRef>
          </c:val>
          <c:extLst xmlns:c16r2="http://schemas.microsoft.com/office/drawing/2015/06/chart">
            <c:ext xmlns:c16="http://schemas.microsoft.com/office/drawing/2014/chart" uri="{C3380CC4-5D6E-409C-BE32-E72D297353CC}">
              <c16:uniqueId val="{00000004-4F87-4BA9-B0A5-9E04B036A02E}"/>
            </c:ext>
          </c:extLst>
        </c:ser>
        <c:ser>
          <c:idx val="1"/>
          <c:order val="1"/>
          <c:tx>
            <c:strRef>
              <c:f>Hoja2!$D$2</c:f>
              <c:strCache>
                <c:ptCount val="1"/>
                <c:pt idx="0">
                  <c:v>CABEME</c:v>
                </c:pt>
              </c:strCache>
            </c:strRef>
          </c:tx>
          <c:spPr>
            <a:solidFill>
              <a:srgbClr val="FF6600"/>
            </a:solidFill>
            <a:ln>
              <a:solidFill>
                <a:srgbClr val="FF6600"/>
              </a:solidFill>
            </a:ln>
            <a:effectLst/>
          </c:spPr>
          <c:invertIfNegative val="0"/>
          <c:dLbls>
            <c:dLbl>
              <c:idx val="5"/>
              <c:layout>
                <c:manualLayout>
                  <c:x val="2.3833688148764302E-2"/>
                  <c:y val="-3.347280040652320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4F87-4BA9-B0A5-9E04B036A02E}"/>
                </c:ext>
                <c:ext xmlns:c15="http://schemas.microsoft.com/office/drawing/2012/chart" uri="{CE6537A1-D6FC-4f65-9D91-7224C49458BB}">
                  <c15:layout/>
                </c:ext>
              </c:extLst>
            </c:dLbl>
            <c:dLbl>
              <c:idx val="6"/>
              <c:delete val="1"/>
              <c:extLst xmlns:c16r2="http://schemas.microsoft.com/office/drawing/2015/06/chart">
                <c:ext xmlns:c16="http://schemas.microsoft.com/office/drawing/2014/chart" uri="{C3380CC4-5D6E-409C-BE32-E72D297353CC}">
                  <c16:uniqueId val="{00000006-4F87-4BA9-B0A5-9E04B036A02E}"/>
                </c:ex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900" b="1" i="0" u="none" strike="noStrike" kern="1200" baseline="0">
                    <a:solidFill>
                      <a:schemeClr val="bg1"/>
                    </a:solidFill>
                    <a:latin typeface="Arial Narrow" panose="020B0606020202030204"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Hoja2!$B$3:$B$20</c:f>
              <c:numCache>
                <c:formatCode>General</c:formatCode>
                <c:ptCount val="18"/>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numCache>
            </c:numRef>
          </c:cat>
          <c:val>
            <c:numRef>
              <c:f>Hoja2!$D$3:$D$20</c:f>
              <c:numCache>
                <c:formatCode>General</c:formatCode>
                <c:ptCount val="18"/>
                <c:pt idx="5">
                  <c:v>78</c:v>
                </c:pt>
                <c:pt idx="6">
                  <c:v>78</c:v>
                </c:pt>
              </c:numCache>
            </c:numRef>
          </c:val>
          <c:extLst xmlns:c16r2="http://schemas.microsoft.com/office/drawing/2015/06/chart">
            <c:ext xmlns:c16="http://schemas.microsoft.com/office/drawing/2014/chart" uri="{C3380CC4-5D6E-409C-BE32-E72D297353CC}">
              <c16:uniqueId val="{00000007-4F87-4BA9-B0A5-9E04B036A02E}"/>
            </c:ext>
          </c:extLst>
        </c:ser>
        <c:ser>
          <c:idx val="2"/>
          <c:order val="2"/>
          <c:tx>
            <c:strRef>
              <c:f>Hoja2!$E$2</c:f>
              <c:strCache>
                <c:ptCount val="1"/>
                <c:pt idx="0">
                  <c:v>CASES</c:v>
                </c:pt>
              </c:strCache>
            </c:strRef>
          </c:tx>
          <c:spPr>
            <a:solidFill>
              <a:srgbClr val="FF3300"/>
            </a:solidFill>
            <a:ln>
              <a:solidFill>
                <a:srgbClr val="FF3300"/>
              </a:solidFill>
            </a:ln>
            <a:effectLst/>
          </c:spPr>
          <c:invertIfNegative val="0"/>
          <c:dLbls>
            <c:dLbl>
              <c:idx val="7"/>
              <c:layout>
                <c:manualLayout>
                  <c:x val="3.0189338321768101E-2"/>
                  <c:y val="-6.025104073174179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4F87-4BA9-B0A5-9E04B036A02E}"/>
                </c:ext>
                <c:ext xmlns:c15="http://schemas.microsoft.com/office/drawing/2012/chart" uri="{CE6537A1-D6FC-4f65-9D91-7224C49458BB}">
                  <c15:layout/>
                </c:ext>
              </c:extLst>
            </c:dLbl>
            <c:dLbl>
              <c:idx val="8"/>
              <c:delete val="1"/>
              <c:extLst xmlns:c16r2="http://schemas.microsoft.com/office/drawing/2015/06/chart">
                <c:ext xmlns:c16="http://schemas.microsoft.com/office/drawing/2014/chart" uri="{C3380CC4-5D6E-409C-BE32-E72D297353CC}">
                  <c16:uniqueId val="{00000009-4F87-4BA9-B0A5-9E04B036A02E}"/>
                </c:ex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900" b="1" i="0" u="none" strike="noStrike" kern="1200" baseline="0">
                    <a:solidFill>
                      <a:schemeClr val="bg1"/>
                    </a:solidFill>
                    <a:latin typeface="Arial Narrow" panose="020B0606020202030204"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Hoja2!$B$3:$B$20</c:f>
              <c:numCache>
                <c:formatCode>General</c:formatCode>
                <c:ptCount val="18"/>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numCache>
            </c:numRef>
          </c:cat>
          <c:val>
            <c:numRef>
              <c:f>Hoja2!$E$3:$E$20</c:f>
              <c:numCache>
                <c:formatCode>General</c:formatCode>
                <c:ptCount val="18"/>
                <c:pt idx="7">
                  <c:v>91</c:v>
                </c:pt>
                <c:pt idx="8">
                  <c:v>91</c:v>
                </c:pt>
              </c:numCache>
            </c:numRef>
          </c:val>
          <c:extLst xmlns:c16r2="http://schemas.microsoft.com/office/drawing/2015/06/chart">
            <c:ext xmlns:c16="http://schemas.microsoft.com/office/drawing/2014/chart" uri="{C3380CC4-5D6E-409C-BE32-E72D297353CC}">
              <c16:uniqueId val="{0000000A-4F87-4BA9-B0A5-9E04B036A02E}"/>
            </c:ext>
          </c:extLst>
        </c:ser>
        <c:ser>
          <c:idx val="4"/>
          <c:order val="3"/>
          <c:tx>
            <c:strRef>
              <c:f>Hoja2!$F$2</c:f>
              <c:strCache>
                <c:ptCount val="1"/>
                <c:pt idx="0">
                  <c:v>CAUSES (Essential services package)</c:v>
                </c:pt>
              </c:strCache>
            </c:strRef>
          </c:tx>
          <c:spPr>
            <a:solidFill>
              <a:srgbClr val="FF0000"/>
            </a:solidFill>
            <a:ln>
              <a:solidFill>
                <a:srgbClr val="FF0000"/>
              </a:solidFill>
            </a:ln>
            <a:effectLst/>
          </c:spPr>
          <c:invertIfNegative val="0"/>
          <c:dLbls>
            <c:dLbl>
              <c:idx val="9"/>
              <c:layout>
                <c:manualLayout>
                  <c:x val="-7.9445627162547496E-4"/>
                  <c:y val="-0.13389111377097401"/>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4F87-4BA9-B0A5-9E04B036A02E}"/>
                </c:ext>
                <c:ext xmlns:c15="http://schemas.microsoft.com/office/drawing/2012/chart" uri="{CE6537A1-D6FC-4f65-9D91-7224C49458BB}">
                  <c15:layout>
                    <c:manualLayout>
                      <c:w val="5.2934558822793465E-2"/>
                      <c:h val="2.5272052162044194E-2"/>
                    </c:manualLayout>
                  </c15:layout>
                </c:ext>
              </c:extLst>
            </c:dLbl>
            <c:dLbl>
              <c:idx val="10"/>
              <c:layout>
                <c:manualLayout>
                  <c:x val="2.3834939261003002E-3"/>
                  <c:y val="-0.23654112287276399"/>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4F87-4BA9-B0A5-9E04B036A02E}"/>
                </c:ext>
                <c:ext xmlns:c15="http://schemas.microsoft.com/office/drawing/2012/chart" uri="{CE6537A1-D6FC-4f65-9D91-7224C49458BB}">
                  <c15:layout>
                    <c:manualLayout>
                      <c:w val="6.2468034082299159E-2"/>
                      <c:h val="2.9735092216247292E-2"/>
                    </c:manualLayout>
                  </c15:layout>
                </c:ext>
              </c:extLst>
            </c:dLbl>
            <c:dLbl>
              <c:idx val="11"/>
              <c:layout>
                <c:manualLayout>
                  <c:x val="7.9464393846129201E-4"/>
                  <c:y val="-0.243235682954069"/>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4F87-4BA9-B0A5-9E04B036A02E}"/>
                </c:ext>
                <c:ext xmlns:c15="http://schemas.microsoft.com/office/drawing/2012/chart" uri="{CE6537A1-D6FC-4f65-9D91-7224C49458BB}">
                  <c15:layout>
                    <c:manualLayout>
                      <c:w val="6.2468034082299159E-2"/>
                      <c:h val="2.9735092216247292E-2"/>
                    </c:manualLayout>
                  </c15:layout>
                </c:ext>
              </c:extLst>
            </c:dLbl>
            <c:dLbl>
              <c:idx val="12"/>
              <c:layout>
                <c:manualLayout>
                  <c:x val="2.7011575790878001E-2"/>
                  <c:y val="-0.25287462236517699"/>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4F87-4BA9-B0A5-9E04B036A02E}"/>
                </c:ext>
                <c:ext xmlns:c15="http://schemas.microsoft.com/office/drawing/2012/chart" uri="{CE6537A1-D6FC-4f65-9D91-7224C49458BB}">
                  <c15:layout>
                    <c:manualLayout>
                      <c:w val="0.1149021480095805"/>
                      <c:h val="2.3040532134942653E-2"/>
                    </c:manualLayout>
                  </c15:layout>
                </c:ext>
              </c:extLst>
            </c:dLbl>
            <c:dLbl>
              <c:idx val="13"/>
              <c:delete val="1"/>
              <c:extLst xmlns:c16r2="http://schemas.microsoft.com/office/drawing/2015/06/chart">
                <c:ext xmlns:c16="http://schemas.microsoft.com/office/drawing/2014/chart" uri="{C3380CC4-5D6E-409C-BE32-E72D297353CC}">
                  <c16:uniqueId val="{0000000F-4F87-4BA9-B0A5-9E04B036A02E}"/>
                </c:ext>
                <c:ext xmlns:c15="http://schemas.microsoft.com/office/drawing/2012/chart" uri="{CE6537A1-D6FC-4f65-9D91-7224C49458BB}"/>
              </c:extLst>
            </c:dLbl>
            <c:dLbl>
              <c:idx val="14"/>
              <c:layout>
                <c:manualLayout>
                  <c:x val="3.1778250865018898E-2"/>
                  <c:y val="-0.25602031804658598"/>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4F87-4BA9-B0A5-9E04B036A02E}"/>
                </c:ext>
                <c:ext xmlns:c15="http://schemas.microsoft.com/office/drawing/2012/chart" uri="{CE6537A1-D6FC-4f65-9D91-7224C49458BB}">
                  <c15:layout>
                    <c:manualLayout>
                      <c:w val="0.10854649783657672"/>
                      <c:h val="2.5272052162044194E-2"/>
                    </c:manualLayout>
                  </c15:layout>
                </c:ext>
              </c:extLst>
            </c:dLbl>
            <c:dLbl>
              <c:idx val="15"/>
              <c:delete val="1"/>
              <c:extLst xmlns:c16r2="http://schemas.microsoft.com/office/drawing/2015/06/chart">
                <c:ext xmlns:c16="http://schemas.microsoft.com/office/drawing/2014/chart" uri="{C3380CC4-5D6E-409C-BE32-E72D297353CC}">
                  <c16:uniqueId val="{00000011-4F87-4BA9-B0A5-9E04B036A02E}"/>
                </c:ext>
                <c:ext xmlns:c15="http://schemas.microsoft.com/office/drawing/2012/chart" uri="{CE6537A1-D6FC-4f65-9D91-7224C49458BB}"/>
              </c:extLst>
            </c:dLbl>
            <c:dLbl>
              <c:idx val="16"/>
              <c:layout>
                <c:manualLayout>
                  <c:x val="-7.9445627162559097E-4"/>
                  <c:y val="-0.27112968329283799"/>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4F87-4BA9-B0A5-9E04B036A02E}"/>
                </c:ext>
                <c:ext xmlns:c15="http://schemas.microsoft.com/office/drawing/2012/chart" uri="{CE6537A1-D6FC-4f65-9D91-7224C49458BB}">
                  <c15:layout>
                    <c:manualLayout>
                      <c:w val="5.2934558822793465E-2"/>
                      <c:h val="3.6429652297551927E-2"/>
                    </c:manualLayout>
                  </c15:layout>
                </c:ext>
              </c:extLst>
            </c:dLbl>
            <c:dLbl>
              <c:idx val="17"/>
              <c:layout>
                <c:manualLayout>
                  <c:x val="-2.5974780329033002E-3"/>
                  <c:y val="-0.26847076916718399"/>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4F87-4BA9-B0A5-9E04B036A02E}"/>
                </c:ext>
                <c:ext xmlns:c15="http://schemas.microsoft.com/office/drawing/2012/chart" uri="{CE6537A1-D6FC-4f65-9D91-7224C49458BB}">
                  <c15:layout>
                    <c:manualLayout>
                      <c:w val="4.3836839110574434E-2"/>
                      <c:h val="3.9588089486558418E-2"/>
                    </c:manualLayout>
                  </c15:layout>
                </c:ext>
              </c:extLst>
            </c:dLbl>
            <c:spPr>
              <a:noFill/>
              <a:ln>
                <a:noFill/>
              </a:ln>
              <a:effectLst/>
            </c:spPr>
            <c:txPr>
              <a:bodyPr rot="0" spcFirstLastPara="1" vertOverflow="ellipsis" vert="horz" wrap="square" anchor="ctr" anchorCtr="1"/>
              <a:lstStyle/>
              <a:p>
                <a:pPr>
                  <a:defRPr sz="900" b="1" i="0" u="none" strike="noStrike" kern="1200" baseline="0">
                    <a:solidFill>
                      <a:schemeClr val="bg1"/>
                    </a:solidFill>
                    <a:latin typeface="Arial Narrow" panose="020B0606020202030204"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Hoja2!$B$3:$B$20</c:f>
              <c:numCache>
                <c:formatCode>General</c:formatCode>
                <c:ptCount val="18"/>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numCache>
            </c:numRef>
          </c:cat>
          <c:val>
            <c:numRef>
              <c:f>Hoja2!$F$3:$F$20</c:f>
              <c:numCache>
                <c:formatCode>General</c:formatCode>
                <c:ptCount val="18"/>
                <c:pt idx="9">
                  <c:v>154</c:v>
                </c:pt>
                <c:pt idx="10">
                  <c:v>249</c:v>
                </c:pt>
                <c:pt idx="11">
                  <c:v>255</c:v>
                </c:pt>
                <c:pt idx="12">
                  <c:v>266</c:v>
                </c:pt>
                <c:pt idx="13">
                  <c:v>266</c:v>
                </c:pt>
                <c:pt idx="14">
                  <c:v>275</c:v>
                </c:pt>
                <c:pt idx="15">
                  <c:v>275</c:v>
                </c:pt>
                <c:pt idx="16">
                  <c:v>284</c:v>
                </c:pt>
                <c:pt idx="17">
                  <c:v>285</c:v>
                </c:pt>
              </c:numCache>
            </c:numRef>
          </c:val>
          <c:extLst xmlns:c16r2="http://schemas.microsoft.com/office/drawing/2015/06/chart">
            <c:ext xmlns:c16="http://schemas.microsoft.com/office/drawing/2014/chart" uri="{C3380CC4-5D6E-409C-BE32-E72D297353CC}">
              <c16:uniqueId val="{00000014-4F87-4BA9-B0A5-9E04B036A02E}"/>
            </c:ext>
          </c:extLst>
        </c:ser>
        <c:ser>
          <c:idx val="5"/>
          <c:order val="4"/>
          <c:tx>
            <c:strRef>
              <c:f>Hoja2!$G$2</c:f>
              <c:strCache>
                <c:ptCount val="1"/>
                <c:pt idx="0">
                  <c:v>FPGC (High cost services package)</c:v>
                </c:pt>
              </c:strCache>
            </c:strRef>
          </c:tx>
          <c:spPr>
            <a:solidFill>
              <a:schemeClr val="bg1">
                <a:lumMod val="75000"/>
              </a:schemeClr>
            </a:solidFill>
            <a:ln w="0">
              <a:solidFill>
                <a:sysClr val="window" lastClr="FFFFFF">
                  <a:lumMod val="75000"/>
                </a:sysClr>
              </a:solidFill>
            </a:ln>
            <a:effectLst/>
          </c:spPr>
          <c:invertIfNegative val="0"/>
          <c:dLbls>
            <c:dLbl>
              <c:idx val="8"/>
              <c:layout>
                <c:manualLayout>
                  <c:x val="-5.8259453567689101E-17"/>
                  <c:y val="-2.2315200271015499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5-4F87-4BA9-B0A5-9E04B036A02E}"/>
                </c:ext>
                <c:ext xmlns:c15="http://schemas.microsoft.com/office/drawing/2012/chart" uri="{CE6537A1-D6FC-4f65-9D91-7224C49458BB}">
                  <c15:layout/>
                </c:ext>
              </c:extLst>
            </c:dLbl>
            <c:dLbl>
              <c:idx val="9"/>
              <c:layout>
                <c:manualLayout>
                  <c:x val="-7.9445627162547095E-4"/>
                  <c:y val="-1.785216021681250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6-4F87-4BA9-B0A5-9E04B036A02E}"/>
                </c:ext>
                <c:ext xmlns:c15="http://schemas.microsoft.com/office/drawing/2012/chart" uri="{CE6537A1-D6FC-4f65-9D91-7224C49458BB}">
                  <c15:layout>
                    <c:manualLayout>
                      <c:w val="5.2601012299934649E-2"/>
                      <c:h val="2.9735092216247292E-2"/>
                    </c:manualLayout>
                  </c15:layout>
                </c:ext>
              </c:extLst>
            </c:dLbl>
            <c:dLbl>
              <c:idx val="10"/>
              <c:layout>
                <c:manualLayout>
                  <c:x val="-2.3833688148764301E-3"/>
                  <c:y val="-3.793584046072630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7-4F87-4BA9-B0A5-9E04B036A02E}"/>
                </c:ext>
                <c:ext xmlns:c15="http://schemas.microsoft.com/office/drawing/2012/chart" uri="{CE6537A1-D6FC-4f65-9D91-7224C49458BB}">
                  <c15:layout>
                    <c:manualLayout>
                      <c:w val="5.2767785561364043E-2"/>
                      <c:h val="2.9735092216247292E-2"/>
                    </c:manualLayout>
                  </c15:layout>
                </c:ext>
              </c:extLst>
            </c:dLbl>
            <c:dLbl>
              <c:idx val="11"/>
              <c:layout>
                <c:manualLayout>
                  <c:x val="7.9445627162535103E-4"/>
                  <c:y val="-3.347280040652320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8-4F87-4BA9-B0A5-9E04B036A02E}"/>
                </c:ext>
                <c:ext xmlns:c15="http://schemas.microsoft.com/office/drawing/2012/chart" uri="{CE6537A1-D6FC-4f65-9D91-7224C49458BB}">
                  <c15:layout>
                    <c:manualLayout>
                      <c:w val="6.2301260820869737E-2"/>
                      <c:h val="2.9735092216247292E-2"/>
                    </c:manualLayout>
                  </c15:layout>
                </c:ext>
              </c:extLst>
            </c:dLbl>
            <c:dLbl>
              <c:idx val="12"/>
              <c:layout>
                <c:manualLayout>
                  <c:x val="2.62170569636406E-2"/>
                  <c:y val="-6.359832077239410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9-4F87-4BA9-B0A5-9E04B036A02E}"/>
                </c:ext>
                <c:ext xmlns:c15="http://schemas.microsoft.com/office/drawing/2012/chart" uri="{CE6537A1-D6FC-4f65-9D91-7224C49458BB}">
                  <c15:layout>
                    <c:manualLayout>
                      <c:w val="0.11632428729140205"/>
                      <c:h val="2.3040532134942653E-2"/>
                    </c:manualLayout>
                  </c15:layout>
                </c:ext>
              </c:extLst>
            </c:dLbl>
            <c:dLbl>
              <c:idx val="13"/>
              <c:delete val="1"/>
              <c:extLst xmlns:c16r2="http://schemas.microsoft.com/office/drawing/2015/06/chart">
                <c:ext xmlns:c16="http://schemas.microsoft.com/office/drawing/2014/chart" uri="{C3380CC4-5D6E-409C-BE32-E72D297353CC}">
                  <c16:uniqueId val="{0000001A-4F87-4BA9-B0A5-9E04B036A02E}"/>
                </c:ext>
                <c:ext xmlns:c15="http://schemas.microsoft.com/office/drawing/2012/chart" uri="{CE6537A1-D6FC-4f65-9D91-7224C49458BB}"/>
              </c:extLst>
            </c:dLbl>
            <c:dLbl>
              <c:idx val="14"/>
              <c:layout>
                <c:manualLayout>
                  <c:x val="2.3834939261003002E-3"/>
                  <c:y val="-6.694551295792719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B-4F87-4BA9-B0A5-9E04B036A02E}"/>
                </c:ext>
                <c:ext xmlns:c15="http://schemas.microsoft.com/office/drawing/2012/chart" uri="{CE6537A1-D6FC-4f65-9D91-7224C49458BB}">
                  <c15:layout>
                    <c:manualLayout>
                      <c:w val="5.276778556136405E-2"/>
                      <c:h val="2.5272052162044194E-2"/>
                    </c:manualLayout>
                  </c15:layout>
                </c:ext>
              </c:extLst>
            </c:dLbl>
            <c:dLbl>
              <c:idx val="15"/>
              <c:layout>
                <c:manualLayout>
                  <c:x val="7.9451882723741401E-4"/>
                  <c:y val="-7.9218873106985804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C-4F87-4BA9-B0A5-9E04B036A02E}"/>
                </c:ext>
                <c:ext xmlns:c15="http://schemas.microsoft.com/office/drawing/2012/chart" uri="{CE6537A1-D6FC-4f65-9D91-7224C49458BB}">
                  <c15:layout>
                    <c:manualLayout>
                      <c:w val="5.2767785561364043E-2"/>
                      <c:h val="3.6429652297551927E-2"/>
                    </c:manualLayout>
                  </c15:layout>
                </c:ext>
              </c:extLst>
            </c:dLbl>
            <c:dLbl>
              <c:idx val="16"/>
              <c:layout>
                <c:manualLayout>
                  <c:x val="0"/>
                  <c:y val="-8.479776102985879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D-4F87-4BA9-B0A5-9E04B036A02E}"/>
                </c:ext>
                <c:ext xmlns:c15="http://schemas.microsoft.com/office/drawing/2012/chart" uri="{CE6537A1-D6FC-4f65-9D91-7224C49458BB}">
                  <c15:layout/>
                </c:ext>
              </c:extLst>
            </c:dLbl>
            <c:dLbl>
              <c:idx val="17"/>
              <c:layout>
                <c:manualLayout>
                  <c:x val="-2.5974780329034199E-3"/>
                  <c:y val="-8.011546372018099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E-4F87-4BA9-B0A5-9E04B036A02E}"/>
                </c:ext>
                <c:ext xmlns:c15="http://schemas.microsoft.com/office/drawing/2012/chart" uri="{CE6537A1-D6FC-4f65-9D91-7224C49458BB}">
                  <c15:layout>
                    <c:manualLayout>
                      <c:w val="5.0581555560736874E-2"/>
                      <c:h val="2.0249874105825065E-2"/>
                    </c:manualLayout>
                  </c15:layout>
                </c:ext>
              </c:extLst>
            </c:dLbl>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Arial Narrow" panose="020B0606020202030204"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Hoja2!$B$3:$B$20</c:f>
              <c:numCache>
                <c:formatCode>General</c:formatCode>
                <c:ptCount val="18"/>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numCache>
            </c:numRef>
          </c:cat>
          <c:val>
            <c:numRef>
              <c:f>Hoja2!$G$3:$G$20</c:f>
              <c:numCache>
                <c:formatCode>General</c:formatCode>
                <c:ptCount val="18"/>
                <c:pt idx="8">
                  <c:v>6</c:v>
                </c:pt>
                <c:pt idx="9">
                  <c:v>6</c:v>
                </c:pt>
                <c:pt idx="10">
                  <c:v>17</c:v>
                </c:pt>
                <c:pt idx="11">
                  <c:v>20</c:v>
                </c:pt>
                <c:pt idx="12">
                  <c:v>49</c:v>
                </c:pt>
                <c:pt idx="13">
                  <c:v>49</c:v>
                </c:pt>
                <c:pt idx="14">
                  <c:v>49</c:v>
                </c:pt>
                <c:pt idx="15">
                  <c:v>57</c:v>
                </c:pt>
                <c:pt idx="16">
                  <c:v>61</c:v>
                </c:pt>
                <c:pt idx="17">
                  <c:v>59</c:v>
                </c:pt>
              </c:numCache>
            </c:numRef>
          </c:val>
          <c:extLst xmlns:c16r2="http://schemas.microsoft.com/office/drawing/2015/06/chart">
            <c:ext xmlns:c16="http://schemas.microsoft.com/office/drawing/2014/chart" uri="{C3380CC4-5D6E-409C-BE32-E72D297353CC}">
              <c16:uniqueId val="{0000001F-4F87-4BA9-B0A5-9E04B036A02E}"/>
            </c:ext>
          </c:extLst>
        </c:ser>
        <c:dLbls>
          <c:showLegendKey val="0"/>
          <c:showVal val="0"/>
          <c:showCatName val="0"/>
          <c:showSerName val="0"/>
          <c:showPercent val="0"/>
          <c:showBubbleSize val="0"/>
        </c:dLbls>
        <c:gapWidth val="0"/>
        <c:overlap val="100"/>
        <c:axId val="-882862960"/>
        <c:axId val="-882860240"/>
      </c:barChart>
      <c:catAx>
        <c:axId val="-88286296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882860240"/>
        <c:crosses val="autoZero"/>
        <c:auto val="1"/>
        <c:lblAlgn val="ctr"/>
        <c:lblOffset val="100"/>
        <c:tickMarkSkip val="6"/>
        <c:noMultiLvlLbl val="0"/>
      </c:catAx>
      <c:valAx>
        <c:axId val="-882860240"/>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bg1">
                        <a:lumMod val="50000"/>
                      </a:schemeClr>
                    </a:solidFill>
                    <a:latin typeface="Arial Narrow" panose="020B0606020202030204" pitchFamily="34" charset="0"/>
                    <a:ea typeface="+mn-ea"/>
                    <a:cs typeface="+mn-cs"/>
                  </a:defRPr>
                </a:pPr>
                <a:r>
                  <a:rPr lang="es-MX" dirty="0" err="1">
                    <a:solidFill>
                      <a:schemeClr val="bg1">
                        <a:lumMod val="50000"/>
                      </a:schemeClr>
                    </a:solidFill>
                  </a:rPr>
                  <a:t>Number</a:t>
                </a:r>
                <a:r>
                  <a:rPr lang="es-MX" dirty="0">
                    <a:solidFill>
                      <a:schemeClr val="bg1">
                        <a:lumMod val="50000"/>
                      </a:schemeClr>
                    </a:solidFill>
                  </a:rPr>
                  <a:t> of </a:t>
                </a:r>
                <a:r>
                  <a:rPr lang="es-MX" dirty="0" err="1">
                    <a:solidFill>
                      <a:schemeClr val="bg1">
                        <a:lumMod val="50000"/>
                      </a:schemeClr>
                    </a:solidFill>
                  </a:rPr>
                  <a:t>interventions</a:t>
                </a:r>
                <a:endParaRPr lang="es-MX" dirty="0">
                  <a:solidFill>
                    <a:schemeClr val="bg1">
                      <a:lumMod val="50000"/>
                    </a:schemeClr>
                  </a:solidFill>
                </a:endParaRPr>
              </a:p>
            </c:rich>
          </c:tx>
          <c:layout>
            <c:manualLayout>
              <c:xMode val="edge"/>
              <c:yMode val="edge"/>
              <c:x val="4.5067343938528801E-3"/>
              <c:y val="0.30946542849193098"/>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882862960"/>
        <c:crosses val="autoZero"/>
        <c:crossBetween val="between"/>
      </c:valAx>
      <c:spPr>
        <a:noFill/>
        <a:ln w="25400">
          <a:noFill/>
        </a:ln>
        <a:effectLst/>
      </c:spPr>
    </c:plotArea>
    <c:legend>
      <c:legendPos val="b"/>
      <c:layout>
        <c:manualLayout>
          <c:xMode val="edge"/>
          <c:yMode val="edge"/>
          <c:x val="3.8389503268405602E-2"/>
          <c:y val="0.89301969992908403"/>
          <c:w val="0.95843272885179198"/>
          <c:h val="0.1047487800438150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w="22225">
      <a:noFill/>
    </a:ln>
    <a:effectLst/>
  </c:spPr>
  <c:txPr>
    <a:bodyPr/>
    <a:lstStyle/>
    <a:p>
      <a:pPr>
        <a:defRPr>
          <a:latin typeface="Arial Narrow" panose="020B0606020202030204" pitchFamily="34" charset="0"/>
        </a:defRPr>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0.33019</cdr:x>
      <cdr:y>0.5211</cdr:y>
    </cdr:from>
    <cdr:to>
      <cdr:x>0.33019</cdr:x>
      <cdr:y>0.67368</cdr:y>
    </cdr:to>
    <cdr:cxnSp macro="">
      <cdr:nvCxnSpPr>
        <cdr:cNvPr id="3" name="Conector recto de flecha 2"/>
        <cdr:cNvCxnSpPr/>
      </cdr:nvCxnSpPr>
      <cdr:spPr>
        <a:xfrm xmlns:a="http://schemas.openxmlformats.org/drawingml/2006/main">
          <a:off x="2520280" y="2562136"/>
          <a:ext cx="0" cy="750232"/>
        </a:xfrm>
        <a:prstGeom xmlns:a="http://schemas.openxmlformats.org/drawingml/2006/main" prst="straightConnector1">
          <a:avLst/>
        </a:prstGeom>
        <a:ln xmlns:a="http://schemas.openxmlformats.org/drawingml/2006/main" w="15875">
          <a:solidFill>
            <a:schemeClr val="bg1">
              <a:lumMod val="65000"/>
            </a:schemeClr>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0.57547</cdr:x>
      <cdr:y>0.12528</cdr:y>
    </cdr:from>
    <cdr:to>
      <cdr:x>0.57547</cdr:x>
      <cdr:y>0.29081</cdr:y>
    </cdr:to>
    <cdr:cxnSp macro="">
      <cdr:nvCxnSpPr>
        <cdr:cNvPr id="9" name="Conector recto de flecha 8"/>
        <cdr:cNvCxnSpPr/>
      </cdr:nvCxnSpPr>
      <cdr:spPr>
        <a:xfrm xmlns:a="http://schemas.openxmlformats.org/drawingml/2006/main">
          <a:off x="4392488" y="615981"/>
          <a:ext cx="0" cy="813878"/>
        </a:xfrm>
        <a:prstGeom xmlns:a="http://schemas.openxmlformats.org/drawingml/2006/main" prst="straightConnector1">
          <a:avLst/>
        </a:prstGeom>
        <a:ln xmlns:a="http://schemas.openxmlformats.org/drawingml/2006/main" w="15875">
          <a:solidFill>
            <a:schemeClr val="bg1">
              <a:lumMod val="65000"/>
            </a:schemeClr>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0.50827</cdr:x>
      <cdr:y>0.08277</cdr:y>
    </cdr:from>
    <cdr:to>
      <cdr:x>0.58935</cdr:x>
      <cdr:y>0.23451</cdr:y>
    </cdr:to>
    <cdr:sp macro="" textlink="">
      <cdr:nvSpPr>
        <cdr:cNvPr id="10" name="CuadroTexto 9"/>
        <cdr:cNvSpPr txBox="1"/>
      </cdr:nvSpPr>
      <cdr:spPr>
        <a:xfrm xmlns:a="http://schemas.openxmlformats.org/drawingml/2006/main">
          <a:off x="4062536" y="432048"/>
          <a:ext cx="648072" cy="79208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MX" sz="1100" dirty="0"/>
        </a:p>
      </cdr:txBody>
    </cdr:sp>
  </cdr:relSizeAnchor>
  <cdr:relSizeAnchor xmlns:cdr="http://schemas.openxmlformats.org/drawingml/2006/chartDrawing">
    <cdr:from>
      <cdr:x>0.51728</cdr:x>
      <cdr:y>0.09656</cdr:y>
    </cdr:from>
    <cdr:to>
      <cdr:x>0.58935</cdr:x>
      <cdr:y>0.20692</cdr:y>
    </cdr:to>
    <cdr:sp macro="" textlink="">
      <cdr:nvSpPr>
        <cdr:cNvPr id="11" name="CuadroTexto 10"/>
        <cdr:cNvSpPr txBox="1"/>
      </cdr:nvSpPr>
      <cdr:spPr>
        <a:xfrm xmlns:a="http://schemas.openxmlformats.org/drawingml/2006/main">
          <a:off x="4134544" y="504056"/>
          <a:ext cx="576064" cy="57606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MX" sz="1100" dirty="0"/>
        </a:p>
      </cdr:txBody>
    </cdr:sp>
  </cdr:relSizeAnchor>
  <cdr:relSizeAnchor xmlns:cdr="http://schemas.openxmlformats.org/drawingml/2006/chartDrawing">
    <cdr:from>
      <cdr:x>0.52629</cdr:x>
      <cdr:y>0.08277</cdr:y>
    </cdr:from>
    <cdr:to>
      <cdr:x>0.58034</cdr:x>
      <cdr:y>0.19313</cdr:y>
    </cdr:to>
    <cdr:sp macro="" textlink="">
      <cdr:nvSpPr>
        <cdr:cNvPr id="12" name="CuadroTexto 11"/>
        <cdr:cNvSpPr txBox="1"/>
      </cdr:nvSpPr>
      <cdr:spPr>
        <a:xfrm xmlns:a="http://schemas.openxmlformats.org/drawingml/2006/main">
          <a:off x="4206552" y="432048"/>
          <a:ext cx="432048" cy="57606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MX"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7C1171-C09B-4612-8E4A-C04F01E6C9E1}" type="datetimeFigureOut">
              <a:rPr lang="en-US" smtClean="0"/>
              <a:t>3/6/2017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CA5C62-10B8-4881-9D0A-482E0F8C1602}" type="slidenum">
              <a:rPr lang="en-US" smtClean="0"/>
              <a:t>‹#›</a:t>
            </a:fld>
            <a:endParaRPr lang="en-US"/>
          </a:p>
        </p:txBody>
      </p:sp>
    </p:spTree>
    <p:extLst>
      <p:ext uri="{BB962C8B-B14F-4D97-AF65-F5344CB8AC3E}">
        <p14:creationId xmlns:p14="http://schemas.microsoft.com/office/powerpoint/2010/main" val="3733014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 rolling over historical per capita spending into a capitation or premium associated with a benefits plan,</a:t>
            </a:r>
          </a:p>
        </p:txBody>
      </p:sp>
      <p:sp>
        <p:nvSpPr>
          <p:cNvPr id="4" name="Slide Number Placeholder 3"/>
          <p:cNvSpPr>
            <a:spLocks noGrp="1"/>
          </p:cNvSpPr>
          <p:nvPr>
            <p:ph type="sldNum" sz="quarter" idx="10"/>
          </p:nvPr>
        </p:nvSpPr>
        <p:spPr/>
        <p:txBody>
          <a:bodyPr/>
          <a:lstStyle/>
          <a:p>
            <a:fld id="{7ACA5C62-10B8-4881-9D0A-482E0F8C1602}" type="slidenum">
              <a:rPr lang="en-US" smtClean="0"/>
              <a:t>5</a:t>
            </a:fld>
            <a:endParaRPr lang="en-US"/>
          </a:p>
        </p:txBody>
      </p:sp>
    </p:spTree>
    <p:extLst>
      <p:ext uri="{BB962C8B-B14F-4D97-AF65-F5344CB8AC3E}">
        <p14:creationId xmlns:p14="http://schemas.microsoft.com/office/powerpoint/2010/main" val="3589908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A5C62-10B8-4881-9D0A-482E0F8C1602}" type="slidenum">
              <a:rPr lang="en-US" smtClean="0"/>
              <a:t>15</a:t>
            </a:fld>
            <a:endParaRPr lang="en-US"/>
          </a:p>
        </p:txBody>
      </p:sp>
    </p:spTree>
    <p:extLst>
      <p:ext uri="{BB962C8B-B14F-4D97-AF65-F5344CB8AC3E}">
        <p14:creationId xmlns:p14="http://schemas.microsoft.com/office/powerpoint/2010/main" val="1849537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p:txBody>
          <a:bodyPr/>
          <a:lstStyle/>
          <a:p>
            <a:fld id="{DD97EB09-3C5B-44C5-91BE-7B8C3991BE9C}" type="slidenum">
              <a:rPr lang="en-US" smtClean="0"/>
              <a:t>‹#›</a:t>
            </a:fld>
            <a:endParaRPr lang="en-US"/>
          </a:p>
        </p:txBody>
      </p:sp>
    </p:spTree>
    <p:extLst>
      <p:ext uri="{BB962C8B-B14F-4D97-AF65-F5344CB8AC3E}">
        <p14:creationId xmlns:p14="http://schemas.microsoft.com/office/powerpoint/2010/main" val="2726565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DD97EB09-3C5B-44C5-91BE-7B8C3991BE9C}" type="slidenum">
              <a:rPr lang="en-US" smtClean="0"/>
              <a:t>‹#›</a:t>
            </a:fld>
            <a:endParaRPr lang="en-US"/>
          </a:p>
        </p:txBody>
      </p:sp>
    </p:spTree>
    <p:extLst>
      <p:ext uri="{BB962C8B-B14F-4D97-AF65-F5344CB8AC3E}">
        <p14:creationId xmlns:p14="http://schemas.microsoft.com/office/powerpoint/2010/main" val="541673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p>
        </p:txBody>
      </p:sp>
      <p:sp>
        <p:nvSpPr>
          <p:cNvPr id="2" name="Title 1"/>
          <p:cNvSpPr>
            <a:spLocks noGrp="1"/>
          </p:cNvSpPr>
          <p:nvPr>
            <p:ph type="title"/>
          </p:nvPr>
        </p:nvSpPr>
        <p:spPr>
          <a:xfrm>
            <a:off x="457200" y="350520"/>
            <a:ext cx="8229600" cy="640080"/>
          </a:xfrm>
        </p:spPr>
        <p:txBody>
          <a:bodyPr>
            <a:noAutofit/>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D97EB09-3C5B-44C5-91BE-7B8C3991BE9C}" type="slidenum">
              <a:rPr lang="en-US" smtClean="0"/>
              <a:t>‹#›</a:t>
            </a:fld>
            <a:endParaRPr lang="en-US"/>
          </a:p>
        </p:txBody>
      </p:sp>
      <p:cxnSp>
        <p:nvCxnSpPr>
          <p:cNvPr id="7" name="Straight Connector 6"/>
          <p:cNvCxnSpPr/>
          <p:nvPr/>
        </p:nvCxnSpPr>
        <p:spPr>
          <a:xfrm>
            <a:off x="457200" y="990600"/>
            <a:ext cx="8229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457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DD97EB09-3C5B-44C5-91BE-7B8C3991BE9C}" type="slidenum">
              <a:rPr lang="en-US" smtClean="0"/>
              <a:t>‹#›</a:t>
            </a:fld>
            <a:endParaRPr lang="en-US"/>
          </a:p>
        </p:txBody>
      </p:sp>
      <p:cxnSp>
        <p:nvCxnSpPr>
          <p:cNvPr id="9" name="Straight Connector 8"/>
          <p:cNvCxnSpPr/>
          <p:nvPr/>
        </p:nvCxnSpPr>
        <p:spPr>
          <a:xfrm>
            <a:off x="457200" y="990600"/>
            <a:ext cx="8229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2475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DD97EB09-3C5B-44C5-91BE-7B8C3991BE9C}" type="slidenum">
              <a:rPr lang="en-US" smtClean="0"/>
              <a:t>‹#›</a:t>
            </a:fld>
            <a:endParaRPr lang="en-US"/>
          </a:p>
        </p:txBody>
      </p:sp>
      <p:cxnSp>
        <p:nvCxnSpPr>
          <p:cNvPr id="11" name="Straight Connector 10"/>
          <p:cNvCxnSpPr/>
          <p:nvPr/>
        </p:nvCxnSpPr>
        <p:spPr>
          <a:xfrm>
            <a:off x="457200" y="990600"/>
            <a:ext cx="8229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0987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DD97EB09-3C5B-44C5-91BE-7B8C3991BE9C}" type="slidenum">
              <a:rPr lang="en-US" smtClean="0"/>
              <a:t>‹#›</a:t>
            </a:fld>
            <a:endParaRPr lang="en-US"/>
          </a:p>
        </p:txBody>
      </p:sp>
      <p:cxnSp>
        <p:nvCxnSpPr>
          <p:cNvPr id="7" name="Straight Connector 6"/>
          <p:cNvCxnSpPr/>
          <p:nvPr/>
        </p:nvCxnSpPr>
        <p:spPr>
          <a:xfrm>
            <a:off x="457200" y="990600"/>
            <a:ext cx="8229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587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D97EB09-3C5B-44C5-91BE-7B8C3991BE9C}" type="slidenum">
              <a:rPr lang="en-US" smtClean="0"/>
              <a:t>‹#›</a:t>
            </a:fld>
            <a:endParaRPr lang="en-US"/>
          </a:p>
        </p:txBody>
      </p:sp>
      <p:cxnSp>
        <p:nvCxnSpPr>
          <p:cNvPr id="8" name="Straight Connector 7"/>
          <p:cNvCxnSpPr/>
          <p:nvPr/>
        </p:nvCxnSpPr>
        <p:spPr>
          <a:xfrm>
            <a:off x="457200" y="990600"/>
            <a:ext cx="8229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4474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50520"/>
            <a:ext cx="8229600" cy="640080"/>
          </a:xfrm>
          <a:prstGeom prst="rect">
            <a:avLst/>
          </a:prstGeom>
        </p:spPr>
        <p:txBody>
          <a:bodyPr vert="horz" lIns="91440" tIns="45720" rIns="91440" bIns="45720" rtlCol="0" anchor="b">
            <a:no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57200" y="6356350"/>
            <a:ext cx="6496050" cy="365125"/>
          </a:xfrm>
          <a:prstGeom prst="rect">
            <a:avLst/>
          </a:prstGeom>
        </p:spPr>
        <p:txBody>
          <a:bodyPr vert="horz" lIns="91440" tIns="45720" rIns="91440" bIns="45720" rtlCol="0" anchor="ctr"/>
          <a:lstStyle>
            <a:lvl1pPr algn="l">
              <a:defRPr sz="12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8162925" y="6356350"/>
            <a:ext cx="52387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97EB09-3C5B-44C5-91BE-7B8C3991BE9C}" type="slidenum">
              <a:rPr lang="en-US" smtClean="0"/>
              <a:t>‹#›</a:t>
            </a:fld>
            <a:endParaRPr lang="en-US"/>
          </a:p>
        </p:txBody>
      </p:sp>
    </p:spTree>
    <p:extLst>
      <p:ext uri="{BB962C8B-B14F-4D97-AF65-F5344CB8AC3E}">
        <p14:creationId xmlns:p14="http://schemas.microsoft.com/office/powerpoint/2010/main" val="270644022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dt="0"/>
  <p:txStyles>
    <p:titleStyle>
      <a:lvl1pPr algn="l" defTabSz="914400" rtl="0" eaLnBrk="1" latinLnBrk="0" hangingPunct="1">
        <a:spcBef>
          <a:spcPct val="0"/>
        </a:spcBef>
        <a:buNone/>
        <a:defRPr sz="2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ln>
            <a:noFill/>
          </a:ln>
        </p:spPr>
        <p:txBody>
          <a:bodyPr/>
          <a:lstStyle/>
          <a:p>
            <a:r>
              <a:rPr lang="en-US" sz="3200" dirty="0"/>
              <a:t>Fiscal and budgetary issues for HBP</a:t>
            </a:r>
            <a:br>
              <a:rPr lang="en-US" sz="3200" dirty="0"/>
            </a:br>
            <a:r>
              <a:rPr lang="en-US" i="1" dirty="0"/>
              <a:t>March 6, 2017</a:t>
            </a:r>
          </a:p>
        </p:txBody>
      </p:sp>
      <p:sp>
        <p:nvSpPr>
          <p:cNvPr id="3" name="Subtitle 2"/>
          <p:cNvSpPr>
            <a:spLocks noGrp="1"/>
          </p:cNvSpPr>
          <p:nvPr>
            <p:ph type="subTitle" idx="1"/>
          </p:nvPr>
        </p:nvSpPr>
        <p:spPr>
          <a:xfrm>
            <a:off x="5486400" y="4191000"/>
            <a:ext cx="3200400" cy="1752600"/>
          </a:xfrm>
        </p:spPr>
        <p:txBody>
          <a:bodyPr>
            <a:normAutofit/>
          </a:bodyPr>
          <a:lstStyle/>
          <a:p>
            <a:pPr algn="l"/>
            <a:r>
              <a:rPr lang="en-US" sz="2400" dirty="0">
                <a:solidFill>
                  <a:schemeClr val="tx1"/>
                </a:solidFill>
                <a:latin typeface="+mj-lt"/>
                <a:ea typeface="+mj-ea"/>
                <a:cs typeface="+mj-cs"/>
              </a:rPr>
              <a:t>Amanda Glassman</a:t>
            </a:r>
          </a:p>
          <a:p>
            <a:pPr algn="l"/>
            <a:r>
              <a:rPr lang="en-US" sz="2400" dirty="0">
                <a:solidFill>
                  <a:schemeClr val="tx1"/>
                </a:solidFill>
                <a:latin typeface="+mj-lt"/>
                <a:ea typeface="+mj-ea"/>
                <a:cs typeface="+mj-cs"/>
              </a:rPr>
              <a:t>Center for Global Development</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97EB09-3C5B-44C5-91BE-7B8C3991BE9C}" type="slidenum">
              <a:rPr lang="en-US" smtClean="0"/>
              <a:t>1</a:t>
            </a:fld>
            <a:endParaRPr lang="en-US"/>
          </a:p>
        </p:txBody>
      </p:sp>
    </p:spTree>
    <p:extLst>
      <p:ext uri="{BB962C8B-B14F-4D97-AF65-F5344CB8AC3E}">
        <p14:creationId xmlns:p14="http://schemas.microsoft.com/office/powerpoint/2010/main" val="206654579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Title 2"/>
          <p:cNvSpPr>
            <a:spLocks noGrp="1"/>
          </p:cNvSpPr>
          <p:nvPr>
            <p:ph type="title"/>
          </p:nvPr>
        </p:nvSpPr>
        <p:spPr/>
        <p:txBody>
          <a:bodyPr/>
          <a:lstStyle/>
          <a:p>
            <a:r>
              <a:rPr lang="en-US" dirty="0"/>
              <a:t>Worry less: adjust capitation for inflation and related</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11603029"/>
              </p:ext>
            </p:extLst>
          </p:nvPr>
        </p:nvGraphicFramePr>
        <p:xfrm>
          <a:off x="609600" y="1219200"/>
          <a:ext cx="7924800" cy="5184178"/>
        </p:xfrm>
        <a:graphic>
          <a:graphicData uri="http://schemas.openxmlformats.org/drawingml/2006/table">
            <a:tbl>
              <a:tblPr firstRow="1" firstCol="1" bandRow="1">
                <a:tableStyleId>{5C22544A-7EE6-4342-B048-85BDC9FD1C3A}</a:tableStyleId>
              </a:tblPr>
              <a:tblGrid>
                <a:gridCol w="1981200">
                  <a:extLst>
                    <a:ext uri="{9D8B030D-6E8A-4147-A177-3AD203B41FA5}">
                      <a16:colId xmlns:a16="http://schemas.microsoft.com/office/drawing/2014/main" xmlns="" val="3929975503"/>
                    </a:ext>
                  </a:extLst>
                </a:gridCol>
                <a:gridCol w="1981200">
                  <a:extLst>
                    <a:ext uri="{9D8B030D-6E8A-4147-A177-3AD203B41FA5}">
                      <a16:colId xmlns:a16="http://schemas.microsoft.com/office/drawing/2014/main" xmlns="" val="3725950422"/>
                    </a:ext>
                  </a:extLst>
                </a:gridCol>
                <a:gridCol w="1981200">
                  <a:extLst>
                    <a:ext uri="{9D8B030D-6E8A-4147-A177-3AD203B41FA5}">
                      <a16:colId xmlns:a16="http://schemas.microsoft.com/office/drawing/2014/main" xmlns="" val="3803511311"/>
                    </a:ext>
                  </a:extLst>
                </a:gridCol>
                <a:gridCol w="1981200">
                  <a:extLst>
                    <a:ext uri="{9D8B030D-6E8A-4147-A177-3AD203B41FA5}">
                      <a16:colId xmlns:a16="http://schemas.microsoft.com/office/drawing/2014/main" xmlns="" val="2292301653"/>
                    </a:ext>
                  </a:extLst>
                </a:gridCol>
              </a:tblGrid>
              <a:tr h="276898">
                <a:tc>
                  <a:txBody>
                    <a:bodyPr/>
                    <a:lstStyle/>
                    <a:p>
                      <a:pPr marL="0" marR="0">
                        <a:lnSpc>
                          <a:spcPct val="115000"/>
                        </a:lnSpc>
                        <a:spcBef>
                          <a:spcPts val="0"/>
                        </a:spcBef>
                        <a:spcAft>
                          <a:spcPts val="0"/>
                        </a:spcAft>
                      </a:pPr>
                      <a:r>
                        <a:rPr lang="en-US" sz="1400">
                          <a:effectLst/>
                        </a:rPr>
                        <a:t>Country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400">
                          <a:effectLst/>
                        </a:rPr>
                        <a:t>Approach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400">
                          <a:effectLst/>
                        </a:rPr>
                        <a:t>Frequency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400">
                          <a:effectLst/>
                        </a:rPr>
                        <a:t>Issues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031210866"/>
                  </a:ext>
                </a:extLst>
              </a:tr>
              <a:tr h="2041884">
                <a:tc>
                  <a:txBody>
                    <a:bodyPr/>
                    <a:lstStyle/>
                    <a:p>
                      <a:pPr marL="0" marR="0">
                        <a:lnSpc>
                          <a:spcPct val="115000"/>
                        </a:lnSpc>
                        <a:spcBef>
                          <a:spcPts val="0"/>
                        </a:spcBef>
                        <a:spcAft>
                          <a:spcPts val="0"/>
                        </a:spcAft>
                      </a:pPr>
                      <a:r>
                        <a:rPr lang="en-US" sz="1400">
                          <a:effectLst/>
                        </a:rPr>
                        <a:t>Israel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400" dirty="0">
                          <a:effectLst/>
                        </a:rPr>
                        <a:t>Health cost index intended to adjust for changes in prices of inputs, composed of other indices (CPI, average wage of health care providers, average wage of public servants), published methodology and evaluation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400">
                          <a:effectLst/>
                        </a:rPr>
                        <a:t>Annual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400">
                          <a:effectLst/>
                        </a:rPr>
                        <a:t>Did not reflect changes in hospital costs (such as per diem rate) when inpatient care represented 40% of all spending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493088759"/>
                  </a:ext>
                </a:extLst>
              </a:tr>
              <a:tr h="865226">
                <a:tc>
                  <a:txBody>
                    <a:bodyPr/>
                    <a:lstStyle/>
                    <a:p>
                      <a:pPr marL="0" marR="0">
                        <a:lnSpc>
                          <a:spcPct val="115000"/>
                        </a:lnSpc>
                        <a:spcBef>
                          <a:spcPts val="0"/>
                        </a:spcBef>
                        <a:spcAft>
                          <a:spcPts val="0"/>
                        </a:spcAft>
                      </a:pPr>
                      <a:r>
                        <a:rPr lang="en-US" sz="1400">
                          <a:effectLst/>
                        </a:rPr>
                        <a:t>Mexico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400">
                          <a:effectLst/>
                        </a:rPr>
                        <a:t>Financial and actuarial valuation of CAUSES and high-cost interventions packages (FPGC), established by law</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400">
                          <a:effectLst/>
                        </a:rPr>
                        <a:t>Annual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400">
                          <a:effectLst/>
                        </a:rPr>
                        <a:t>No published methodology, no published evaluations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563951744"/>
                  </a:ext>
                </a:extLst>
              </a:tr>
              <a:tr h="1159391">
                <a:tc>
                  <a:txBody>
                    <a:bodyPr/>
                    <a:lstStyle/>
                    <a:p>
                      <a:pPr marL="0" marR="0">
                        <a:lnSpc>
                          <a:spcPct val="115000"/>
                        </a:lnSpc>
                        <a:spcBef>
                          <a:spcPts val="0"/>
                        </a:spcBef>
                        <a:spcAft>
                          <a:spcPts val="0"/>
                        </a:spcAft>
                      </a:pPr>
                      <a:r>
                        <a:rPr lang="en-US" sz="1400">
                          <a:effectLst/>
                        </a:rPr>
                        <a:t>Uruguay,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400">
                          <a:effectLst/>
                        </a:rPr>
                        <a:t>Formula that reflects price changes in inputs using CPI, exchange rates and wages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400">
                          <a:effectLst/>
                        </a:rPr>
                        <a:t>Biannual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400" dirty="0">
                          <a:effectLst/>
                        </a:rPr>
                        <a:t>Changes in actual utilization and expenses not fed into formula, no published methodology, no published evaluations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173297735"/>
                  </a:ext>
                </a:extLst>
              </a:tr>
            </a:tbl>
          </a:graphicData>
        </a:graphic>
      </p:graphicFrame>
      <p:sp>
        <p:nvSpPr>
          <p:cNvPr id="5" name="Slide Number Placeholder 4"/>
          <p:cNvSpPr>
            <a:spLocks noGrp="1"/>
          </p:cNvSpPr>
          <p:nvPr>
            <p:ph type="sldNum" sz="quarter" idx="12"/>
          </p:nvPr>
        </p:nvSpPr>
        <p:spPr/>
        <p:txBody>
          <a:bodyPr/>
          <a:lstStyle/>
          <a:p>
            <a:fld id="{DD97EB09-3C5B-44C5-91BE-7B8C3991BE9C}" type="slidenum">
              <a:rPr lang="en-US" smtClean="0"/>
              <a:t>10</a:t>
            </a:fld>
            <a:endParaRPr lang="en-US"/>
          </a:p>
        </p:txBody>
      </p:sp>
      <p:sp>
        <p:nvSpPr>
          <p:cNvPr id="7" name="Rectangle 1"/>
          <p:cNvSpPr>
            <a:spLocks noChangeArrowheads="1"/>
          </p:cNvSpPr>
          <p:nvPr/>
        </p:nvSpPr>
        <p:spPr bwMode="auto">
          <a:xfrm>
            <a:off x="609600" y="243760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Rectangle 2"/>
          <p:cNvSpPr>
            <a:spLocks noChangeArrowheads="1"/>
          </p:cNvSpPr>
          <p:nvPr/>
        </p:nvSpPr>
        <p:spPr bwMode="auto">
          <a:xfrm>
            <a:off x="609600" y="2437607"/>
            <a:ext cx="3017838" cy="31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9797652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Title 2"/>
          <p:cNvSpPr>
            <a:spLocks noGrp="1"/>
          </p:cNvSpPr>
          <p:nvPr>
            <p:ph type="title"/>
          </p:nvPr>
        </p:nvSpPr>
        <p:spPr/>
        <p:txBody>
          <a:bodyPr/>
          <a:lstStyle/>
          <a:p>
            <a:r>
              <a:rPr lang="en-US" dirty="0"/>
              <a:t>Worry less: </a:t>
            </a:r>
            <a:br>
              <a:rPr lang="en-US" dirty="0"/>
            </a:br>
            <a:r>
              <a:rPr lang="en-US" dirty="0"/>
              <a:t>make sure budget impact analysis is part of any analysis</a:t>
            </a:r>
          </a:p>
        </p:txBody>
      </p:sp>
      <p:sp>
        <p:nvSpPr>
          <p:cNvPr id="4" name="Content Placeholder 3"/>
          <p:cNvSpPr>
            <a:spLocks noGrp="1"/>
          </p:cNvSpPr>
          <p:nvPr>
            <p:ph idx="1"/>
          </p:nvPr>
        </p:nvSpPr>
        <p:spPr/>
        <p:txBody>
          <a:bodyPr/>
          <a:lstStyle/>
          <a:p>
            <a:r>
              <a:rPr lang="en-US" dirty="0"/>
              <a:t>Build budget impact analysis (BIA) into your decision-making process, adopt and publish standard methodology / reference case</a:t>
            </a:r>
          </a:p>
          <a:p>
            <a:r>
              <a:rPr lang="en-US" dirty="0"/>
              <a:t>Require BIA with investment cases and cost-effectiveness analyses, comparisons with current standard of care</a:t>
            </a:r>
          </a:p>
        </p:txBody>
      </p:sp>
      <p:sp>
        <p:nvSpPr>
          <p:cNvPr id="5" name="Slide Number Placeholder 4"/>
          <p:cNvSpPr>
            <a:spLocks noGrp="1"/>
          </p:cNvSpPr>
          <p:nvPr>
            <p:ph type="sldNum" sz="quarter" idx="12"/>
          </p:nvPr>
        </p:nvSpPr>
        <p:spPr/>
        <p:txBody>
          <a:bodyPr/>
          <a:lstStyle/>
          <a:p>
            <a:fld id="{DD97EB09-3C5B-44C5-91BE-7B8C3991BE9C}" type="slidenum">
              <a:rPr lang="en-US" smtClean="0"/>
              <a:t>11</a:t>
            </a:fld>
            <a:endParaRPr lang="en-US"/>
          </a:p>
        </p:txBody>
      </p:sp>
    </p:spTree>
    <p:extLst>
      <p:ext uri="{BB962C8B-B14F-4D97-AF65-F5344CB8AC3E}">
        <p14:creationId xmlns:p14="http://schemas.microsoft.com/office/powerpoint/2010/main" val="29355264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Title 2"/>
          <p:cNvSpPr>
            <a:spLocks noGrp="1"/>
          </p:cNvSpPr>
          <p:nvPr>
            <p:ph type="title"/>
          </p:nvPr>
        </p:nvSpPr>
        <p:spPr/>
        <p:txBody>
          <a:bodyPr/>
          <a:lstStyle/>
          <a:p>
            <a:r>
              <a:rPr lang="en-US" dirty="0"/>
              <a:t>Worry less:</a:t>
            </a:r>
            <a:br>
              <a:rPr lang="en-US" dirty="0"/>
            </a:br>
            <a:r>
              <a:rPr lang="en-US" dirty="0"/>
              <a:t>Include HBP in the Medium Term Expenditure Framework</a:t>
            </a:r>
          </a:p>
        </p:txBody>
      </p:sp>
      <p:sp>
        <p:nvSpPr>
          <p:cNvPr id="4" name="Content Placeholder 3"/>
          <p:cNvSpPr>
            <a:spLocks noGrp="1"/>
          </p:cNvSpPr>
          <p:nvPr>
            <p:ph idx="1"/>
          </p:nvPr>
        </p:nvSpPr>
        <p:spPr/>
        <p:txBody>
          <a:bodyPr/>
          <a:lstStyle/>
          <a:p>
            <a:endParaRPr lang="en-US" dirty="0"/>
          </a:p>
        </p:txBody>
      </p:sp>
      <p:sp>
        <p:nvSpPr>
          <p:cNvPr id="5" name="Slide Number Placeholder 4"/>
          <p:cNvSpPr>
            <a:spLocks noGrp="1"/>
          </p:cNvSpPr>
          <p:nvPr>
            <p:ph type="sldNum" sz="quarter" idx="12"/>
          </p:nvPr>
        </p:nvSpPr>
        <p:spPr/>
        <p:txBody>
          <a:bodyPr/>
          <a:lstStyle/>
          <a:p>
            <a:fld id="{DD97EB09-3C5B-44C5-91BE-7B8C3991BE9C}" type="slidenum">
              <a:rPr lang="en-US" smtClean="0"/>
              <a:t>12</a:t>
            </a:fld>
            <a:endParaRPr lang="en-US"/>
          </a:p>
        </p:txBody>
      </p:sp>
    </p:spTree>
    <p:extLst>
      <p:ext uri="{BB962C8B-B14F-4D97-AF65-F5344CB8AC3E}">
        <p14:creationId xmlns:p14="http://schemas.microsoft.com/office/powerpoint/2010/main" val="25565326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6" name="Title 5"/>
          <p:cNvSpPr>
            <a:spLocks noGrp="1"/>
          </p:cNvSpPr>
          <p:nvPr>
            <p:ph type="title"/>
          </p:nvPr>
        </p:nvSpPr>
        <p:spPr/>
        <p:txBody>
          <a:bodyPr/>
          <a:lstStyle/>
          <a:p>
            <a:r>
              <a:rPr lang="en-US" dirty="0"/>
              <a:t>Budgetary conventions</a:t>
            </a:r>
          </a:p>
        </p:txBody>
      </p:sp>
      <p:sp>
        <p:nvSpPr>
          <p:cNvPr id="7" name="Text Placeholder 6"/>
          <p:cNvSpPr>
            <a:spLocks noGrp="1"/>
          </p:cNvSpPr>
          <p:nvPr>
            <p:ph type="body" idx="1"/>
          </p:nvPr>
        </p:nvSpPr>
        <p:spPr/>
        <p:txBody>
          <a:bodyPr/>
          <a:lstStyle/>
          <a:p>
            <a:endParaRPr lang="en-US"/>
          </a:p>
        </p:txBody>
      </p:sp>
      <p:sp>
        <p:nvSpPr>
          <p:cNvPr id="5" name="Slide Number Placeholder 4"/>
          <p:cNvSpPr>
            <a:spLocks noGrp="1"/>
          </p:cNvSpPr>
          <p:nvPr>
            <p:ph type="sldNum" sz="quarter" idx="12"/>
          </p:nvPr>
        </p:nvSpPr>
        <p:spPr/>
        <p:txBody>
          <a:bodyPr/>
          <a:lstStyle/>
          <a:p>
            <a:fld id="{DD97EB09-3C5B-44C5-91BE-7B8C3991BE9C}" type="slidenum">
              <a:rPr lang="en-US" smtClean="0"/>
              <a:t>13</a:t>
            </a:fld>
            <a:endParaRPr lang="en-US"/>
          </a:p>
        </p:txBody>
      </p:sp>
    </p:spTree>
    <p:extLst>
      <p:ext uri="{BB962C8B-B14F-4D97-AF65-F5344CB8AC3E}">
        <p14:creationId xmlns:p14="http://schemas.microsoft.com/office/powerpoint/2010/main" val="24149779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Title 2"/>
          <p:cNvSpPr>
            <a:spLocks noGrp="1"/>
          </p:cNvSpPr>
          <p:nvPr>
            <p:ph type="title"/>
          </p:nvPr>
        </p:nvSpPr>
        <p:spPr/>
        <p:txBody>
          <a:bodyPr/>
          <a:lstStyle/>
          <a:p>
            <a:r>
              <a:rPr lang="en-US" dirty="0"/>
              <a:t>Why worry: budgetary conventions</a:t>
            </a:r>
          </a:p>
        </p:txBody>
      </p:sp>
      <p:sp>
        <p:nvSpPr>
          <p:cNvPr id="4" name="Content Placeholder 3"/>
          <p:cNvSpPr>
            <a:spLocks noGrp="1"/>
          </p:cNvSpPr>
          <p:nvPr>
            <p:ph idx="1"/>
          </p:nvPr>
        </p:nvSpPr>
        <p:spPr/>
        <p:txBody>
          <a:bodyPr/>
          <a:lstStyle/>
          <a:p>
            <a:r>
              <a:rPr lang="en-US" dirty="0"/>
              <a:t>How budget is transferred (or payment paid) affects the effectiveness of HBP</a:t>
            </a:r>
          </a:p>
          <a:p>
            <a:pPr lvl="1"/>
            <a:r>
              <a:rPr lang="en-US" dirty="0"/>
              <a:t>How “much” of the budget runs through HBP</a:t>
            </a:r>
          </a:p>
          <a:p>
            <a:pPr lvl="2"/>
            <a:r>
              <a:rPr lang="en-US" dirty="0"/>
              <a:t>If marginal, won’t make any difference</a:t>
            </a:r>
          </a:p>
          <a:p>
            <a:pPr lvl="1"/>
            <a:r>
              <a:rPr lang="en-US" dirty="0"/>
              <a:t>Grafting a package onto an input-based budget can be counterproductive</a:t>
            </a:r>
          </a:p>
          <a:p>
            <a:pPr lvl="2"/>
            <a:r>
              <a:rPr lang="en-US" dirty="0"/>
              <a:t>“Priorities stop at the state border.”</a:t>
            </a:r>
          </a:p>
          <a:p>
            <a:pPr lvl="1"/>
            <a:r>
              <a:rPr lang="en-US" dirty="0"/>
              <a:t>Multiple budgetary conventions can dilute power of priorities</a:t>
            </a:r>
          </a:p>
          <a:p>
            <a:pPr lvl="1"/>
            <a:endParaRPr lang="en-US" dirty="0"/>
          </a:p>
        </p:txBody>
      </p:sp>
      <p:sp>
        <p:nvSpPr>
          <p:cNvPr id="5" name="Slide Number Placeholder 4"/>
          <p:cNvSpPr>
            <a:spLocks noGrp="1"/>
          </p:cNvSpPr>
          <p:nvPr>
            <p:ph type="sldNum" sz="quarter" idx="12"/>
          </p:nvPr>
        </p:nvSpPr>
        <p:spPr/>
        <p:txBody>
          <a:bodyPr/>
          <a:lstStyle/>
          <a:p>
            <a:fld id="{DD97EB09-3C5B-44C5-91BE-7B8C3991BE9C}" type="slidenum">
              <a:rPr lang="en-US" smtClean="0"/>
              <a:t>14</a:t>
            </a:fld>
            <a:endParaRPr lang="en-US"/>
          </a:p>
        </p:txBody>
      </p:sp>
    </p:spTree>
    <p:extLst>
      <p:ext uri="{BB962C8B-B14F-4D97-AF65-F5344CB8AC3E}">
        <p14:creationId xmlns:p14="http://schemas.microsoft.com/office/powerpoint/2010/main" val="34939817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Title 2"/>
          <p:cNvSpPr>
            <a:spLocks noGrp="1"/>
          </p:cNvSpPr>
          <p:nvPr>
            <p:ph type="title"/>
          </p:nvPr>
        </p:nvSpPr>
        <p:spPr/>
        <p:txBody>
          <a:bodyPr/>
          <a:lstStyle/>
          <a:p>
            <a:r>
              <a:rPr lang="en-US" dirty="0"/>
              <a:t>Why worry: budget risk-holders with perverse incentives</a:t>
            </a:r>
          </a:p>
        </p:txBody>
      </p:sp>
      <p:sp>
        <p:nvSpPr>
          <p:cNvPr id="4" name="Content Placeholder 3"/>
          <p:cNvSpPr>
            <a:spLocks noGrp="1"/>
          </p:cNvSpPr>
          <p:nvPr>
            <p:ph idx="1"/>
          </p:nvPr>
        </p:nvSpPr>
        <p:spPr/>
        <p:txBody>
          <a:bodyPr>
            <a:normAutofit fontScale="85000" lnSpcReduction="10000"/>
          </a:bodyPr>
          <a:lstStyle/>
          <a:p>
            <a:r>
              <a:rPr lang="en-GB" dirty="0"/>
              <a:t>Budget risk depends size of budget holder, quality of costing and </a:t>
            </a:r>
            <a:r>
              <a:rPr lang="en-GB" dirty="0" err="1"/>
              <a:t>yr</a:t>
            </a:r>
            <a:r>
              <a:rPr lang="en-GB" dirty="0"/>
              <a:t>-to-</a:t>
            </a:r>
            <a:r>
              <a:rPr lang="en-GB" dirty="0" err="1"/>
              <a:t>yr</a:t>
            </a:r>
            <a:r>
              <a:rPr lang="en-GB" dirty="0"/>
              <a:t> adjustments, and risk adjustment formula</a:t>
            </a:r>
          </a:p>
          <a:p>
            <a:r>
              <a:rPr lang="en-GB" dirty="0"/>
              <a:t>Applies to any budget risk-holder</a:t>
            </a:r>
          </a:p>
          <a:p>
            <a:pPr lvl="1"/>
            <a:r>
              <a:rPr lang="en-GB" dirty="0"/>
              <a:t>Sub-national governments make decisions but costs are covered by national government</a:t>
            </a:r>
          </a:p>
          <a:p>
            <a:pPr lvl="2"/>
            <a:r>
              <a:rPr lang="en-GB" dirty="0"/>
              <a:t>Moral hazard</a:t>
            </a:r>
          </a:p>
          <a:p>
            <a:pPr lvl="2"/>
            <a:r>
              <a:rPr lang="en-GB" dirty="0"/>
              <a:t>Spending escalation</a:t>
            </a:r>
          </a:p>
          <a:p>
            <a:pPr lvl="1"/>
            <a:r>
              <a:rPr lang="en-GB" dirty="0">
                <a:cs typeface="ＭＳ Ｐゴシック" charset="0"/>
              </a:rPr>
              <a:t>National governments provide fixed payment to sub-national governments which pay full marginal costs</a:t>
            </a:r>
          </a:p>
          <a:p>
            <a:pPr lvl="2"/>
            <a:r>
              <a:rPr lang="en-GB" dirty="0"/>
              <a:t>Underfunding at the sub-national level, can hardwire inequity</a:t>
            </a:r>
          </a:p>
          <a:p>
            <a:pPr lvl="2"/>
            <a:r>
              <a:rPr lang="en-GB" dirty="0"/>
              <a:t>Examples Canada and Australia</a:t>
            </a:r>
          </a:p>
          <a:p>
            <a:endParaRPr lang="en-US" dirty="0"/>
          </a:p>
        </p:txBody>
      </p:sp>
      <p:sp>
        <p:nvSpPr>
          <p:cNvPr id="5" name="Slide Number Placeholder 4"/>
          <p:cNvSpPr>
            <a:spLocks noGrp="1"/>
          </p:cNvSpPr>
          <p:nvPr>
            <p:ph type="sldNum" sz="quarter" idx="12"/>
          </p:nvPr>
        </p:nvSpPr>
        <p:spPr/>
        <p:txBody>
          <a:bodyPr/>
          <a:lstStyle/>
          <a:p>
            <a:fld id="{DD97EB09-3C5B-44C5-91BE-7B8C3991BE9C}" type="slidenum">
              <a:rPr lang="en-US" smtClean="0"/>
              <a:t>15</a:t>
            </a:fld>
            <a:endParaRPr lang="en-US"/>
          </a:p>
        </p:txBody>
      </p:sp>
      <p:sp>
        <p:nvSpPr>
          <p:cNvPr id="6" name="Rectangle 5"/>
          <p:cNvSpPr/>
          <p:nvPr/>
        </p:nvSpPr>
        <p:spPr>
          <a:xfrm>
            <a:off x="4495800" y="1384038"/>
            <a:ext cx="3352800" cy="2590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t>Budget risk-holder</a:t>
            </a:r>
            <a:r>
              <a:rPr lang="en-US" dirty="0"/>
              <a:t>: </a:t>
            </a:r>
          </a:p>
          <a:p>
            <a:pPr algn="ctr"/>
            <a:r>
              <a:rPr lang="en-US" dirty="0"/>
              <a:t>the entity that financially manages and absorbs the results of any higher- or lower-utilization or disease incentive/prevalence than those anticipated during calculation of the HBP capitation.</a:t>
            </a:r>
          </a:p>
        </p:txBody>
      </p:sp>
    </p:spTree>
    <p:extLst>
      <p:ext uri="{BB962C8B-B14F-4D97-AF65-F5344CB8AC3E}">
        <p14:creationId xmlns:p14="http://schemas.microsoft.com/office/powerpoint/2010/main" val="953250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6"/>
                                        </p:tgtEl>
                                        <p:attrNameLst>
                                          <p:attrName>ppt_x</p:attrName>
                                        </p:attrNameLst>
                                      </p:cBhvr>
                                      <p:tavLst>
                                        <p:tav tm="0">
                                          <p:val>
                                            <p:strVal val="ppt_x"/>
                                          </p:val>
                                        </p:tav>
                                        <p:tav tm="100000">
                                          <p:val>
                                            <p:strVal val="ppt_x"/>
                                          </p:val>
                                        </p:tav>
                                      </p:tavLst>
                                    </p:anim>
                                    <p:anim calcmode="lin" valueType="num">
                                      <p:cBhvr additive="base">
                                        <p:cTn id="7" dur="500"/>
                                        <p:tgtEl>
                                          <p:spTgt spid="6"/>
                                        </p:tgtEl>
                                        <p:attrNameLst>
                                          <p:attrName>ppt_y</p:attrName>
                                        </p:attrNameLst>
                                      </p:cBhvr>
                                      <p:tavLst>
                                        <p:tav tm="0">
                                          <p:val>
                                            <p:strVal val="ppt_y"/>
                                          </p:val>
                                        </p:tav>
                                        <p:tav tm="100000">
                                          <p:val>
                                            <p:strVal val="1+ppt_h/2"/>
                                          </p:val>
                                        </p:tav>
                                      </p:tavLst>
                                    </p:anim>
                                    <p:set>
                                      <p:cBhvr>
                                        <p:cTn id="8"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Title 2"/>
          <p:cNvSpPr>
            <a:spLocks noGrp="1"/>
          </p:cNvSpPr>
          <p:nvPr>
            <p:ph type="title"/>
          </p:nvPr>
        </p:nvSpPr>
        <p:spPr/>
        <p:txBody>
          <a:bodyPr/>
          <a:lstStyle/>
          <a:p>
            <a:r>
              <a:rPr lang="en-US" dirty="0"/>
              <a:t>Who is a budget risk-holder, for example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30881820"/>
              </p:ext>
            </p:extLst>
          </p:nvPr>
        </p:nvGraphicFramePr>
        <p:xfrm>
          <a:off x="430530" y="1295400"/>
          <a:ext cx="8229600" cy="4101084"/>
        </p:xfrm>
        <a:graphic>
          <a:graphicData uri="http://schemas.openxmlformats.org/drawingml/2006/table">
            <a:tbl>
              <a:tblPr firstRow="1" firstCol="1" bandRow="1">
                <a:tableStyleId>{5C22544A-7EE6-4342-B048-85BDC9FD1C3A}</a:tableStyleId>
              </a:tblPr>
              <a:tblGrid>
                <a:gridCol w="2743200">
                  <a:extLst>
                    <a:ext uri="{9D8B030D-6E8A-4147-A177-3AD203B41FA5}">
                      <a16:colId xmlns:a16="http://schemas.microsoft.com/office/drawing/2014/main" xmlns="" val="472922305"/>
                    </a:ext>
                  </a:extLst>
                </a:gridCol>
                <a:gridCol w="2743200">
                  <a:extLst>
                    <a:ext uri="{9D8B030D-6E8A-4147-A177-3AD203B41FA5}">
                      <a16:colId xmlns:a16="http://schemas.microsoft.com/office/drawing/2014/main" xmlns="" val="960784482"/>
                    </a:ext>
                  </a:extLst>
                </a:gridCol>
                <a:gridCol w="2743200">
                  <a:extLst>
                    <a:ext uri="{9D8B030D-6E8A-4147-A177-3AD203B41FA5}">
                      <a16:colId xmlns:a16="http://schemas.microsoft.com/office/drawing/2014/main" xmlns="" val="2002844067"/>
                    </a:ext>
                  </a:extLst>
                </a:gridCol>
              </a:tblGrid>
              <a:tr h="313248">
                <a:tc>
                  <a:txBody>
                    <a:bodyPr/>
                    <a:lstStyle/>
                    <a:p>
                      <a:pPr marL="0" marR="0">
                        <a:lnSpc>
                          <a:spcPct val="115000"/>
                        </a:lnSpc>
                        <a:spcBef>
                          <a:spcPts val="0"/>
                        </a:spcBef>
                        <a:spcAft>
                          <a:spcPts val="0"/>
                        </a:spcAft>
                      </a:pPr>
                      <a:r>
                        <a:rPr lang="en-US" sz="1800" dirty="0">
                          <a:effectLst/>
                        </a:rPr>
                        <a:t>Countries, for example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Allocating entity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Budget risk-holding entity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533859832"/>
                  </a:ext>
                </a:extLst>
              </a:tr>
              <a:tr h="313248">
                <a:tc>
                  <a:txBody>
                    <a:bodyPr/>
                    <a:lstStyle/>
                    <a:p>
                      <a:pPr marL="0" marR="0">
                        <a:lnSpc>
                          <a:spcPct val="115000"/>
                        </a:lnSpc>
                        <a:spcBef>
                          <a:spcPts val="0"/>
                        </a:spcBef>
                        <a:spcAft>
                          <a:spcPts val="0"/>
                        </a:spcAft>
                      </a:pPr>
                      <a:r>
                        <a:rPr lang="en-US" sz="1800">
                          <a:effectLst/>
                        </a:rPr>
                        <a:t>Mexico – Seguro Popular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Ministry of Finance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State governments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352971258"/>
                  </a:ext>
                </a:extLst>
              </a:tr>
              <a:tr h="646028">
                <a:tc>
                  <a:txBody>
                    <a:bodyPr/>
                    <a:lstStyle/>
                    <a:p>
                      <a:pPr marL="0" marR="0">
                        <a:lnSpc>
                          <a:spcPct val="115000"/>
                        </a:lnSpc>
                        <a:spcBef>
                          <a:spcPts val="0"/>
                        </a:spcBef>
                        <a:spcAft>
                          <a:spcPts val="0"/>
                        </a:spcAft>
                      </a:pPr>
                      <a:r>
                        <a:rPr lang="en-US" sz="1800">
                          <a:effectLst/>
                        </a:rPr>
                        <a:t>Colombia, Israel, Netherlands</a:t>
                      </a:r>
                    </a:p>
                    <a:p>
                      <a:pPr marL="0" marR="0">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dirty="0">
                          <a:effectLst/>
                        </a:rPr>
                        <a:t>Ministry of Health (</a:t>
                      </a:r>
                      <a:r>
                        <a:rPr lang="en-US" sz="1800" dirty="0" err="1">
                          <a:effectLst/>
                        </a:rPr>
                        <a:t>FOSyGA</a:t>
                      </a:r>
                      <a:r>
                        <a:rPr lang="en-US" sz="1800" dirty="0">
                          <a:effectLst/>
                        </a:rPr>
                        <a:t> in Colombia; XX)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Public or private insurers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95549418"/>
                  </a:ext>
                </a:extLst>
              </a:tr>
              <a:tr h="646028">
                <a:tc>
                  <a:txBody>
                    <a:bodyPr/>
                    <a:lstStyle/>
                    <a:p>
                      <a:pPr marL="0" marR="0">
                        <a:lnSpc>
                          <a:spcPct val="115000"/>
                        </a:lnSpc>
                        <a:spcBef>
                          <a:spcPts val="0"/>
                        </a:spcBef>
                        <a:spcAft>
                          <a:spcPts val="0"/>
                        </a:spcAft>
                      </a:pPr>
                      <a:r>
                        <a:rPr lang="en-US" sz="1800">
                          <a:effectLst/>
                        </a:rPr>
                        <a:t>Chile, Estonia, Thailand, Mexico – IMSS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Government general revenues, earmarked taxes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National government or single public or social security payer agency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448148276"/>
                  </a:ext>
                </a:extLst>
              </a:tr>
              <a:tr h="646028">
                <a:tc>
                  <a:txBody>
                    <a:bodyPr/>
                    <a:lstStyle/>
                    <a:p>
                      <a:pPr marL="0" marR="0">
                        <a:lnSpc>
                          <a:spcPct val="115000"/>
                        </a:lnSpc>
                        <a:spcBef>
                          <a:spcPts val="0"/>
                        </a:spcBef>
                        <a:spcAft>
                          <a:spcPts val="0"/>
                        </a:spcAft>
                      </a:pPr>
                      <a:r>
                        <a:rPr lang="en-US" sz="1800">
                          <a:effectLst/>
                        </a:rPr>
                        <a:t>US Medicare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Government general revenues including earmarked taxes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Federal public payer agency (CMS)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94285055"/>
                  </a:ext>
                </a:extLst>
              </a:tr>
              <a:tr h="313248">
                <a:tc>
                  <a:txBody>
                    <a:bodyPr/>
                    <a:lstStyle/>
                    <a:p>
                      <a:pPr marL="0" marR="0">
                        <a:lnSpc>
                          <a:spcPct val="115000"/>
                        </a:lnSpc>
                        <a:spcBef>
                          <a:spcPts val="0"/>
                        </a:spcBef>
                        <a:spcAft>
                          <a:spcPts val="0"/>
                        </a:spcAft>
                      </a:pPr>
                      <a:r>
                        <a:rPr lang="en-US" sz="1800">
                          <a:effectLst/>
                        </a:rPr>
                        <a:t>Germany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dirty="0">
                          <a:effectLst/>
                        </a:rPr>
                        <a:t>Sickness funds (quasi-public insurers)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92711957"/>
                  </a:ext>
                </a:extLst>
              </a:tr>
            </a:tbl>
          </a:graphicData>
        </a:graphic>
      </p:graphicFrame>
      <p:sp>
        <p:nvSpPr>
          <p:cNvPr id="5" name="Slide Number Placeholder 4"/>
          <p:cNvSpPr>
            <a:spLocks noGrp="1"/>
          </p:cNvSpPr>
          <p:nvPr>
            <p:ph type="sldNum" sz="quarter" idx="12"/>
          </p:nvPr>
        </p:nvSpPr>
        <p:spPr/>
        <p:txBody>
          <a:bodyPr/>
          <a:lstStyle/>
          <a:p>
            <a:fld id="{DD97EB09-3C5B-44C5-91BE-7B8C3991BE9C}" type="slidenum">
              <a:rPr lang="en-US" smtClean="0"/>
              <a:t>16</a:t>
            </a:fld>
            <a:endParaRPr lang="en-US"/>
          </a:p>
        </p:txBody>
      </p:sp>
      <p:sp>
        <p:nvSpPr>
          <p:cNvPr id="7" name="Rectangle 1"/>
          <p:cNvSpPr>
            <a:spLocks noChangeArrowheads="1"/>
          </p:cNvSpPr>
          <p:nvPr/>
        </p:nvSpPr>
        <p:spPr bwMode="auto">
          <a:xfrm>
            <a:off x="-228600" y="141470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Rectangle 3"/>
          <p:cNvSpPr>
            <a:spLocks noChangeArrowheads="1"/>
          </p:cNvSpPr>
          <p:nvPr/>
        </p:nvSpPr>
        <p:spPr bwMode="auto">
          <a:xfrm>
            <a:off x="-228600" y="1461811"/>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894593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Title 2"/>
          <p:cNvSpPr>
            <a:spLocks noGrp="1"/>
          </p:cNvSpPr>
          <p:nvPr>
            <p:ph type="title"/>
          </p:nvPr>
        </p:nvSpPr>
        <p:spPr/>
        <p:txBody>
          <a:bodyPr/>
          <a:lstStyle/>
          <a:p>
            <a:r>
              <a:rPr lang="en-US" dirty="0"/>
              <a:t>Worry less (maybe):</a:t>
            </a:r>
            <a:br>
              <a:rPr lang="en-US" dirty="0"/>
            </a:br>
            <a:r>
              <a:rPr lang="en-US" dirty="0"/>
              <a:t>Consider budget reform ahead of HBP and payment reform</a:t>
            </a:r>
          </a:p>
        </p:txBody>
      </p:sp>
      <p:sp>
        <p:nvSpPr>
          <p:cNvPr id="4" name="Content Placeholder 3"/>
          <p:cNvSpPr>
            <a:spLocks noGrp="1"/>
          </p:cNvSpPr>
          <p:nvPr>
            <p:ph idx="1"/>
          </p:nvPr>
        </p:nvSpPr>
        <p:spPr/>
        <p:txBody>
          <a:bodyPr/>
          <a:lstStyle/>
          <a:p>
            <a:r>
              <a:rPr lang="en-US" dirty="0"/>
              <a:t>DRGs are not just for payment and quality measurement, but a structure for coding and billing</a:t>
            </a:r>
          </a:p>
          <a:p>
            <a:pPr lvl="1"/>
            <a:r>
              <a:rPr lang="en-US" dirty="0"/>
              <a:t>Only hospitals</a:t>
            </a:r>
          </a:p>
          <a:p>
            <a:r>
              <a:rPr lang="en-US" dirty="0"/>
              <a:t>Medicines on EML should be linked to </a:t>
            </a:r>
            <a:r>
              <a:rPr lang="en-US" dirty="0" err="1"/>
              <a:t>indcations</a:t>
            </a:r>
            <a:r>
              <a:rPr lang="en-US" dirty="0"/>
              <a:t>, clinical guidelines or DRG</a:t>
            </a:r>
          </a:p>
        </p:txBody>
      </p:sp>
      <p:sp>
        <p:nvSpPr>
          <p:cNvPr id="5" name="Slide Number Placeholder 4"/>
          <p:cNvSpPr>
            <a:spLocks noGrp="1"/>
          </p:cNvSpPr>
          <p:nvPr>
            <p:ph type="sldNum" sz="quarter" idx="12"/>
          </p:nvPr>
        </p:nvSpPr>
        <p:spPr/>
        <p:txBody>
          <a:bodyPr/>
          <a:lstStyle/>
          <a:p>
            <a:fld id="{DD97EB09-3C5B-44C5-91BE-7B8C3991BE9C}" type="slidenum">
              <a:rPr lang="en-US" smtClean="0"/>
              <a:t>17</a:t>
            </a:fld>
            <a:endParaRPr lang="en-US"/>
          </a:p>
        </p:txBody>
      </p:sp>
    </p:spTree>
    <p:extLst>
      <p:ext uri="{BB962C8B-B14F-4D97-AF65-F5344CB8AC3E}">
        <p14:creationId xmlns:p14="http://schemas.microsoft.com/office/powerpoint/2010/main" val="18092064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Title 2"/>
          <p:cNvSpPr>
            <a:spLocks noGrp="1"/>
          </p:cNvSpPr>
          <p:nvPr>
            <p:ph type="title"/>
          </p:nvPr>
        </p:nvSpPr>
        <p:spPr/>
        <p:txBody>
          <a:bodyPr/>
          <a:lstStyle/>
          <a:p>
            <a:r>
              <a:rPr lang="en-US" dirty="0"/>
              <a:t>Worry less:</a:t>
            </a:r>
            <a:br>
              <a:rPr lang="en-US" dirty="0"/>
            </a:br>
            <a:r>
              <a:rPr lang="en-US" dirty="0"/>
              <a:t>Minimize budgetary risk, prevent risk selection, maximize equity</a:t>
            </a:r>
          </a:p>
        </p:txBody>
      </p:sp>
      <p:sp>
        <p:nvSpPr>
          <p:cNvPr id="4" name="Content Placeholder 3"/>
          <p:cNvSpPr>
            <a:spLocks noGrp="1"/>
          </p:cNvSpPr>
          <p:nvPr>
            <p:ph idx="1"/>
          </p:nvPr>
        </p:nvSpPr>
        <p:spPr/>
        <p:txBody>
          <a:bodyPr>
            <a:normAutofit lnSpcReduction="10000"/>
          </a:bodyPr>
          <a:lstStyle/>
          <a:p>
            <a:r>
              <a:rPr lang="en-US" dirty="0"/>
              <a:t>Continually improve the quality and regularity of epidemiological and costing data </a:t>
            </a:r>
          </a:p>
          <a:p>
            <a:r>
              <a:rPr lang="en-US" dirty="0"/>
              <a:t>Use formula-based risk adjustment to reflect characteristics of the locality, distinguishing between “legitimate” and “non-legitimate” drivers of budget risk</a:t>
            </a:r>
          </a:p>
          <a:p>
            <a:pPr lvl="1"/>
            <a:r>
              <a:rPr lang="en-US" dirty="0"/>
              <a:t>Legit: poverty, age structure</a:t>
            </a:r>
          </a:p>
          <a:p>
            <a:pPr lvl="1"/>
            <a:r>
              <a:rPr lang="en-US" dirty="0"/>
              <a:t>Non-legit: anything related to policy or management actions</a:t>
            </a:r>
          </a:p>
        </p:txBody>
      </p:sp>
      <p:sp>
        <p:nvSpPr>
          <p:cNvPr id="5" name="Slide Number Placeholder 4"/>
          <p:cNvSpPr>
            <a:spLocks noGrp="1"/>
          </p:cNvSpPr>
          <p:nvPr>
            <p:ph type="sldNum" sz="quarter" idx="12"/>
          </p:nvPr>
        </p:nvSpPr>
        <p:spPr/>
        <p:txBody>
          <a:bodyPr/>
          <a:lstStyle/>
          <a:p>
            <a:fld id="{DD97EB09-3C5B-44C5-91BE-7B8C3991BE9C}" type="slidenum">
              <a:rPr lang="en-US" smtClean="0"/>
              <a:t>18</a:t>
            </a:fld>
            <a:endParaRPr lang="en-US"/>
          </a:p>
        </p:txBody>
      </p:sp>
    </p:spTree>
    <p:extLst>
      <p:ext uri="{BB962C8B-B14F-4D97-AF65-F5344CB8AC3E}">
        <p14:creationId xmlns:p14="http://schemas.microsoft.com/office/powerpoint/2010/main" val="40771606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Title 2"/>
          <p:cNvSpPr>
            <a:spLocks noGrp="1"/>
          </p:cNvSpPr>
          <p:nvPr>
            <p:ph type="title"/>
          </p:nvPr>
        </p:nvSpPr>
        <p:spPr/>
        <p:txBody>
          <a:bodyPr/>
          <a:lstStyle/>
          <a:p>
            <a:r>
              <a:rPr lang="en-US" dirty="0"/>
              <a:t>Why worry: donor earmarks (in LIC)</a:t>
            </a:r>
          </a:p>
        </p:txBody>
      </p:sp>
      <p:sp>
        <p:nvSpPr>
          <p:cNvPr id="4" name="Content Placeholder 3"/>
          <p:cNvSpPr>
            <a:spLocks noGrp="1"/>
          </p:cNvSpPr>
          <p:nvPr>
            <p:ph idx="1"/>
          </p:nvPr>
        </p:nvSpPr>
        <p:spPr/>
        <p:txBody>
          <a:bodyPr/>
          <a:lstStyle/>
          <a:p>
            <a:r>
              <a:rPr lang="en-US" dirty="0"/>
              <a:t>Covers many key (cost-effective) interventions, </a:t>
            </a:r>
          </a:p>
          <a:p>
            <a:r>
              <a:rPr lang="en-US" dirty="0"/>
              <a:t>Creates entitlements where reallocation is difficult</a:t>
            </a:r>
          </a:p>
          <a:p>
            <a:r>
              <a:rPr lang="en-US" dirty="0"/>
              <a:t>Requires co-financing</a:t>
            </a:r>
          </a:p>
          <a:p>
            <a:r>
              <a:rPr lang="en-US" dirty="0"/>
              <a:t>Is unpredictable one year to the next</a:t>
            </a:r>
          </a:p>
          <a:p>
            <a:endParaRPr lang="en-US" dirty="0"/>
          </a:p>
          <a:p>
            <a:r>
              <a:rPr lang="en-US" dirty="0"/>
              <a:t>And therefore, usually left out of domestic HBP</a:t>
            </a:r>
          </a:p>
          <a:p>
            <a:endParaRPr lang="en-US" dirty="0"/>
          </a:p>
          <a:p>
            <a:endParaRPr lang="en-US" dirty="0"/>
          </a:p>
        </p:txBody>
      </p:sp>
      <p:sp>
        <p:nvSpPr>
          <p:cNvPr id="5" name="Slide Number Placeholder 4"/>
          <p:cNvSpPr>
            <a:spLocks noGrp="1"/>
          </p:cNvSpPr>
          <p:nvPr>
            <p:ph type="sldNum" sz="quarter" idx="12"/>
          </p:nvPr>
        </p:nvSpPr>
        <p:spPr/>
        <p:txBody>
          <a:bodyPr/>
          <a:lstStyle/>
          <a:p>
            <a:fld id="{DD97EB09-3C5B-44C5-91BE-7B8C3991BE9C}" type="slidenum">
              <a:rPr lang="en-US" smtClean="0"/>
              <a:t>19</a:t>
            </a:fld>
            <a:endParaRPr lang="en-US"/>
          </a:p>
        </p:txBody>
      </p:sp>
    </p:spTree>
    <p:extLst>
      <p:ext uri="{BB962C8B-B14F-4D97-AF65-F5344CB8AC3E}">
        <p14:creationId xmlns:p14="http://schemas.microsoft.com/office/powerpoint/2010/main" val="3260851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Up Arrow 14"/>
          <p:cNvSpPr/>
          <p:nvPr/>
        </p:nvSpPr>
        <p:spPr>
          <a:xfrm>
            <a:off x="1230284" y="1427007"/>
            <a:ext cx="332509" cy="3976256"/>
          </a:xfrm>
          <a:prstGeom prst="upArrow">
            <a:avLst/>
          </a:prstGeom>
          <a:solidFill>
            <a:srgbClr val="FCBF49"/>
          </a:solidFill>
          <a:ln>
            <a:solidFill>
              <a:srgbClr val="FCBF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216133" y="1934091"/>
            <a:ext cx="2360814" cy="1230284"/>
          </a:xfrm>
          <a:prstGeom prst="rect">
            <a:avLst/>
          </a:prstGeom>
          <a:solidFill>
            <a:srgbClr val="EDE7DE"/>
          </a:solidFill>
          <a:ln>
            <a:solidFill>
              <a:srgbClr val="B5A8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10</a:t>
            </a:r>
            <a:r>
              <a:rPr lang="en-US" b="1" dirty="0"/>
              <a:t> </a:t>
            </a:r>
            <a:r>
              <a:rPr lang="en-US" b="1" dirty="0">
                <a:solidFill>
                  <a:srgbClr val="006B77"/>
                </a:solidFill>
              </a:rPr>
              <a:t>Review, learn, revise</a:t>
            </a:r>
          </a:p>
        </p:txBody>
      </p:sp>
      <p:sp>
        <p:nvSpPr>
          <p:cNvPr id="10" name="Rectangle 9"/>
          <p:cNvSpPr/>
          <p:nvPr/>
        </p:nvSpPr>
        <p:spPr>
          <a:xfrm>
            <a:off x="216133" y="3668677"/>
            <a:ext cx="2360814" cy="1230284"/>
          </a:xfrm>
          <a:prstGeom prst="rect">
            <a:avLst/>
          </a:prstGeom>
          <a:solidFill>
            <a:srgbClr val="EDE7DE"/>
          </a:solidFill>
          <a:ln>
            <a:solidFill>
              <a:srgbClr val="B5A8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9 </a:t>
            </a:r>
            <a:r>
              <a:rPr lang="en-US" b="1" dirty="0">
                <a:solidFill>
                  <a:srgbClr val="006B77"/>
                </a:solidFill>
              </a:rPr>
              <a:t>Manage &amp; implement HBP</a:t>
            </a:r>
          </a:p>
        </p:txBody>
      </p:sp>
      <p:sp>
        <p:nvSpPr>
          <p:cNvPr id="17" name="Up Arrow 16"/>
          <p:cNvSpPr/>
          <p:nvPr/>
        </p:nvSpPr>
        <p:spPr>
          <a:xfrm rot="10800000">
            <a:off x="7581208" y="1427007"/>
            <a:ext cx="332509" cy="3976256"/>
          </a:xfrm>
          <a:prstGeom prst="upArrow">
            <a:avLst/>
          </a:prstGeom>
          <a:solidFill>
            <a:srgbClr val="FCBF49"/>
          </a:solidFill>
          <a:ln>
            <a:solidFill>
              <a:srgbClr val="FCBF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6567056" y="1931309"/>
            <a:ext cx="2360814" cy="1230284"/>
          </a:xfrm>
          <a:prstGeom prst="rect">
            <a:avLst/>
          </a:prstGeom>
          <a:solidFill>
            <a:srgbClr val="EDE7DE"/>
          </a:solidFill>
          <a:ln>
            <a:solidFill>
              <a:srgbClr val="B5A8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4</a:t>
            </a:r>
            <a:r>
              <a:rPr lang="en-US" b="1" dirty="0"/>
              <a:t> </a:t>
            </a:r>
            <a:r>
              <a:rPr lang="en-US" b="1" dirty="0">
                <a:solidFill>
                  <a:srgbClr val="006B77"/>
                </a:solidFill>
              </a:rPr>
              <a:t>Collate existing &amp; collect new evidence</a:t>
            </a:r>
          </a:p>
        </p:txBody>
      </p:sp>
      <p:sp>
        <p:nvSpPr>
          <p:cNvPr id="12" name="Rectangle 11"/>
          <p:cNvSpPr/>
          <p:nvPr/>
        </p:nvSpPr>
        <p:spPr>
          <a:xfrm>
            <a:off x="6567056" y="3668677"/>
            <a:ext cx="2360814" cy="1230284"/>
          </a:xfrm>
          <a:prstGeom prst="rect">
            <a:avLst/>
          </a:prstGeom>
          <a:solidFill>
            <a:srgbClr val="EDE7DE"/>
          </a:solidFill>
          <a:ln>
            <a:solidFill>
              <a:srgbClr val="B5A8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5 </a:t>
            </a:r>
            <a:r>
              <a:rPr lang="en-US" b="1" dirty="0">
                <a:solidFill>
                  <a:srgbClr val="006B77"/>
                </a:solidFill>
              </a:rPr>
              <a:t>Undertake appraisals &amp; budget impact assessment</a:t>
            </a:r>
          </a:p>
        </p:txBody>
      </p:sp>
      <p:sp>
        <p:nvSpPr>
          <p:cNvPr id="19" name="Up Arrow 18"/>
          <p:cNvSpPr/>
          <p:nvPr/>
        </p:nvSpPr>
        <p:spPr>
          <a:xfrm rot="5400000">
            <a:off x="4412674" y="-1173481"/>
            <a:ext cx="332509" cy="3976256"/>
          </a:xfrm>
          <a:prstGeom prst="upArrow">
            <a:avLst/>
          </a:prstGeom>
          <a:solidFill>
            <a:srgbClr val="FCBF49"/>
          </a:solidFill>
          <a:ln>
            <a:solidFill>
              <a:srgbClr val="FCBF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Up Arrow 19"/>
          <p:cNvSpPr/>
          <p:nvPr/>
        </p:nvSpPr>
        <p:spPr>
          <a:xfrm rot="16200000">
            <a:off x="4412674" y="4033059"/>
            <a:ext cx="332509" cy="3976256"/>
          </a:xfrm>
          <a:prstGeom prst="upArrow">
            <a:avLst/>
          </a:prstGeom>
          <a:solidFill>
            <a:srgbClr val="FCBF49"/>
          </a:solidFill>
          <a:ln>
            <a:solidFill>
              <a:srgbClr val="FCBF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3391594" y="5406045"/>
            <a:ext cx="2360814" cy="1230284"/>
          </a:xfrm>
          <a:prstGeom prst="rect">
            <a:avLst/>
          </a:prstGeom>
          <a:solidFill>
            <a:srgbClr val="EDE7DE"/>
          </a:solidFill>
          <a:ln>
            <a:solidFill>
              <a:srgbClr val="B5A8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7 </a:t>
            </a:r>
            <a:r>
              <a:rPr lang="en-US" b="1" dirty="0">
                <a:solidFill>
                  <a:srgbClr val="006B77"/>
                </a:solidFill>
              </a:rPr>
              <a:t>Make recommendations, take decisions</a:t>
            </a:r>
          </a:p>
        </p:txBody>
      </p:sp>
      <p:sp>
        <p:nvSpPr>
          <p:cNvPr id="7" name="Rectangle 6"/>
          <p:cNvSpPr/>
          <p:nvPr/>
        </p:nvSpPr>
        <p:spPr>
          <a:xfrm>
            <a:off x="3391594" y="199505"/>
            <a:ext cx="2360814" cy="1230284"/>
          </a:xfrm>
          <a:prstGeom prst="rect">
            <a:avLst/>
          </a:prstGeom>
          <a:solidFill>
            <a:srgbClr val="EDE7DE"/>
          </a:solidFill>
          <a:ln>
            <a:solidFill>
              <a:srgbClr val="B5A8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2</a:t>
            </a:r>
            <a:r>
              <a:rPr lang="en-US" b="1" dirty="0"/>
              <a:t> </a:t>
            </a:r>
            <a:r>
              <a:rPr lang="en-US" b="1" dirty="0">
                <a:solidFill>
                  <a:srgbClr val="006B77"/>
                </a:solidFill>
              </a:rPr>
              <a:t>Operationalize general criteria &amp; define methods for appraisal</a:t>
            </a:r>
          </a:p>
        </p:txBody>
      </p:sp>
      <p:sp>
        <p:nvSpPr>
          <p:cNvPr id="14" name="Rectangle 13"/>
          <p:cNvSpPr/>
          <p:nvPr/>
        </p:nvSpPr>
        <p:spPr>
          <a:xfrm>
            <a:off x="6567056" y="5406045"/>
            <a:ext cx="2360814" cy="1230284"/>
          </a:xfrm>
          <a:prstGeom prst="rect">
            <a:avLst/>
          </a:prstGeom>
          <a:solidFill>
            <a:srgbClr val="EDE7DE"/>
          </a:solidFill>
          <a:ln>
            <a:solidFill>
              <a:srgbClr val="B5A8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6</a:t>
            </a:r>
            <a:r>
              <a:rPr lang="en-US" b="1" dirty="0"/>
              <a:t> </a:t>
            </a:r>
            <a:r>
              <a:rPr lang="en-US" b="1" dirty="0">
                <a:solidFill>
                  <a:srgbClr val="006B77"/>
                </a:solidFill>
              </a:rPr>
              <a:t>Deliberate around evidence/appraisals</a:t>
            </a:r>
          </a:p>
        </p:txBody>
      </p:sp>
      <p:sp>
        <p:nvSpPr>
          <p:cNvPr id="9" name="Rectangle 8"/>
          <p:cNvSpPr/>
          <p:nvPr/>
        </p:nvSpPr>
        <p:spPr>
          <a:xfrm>
            <a:off x="216133" y="5406045"/>
            <a:ext cx="2360814" cy="1230284"/>
          </a:xfrm>
          <a:prstGeom prst="rect">
            <a:avLst/>
          </a:prstGeom>
          <a:solidFill>
            <a:srgbClr val="EDE7DE"/>
          </a:solidFill>
          <a:ln>
            <a:solidFill>
              <a:srgbClr val="B5A8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8 </a:t>
            </a:r>
            <a:r>
              <a:rPr lang="en-US" b="1" dirty="0">
                <a:solidFill>
                  <a:srgbClr val="006B77"/>
                </a:solidFill>
              </a:rPr>
              <a:t>Translate decisions into resource allocation &amp; use</a:t>
            </a:r>
          </a:p>
        </p:txBody>
      </p:sp>
      <p:sp>
        <p:nvSpPr>
          <p:cNvPr id="6" name="Rectangle 5"/>
          <p:cNvSpPr/>
          <p:nvPr/>
        </p:nvSpPr>
        <p:spPr>
          <a:xfrm>
            <a:off x="6567056" y="199505"/>
            <a:ext cx="2360814" cy="1230284"/>
          </a:xfrm>
          <a:prstGeom prst="rect">
            <a:avLst/>
          </a:prstGeom>
          <a:solidFill>
            <a:srgbClr val="EDE7DE"/>
          </a:solidFill>
          <a:ln>
            <a:solidFill>
              <a:srgbClr val="B5A8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3</a:t>
            </a:r>
            <a:r>
              <a:rPr lang="en-US" b="1" dirty="0"/>
              <a:t> </a:t>
            </a:r>
            <a:r>
              <a:rPr lang="en-US" b="1" dirty="0">
                <a:solidFill>
                  <a:srgbClr val="006B77"/>
                </a:solidFill>
              </a:rPr>
              <a:t>Choose “shape” of HBP &amp; select areas for further analysis</a:t>
            </a:r>
          </a:p>
        </p:txBody>
      </p:sp>
      <p:sp>
        <p:nvSpPr>
          <p:cNvPr id="5" name="Rectangle 4"/>
          <p:cNvSpPr/>
          <p:nvPr/>
        </p:nvSpPr>
        <p:spPr>
          <a:xfrm>
            <a:off x="216133" y="199505"/>
            <a:ext cx="2360814" cy="1230284"/>
          </a:xfrm>
          <a:prstGeom prst="rect">
            <a:avLst/>
          </a:prstGeom>
          <a:solidFill>
            <a:srgbClr val="EDE7DE"/>
          </a:solidFill>
          <a:ln>
            <a:solidFill>
              <a:srgbClr val="B5A8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1</a:t>
            </a:r>
            <a:r>
              <a:rPr lang="en-US" b="1" dirty="0"/>
              <a:t> </a:t>
            </a:r>
            <a:r>
              <a:rPr lang="en-US" b="1" dirty="0">
                <a:solidFill>
                  <a:srgbClr val="006B77"/>
                </a:solidFill>
              </a:rPr>
              <a:t>Set goals &amp; criteria</a:t>
            </a:r>
          </a:p>
        </p:txBody>
      </p:sp>
      <p:sp>
        <p:nvSpPr>
          <p:cNvPr id="21" name="TextBox 20"/>
          <p:cNvSpPr txBox="1"/>
          <p:nvPr/>
        </p:nvSpPr>
        <p:spPr>
          <a:xfrm>
            <a:off x="3391592" y="1931309"/>
            <a:ext cx="2360816" cy="2677656"/>
          </a:xfrm>
          <a:prstGeom prst="rect">
            <a:avLst/>
          </a:prstGeom>
          <a:noFill/>
        </p:spPr>
        <p:txBody>
          <a:bodyPr wrap="square" rtlCol="0">
            <a:spAutoFit/>
          </a:bodyPr>
          <a:lstStyle/>
          <a:p>
            <a:pPr algn="ctr"/>
            <a:r>
              <a:rPr lang="en-US" sz="2400" b="1" dirty="0"/>
              <a:t>CONTEXT</a:t>
            </a:r>
          </a:p>
          <a:p>
            <a:pPr marL="285750" indent="-285750">
              <a:buFont typeface="Arial" panose="020B0604020202020204" pitchFamily="34" charset="0"/>
              <a:buChar char="•"/>
            </a:pPr>
            <a:r>
              <a:rPr lang="en-US" dirty="0"/>
              <a:t>Donors</a:t>
            </a:r>
          </a:p>
          <a:p>
            <a:pPr marL="285750" indent="-285750">
              <a:buFont typeface="Arial" panose="020B0604020202020204" pitchFamily="34" charset="0"/>
              <a:buChar char="•"/>
            </a:pPr>
            <a:r>
              <a:rPr lang="en-US" dirty="0"/>
              <a:t>Health System</a:t>
            </a:r>
          </a:p>
          <a:p>
            <a:pPr marL="285750" indent="-285750">
              <a:buFont typeface="Arial" panose="020B0604020202020204" pitchFamily="34" charset="0"/>
              <a:buChar char="•"/>
            </a:pPr>
            <a:r>
              <a:rPr lang="en-US" dirty="0"/>
              <a:t>Markets</a:t>
            </a:r>
          </a:p>
          <a:p>
            <a:pPr marL="285750" indent="-285750">
              <a:buFont typeface="Arial" panose="020B0604020202020204" pitchFamily="34" charset="0"/>
              <a:buChar char="•"/>
            </a:pPr>
            <a:r>
              <a:rPr lang="en-US" dirty="0"/>
              <a:t>Political institutions</a:t>
            </a:r>
          </a:p>
          <a:p>
            <a:pPr marL="285750" indent="-285750">
              <a:buFont typeface="Arial" panose="020B0604020202020204" pitchFamily="34" charset="0"/>
              <a:buChar char="•"/>
            </a:pPr>
            <a:r>
              <a:rPr lang="en-US" dirty="0"/>
              <a:t>Regime</a:t>
            </a:r>
          </a:p>
          <a:p>
            <a:pPr marL="285750" indent="-285750">
              <a:buFont typeface="Arial" panose="020B0604020202020204" pitchFamily="34" charset="0"/>
              <a:buChar char="•"/>
            </a:pPr>
            <a:r>
              <a:rPr lang="en-US" dirty="0"/>
              <a:t>Rights</a:t>
            </a:r>
          </a:p>
          <a:p>
            <a:pPr marL="285750" indent="-285750">
              <a:buFont typeface="Arial" panose="020B0604020202020204" pitchFamily="34" charset="0"/>
              <a:buChar char="•"/>
            </a:pPr>
            <a:r>
              <a:rPr lang="en-US" dirty="0"/>
              <a:t>Technology</a:t>
            </a:r>
          </a:p>
          <a:p>
            <a:pPr marL="285750" indent="-285750">
              <a:buFont typeface="Arial" panose="020B0604020202020204" pitchFamily="34" charset="0"/>
              <a:buChar char="•"/>
            </a:pPr>
            <a:r>
              <a:rPr lang="en-US" dirty="0"/>
              <a:t>Wealth</a:t>
            </a:r>
          </a:p>
        </p:txBody>
      </p:sp>
      <p:cxnSp>
        <p:nvCxnSpPr>
          <p:cNvPr id="26" name="Straight Connector 25"/>
          <p:cNvCxnSpPr/>
          <p:nvPr/>
        </p:nvCxnSpPr>
        <p:spPr>
          <a:xfrm>
            <a:off x="3398520" y="2303532"/>
            <a:ext cx="2353888" cy="74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43557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Title 2"/>
          <p:cNvSpPr>
            <a:spLocks noGrp="1"/>
          </p:cNvSpPr>
          <p:nvPr>
            <p:ph type="title"/>
          </p:nvPr>
        </p:nvSpPr>
        <p:spPr/>
        <p:txBody>
          <a:bodyPr/>
          <a:lstStyle/>
          <a:p>
            <a:r>
              <a:rPr lang="en-US" dirty="0"/>
              <a:t>Worry less (maybe):</a:t>
            </a:r>
            <a:br>
              <a:rPr lang="en-US" dirty="0"/>
            </a:br>
            <a:r>
              <a:rPr lang="en-US" dirty="0"/>
              <a:t>Dealing with donor money / conditions pro-actively</a:t>
            </a:r>
          </a:p>
        </p:txBody>
      </p:sp>
      <p:sp>
        <p:nvSpPr>
          <p:cNvPr id="4" name="Content Placeholder 3"/>
          <p:cNvSpPr>
            <a:spLocks noGrp="1"/>
          </p:cNvSpPr>
          <p:nvPr>
            <p:ph idx="1"/>
          </p:nvPr>
        </p:nvSpPr>
        <p:spPr/>
        <p:txBody>
          <a:bodyPr>
            <a:normAutofit fontScale="77500" lnSpcReduction="20000"/>
          </a:bodyPr>
          <a:lstStyle/>
          <a:p>
            <a:r>
              <a:rPr lang="en-US" dirty="0"/>
              <a:t>Include donors as stakeholders in HBP process</a:t>
            </a:r>
          </a:p>
          <a:p>
            <a:pPr lvl="1"/>
            <a:r>
              <a:rPr lang="en-US" dirty="0"/>
              <a:t>Ethiopia and Rwanda models? Not Latin American models.</a:t>
            </a:r>
          </a:p>
          <a:p>
            <a:pPr lvl="1"/>
            <a:r>
              <a:rPr lang="en-US" dirty="0"/>
              <a:t>Is this really feasible?</a:t>
            </a:r>
          </a:p>
          <a:p>
            <a:r>
              <a:rPr lang="en-US" dirty="0"/>
              <a:t>Even if earmarked, push for HBP approach in donor investments</a:t>
            </a:r>
          </a:p>
          <a:p>
            <a:pPr lvl="1"/>
            <a:r>
              <a:rPr lang="en-US" dirty="0"/>
              <a:t>Clear criteria and decision-making for inclusion, consistent with local criteria and data, some process agreed</a:t>
            </a:r>
          </a:p>
          <a:p>
            <a:pPr lvl="1"/>
            <a:r>
              <a:rPr lang="en-US" dirty="0"/>
              <a:t>Optimization of impact, limit opportunity costs to extent possible</a:t>
            </a:r>
          </a:p>
          <a:p>
            <a:r>
              <a:rPr lang="en-US" dirty="0"/>
              <a:t>Plan for risk of donor downscale</a:t>
            </a:r>
          </a:p>
          <a:p>
            <a:pPr lvl="1"/>
            <a:r>
              <a:rPr lang="en-US" dirty="0"/>
              <a:t>Donors to do more on HBP/priority-setting support, earlier attention ahead of aid transition</a:t>
            </a:r>
          </a:p>
          <a:p>
            <a:pPr lvl="1"/>
            <a:r>
              <a:rPr lang="en-US" dirty="0"/>
              <a:t>Price negotiation / pooling arrangements</a:t>
            </a:r>
          </a:p>
          <a:p>
            <a:pPr lvl="2"/>
            <a:endParaRPr lang="en-US" dirty="0"/>
          </a:p>
        </p:txBody>
      </p:sp>
      <p:sp>
        <p:nvSpPr>
          <p:cNvPr id="5" name="Slide Number Placeholder 4"/>
          <p:cNvSpPr>
            <a:spLocks noGrp="1"/>
          </p:cNvSpPr>
          <p:nvPr>
            <p:ph type="sldNum" sz="quarter" idx="12"/>
          </p:nvPr>
        </p:nvSpPr>
        <p:spPr/>
        <p:txBody>
          <a:bodyPr/>
          <a:lstStyle/>
          <a:p>
            <a:fld id="{DD97EB09-3C5B-44C5-91BE-7B8C3991BE9C}" type="slidenum">
              <a:rPr lang="en-US" smtClean="0"/>
              <a:t>20</a:t>
            </a:fld>
            <a:endParaRPr lang="en-US"/>
          </a:p>
        </p:txBody>
      </p:sp>
    </p:spTree>
    <p:extLst>
      <p:ext uri="{BB962C8B-B14F-4D97-AF65-F5344CB8AC3E}">
        <p14:creationId xmlns:p14="http://schemas.microsoft.com/office/powerpoint/2010/main" val="1073107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6" name="Title 5"/>
          <p:cNvSpPr>
            <a:spLocks noGrp="1"/>
          </p:cNvSpPr>
          <p:nvPr>
            <p:ph type="title"/>
          </p:nvPr>
        </p:nvSpPr>
        <p:spPr/>
        <p:txBody>
          <a:bodyPr/>
          <a:lstStyle/>
          <a:p>
            <a:r>
              <a:rPr lang="en-US" dirty="0"/>
              <a:t>Structure</a:t>
            </a:r>
            <a:endParaRPr lang="es-ES" dirty="0"/>
          </a:p>
        </p:txBody>
      </p:sp>
      <p:sp>
        <p:nvSpPr>
          <p:cNvPr id="7" name="Content Placeholder 6"/>
          <p:cNvSpPr>
            <a:spLocks noGrp="1"/>
          </p:cNvSpPr>
          <p:nvPr>
            <p:ph idx="1"/>
          </p:nvPr>
        </p:nvSpPr>
        <p:spPr/>
        <p:txBody>
          <a:bodyPr>
            <a:normAutofit/>
          </a:bodyPr>
          <a:lstStyle/>
          <a:p>
            <a:r>
              <a:rPr lang="en-US" sz="2400" dirty="0"/>
              <a:t>Why worry about</a:t>
            </a:r>
          </a:p>
          <a:p>
            <a:pPr lvl="1"/>
            <a:r>
              <a:rPr lang="en-US" sz="2000" dirty="0"/>
              <a:t>Budget-plan mismatches in the medium term </a:t>
            </a:r>
          </a:p>
          <a:p>
            <a:pPr lvl="2"/>
            <a:r>
              <a:rPr lang="en-US" sz="1600" dirty="0"/>
              <a:t>MTEF?</a:t>
            </a:r>
          </a:p>
          <a:p>
            <a:pPr lvl="1"/>
            <a:r>
              <a:rPr lang="en-US" sz="2000" dirty="0"/>
              <a:t>Budgetary conventions </a:t>
            </a:r>
          </a:p>
          <a:p>
            <a:pPr lvl="2"/>
            <a:r>
              <a:rPr lang="en-US" sz="1600" dirty="0"/>
              <a:t>Decentralized countries?</a:t>
            </a:r>
          </a:p>
          <a:p>
            <a:pPr lvl="1"/>
            <a:r>
              <a:rPr lang="en-US" sz="2000" dirty="0"/>
              <a:t>Earmarked donor resources</a:t>
            </a:r>
          </a:p>
          <a:p>
            <a:pPr lvl="1"/>
            <a:r>
              <a:rPr lang="en-US" sz="2000" dirty="0"/>
              <a:t>(provider payment)</a:t>
            </a:r>
          </a:p>
          <a:p>
            <a:endParaRPr lang="en-US" sz="2400" dirty="0"/>
          </a:p>
          <a:p>
            <a:endParaRPr lang="en-US" sz="2400" dirty="0"/>
          </a:p>
        </p:txBody>
      </p:sp>
      <p:sp>
        <p:nvSpPr>
          <p:cNvPr id="5" name="Slide Number Placeholder 4"/>
          <p:cNvSpPr>
            <a:spLocks noGrp="1"/>
          </p:cNvSpPr>
          <p:nvPr>
            <p:ph type="sldNum" sz="quarter" idx="12"/>
          </p:nvPr>
        </p:nvSpPr>
        <p:spPr/>
        <p:txBody>
          <a:bodyPr/>
          <a:lstStyle/>
          <a:p>
            <a:fld id="{DD97EB09-3C5B-44C5-91BE-7B8C3991BE9C}" type="slidenum">
              <a:rPr lang="en-US" smtClean="0"/>
              <a:t>3</a:t>
            </a:fld>
            <a:endParaRPr lang="en-US"/>
          </a:p>
        </p:txBody>
      </p:sp>
    </p:spTree>
    <p:extLst>
      <p:ext uri="{BB962C8B-B14F-4D97-AF65-F5344CB8AC3E}">
        <p14:creationId xmlns:p14="http://schemas.microsoft.com/office/powerpoint/2010/main" val="3719493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6" name="Title 5"/>
          <p:cNvSpPr>
            <a:spLocks noGrp="1"/>
          </p:cNvSpPr>
          <p:nvPr>
            <p:ph type="title"/>
          </p:nvPr>
        </p:nvSpPr>
        <p:spPr/>
        <p:txBody>
          <a:bodyPr/>
          <a:lstStyle/>
          <a:p>
            <a:r>
              <a:rPr lang="en-US" dirty="0"/>
              <a:t>Budget-plan mismatches</a:t>
            </a:r>
          </a:p>
        </p:txBody>
      </p:sp>
      <p:sp>
        <p:nvSpPr>
          <p:cNvPr id="7" name="Text Placeholder 6"/>
          <p:cNvSpPr>
            <a:spLocks noGrp="1"/>
          </p:cNvSpPr>
          <p:nvPr>
            <p:ph type="body" idx="1"/>
          </p:nvPr>
        </p:nvSpPr>
        <p:spPr/>
        <p:txBody>
          <a:bodyPr/>
          <a:lstStyle/>
          <a:p>
            <a:endParaRPr lang="en-US"/>
          </a:p>
        </p:txBody>
      </p:sp>
      <p:sp>
        <p:nvSpPr>
          <p:cNvPr id="5" name="Slide Number Placeholder 4"/>
          <p:cNvSpPr>
            <a:spLocks noGrp="1"/>
          </p:cNvSpPr>
          <p:nvPr>
            <p:ph type="sldNum" sz="quarter" idx="12"/>
          </p:nvPr>
        </p:nvSpPr>
        <p:spPr/>
        <p:txBody>
          <a:bodyPr/>
          <a:lstStyle/>
          <a:p>
            <a:fld id="{DD97EB09-3C5B-44C5-91BE-7B8C3991BE9C}" type="slidenum">
              <a:rPr lang="en-US" smtClean="0"/>
              <a:t>4</a:t>
            </a:fld>
            <a:endParaRPr lang="en-US"/>
          </a:p>
        </p:txBody>
      </p:sp>
    </p:spTree>
    <p:extLst>
      <p:ext uri="{BB962C8B-B14F-4D97-AF65-F5344CB8AC3E}">
        <p14:creationId xmlns:p14="http://schemas.microsoft.com/office/powerpoint/2010/main" val="518772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Title 2"/>
          <p:cNvSpPr>
            <a:spLocks noGrp="1"/>
          </p:cNvSpPr>
          <p:nvPr>
            <p:ph type="title"/>
          </p:nvPr>
        </p:nvSpPr>
        <p:spPr/>
        <p:txBody>
          <a:bodyPr/>
          <a:lstStyle/>
          <a:p>
            <a:r>
              <a:rPr lang="en-US" dirty="0"/>
              <a:t>Why worry: budget-plan mismatches </a:t>
            </a:r>
          </a:p>
        </p:txBody>
      </p:sp>
      <p:sp>
        <p:nvSpPr>
          <p:cNvPr id="4" name="Content Placeholder 3"/>
          <p:cNvSpPr>
            <a:spLocks noGrp="1"/>
          </p:cNvSpPr>
          <p:nvPr>
            <p:ph idx="1"/>
          </p:nvPr>
        </p:nvSpPr>
        <p:spPr/>
        <p:txBody>
          <a:bodyPr/>
          <a:lstStyle/>
          <a:p>
            <a:r>
              <a:rPr lang="en-US" dirty="0"/>
              <a:t>If plan costs are larger than available budget, priorities won’t convey</a:t>
            </a:r>
          </a:p>
          <a:p>
            <a:pPr lvl="1"/>
            <a:r>
              <a:rPr lang="en-US" dirty="0"/>
              <a:t>Adjustment for changing costs/inflation</a:t>
            </a:r>
          </a:p>
          <a:p>
            <a:pPr lvl="1"/>
            <a:r>
              <a:rPr lang="en-US" dirty="0"/>
              <a:t>Adjustment for new inclusions</a:t>
            </a:r>
          </a:p>
          <a:p>
            <a:pPr lvl="1"/>
            <a:r>
              <a:rPr lang="en-US" dirty="0"/>
              <a:t>“Grandfathering” is easy at first but becomes problematic quickly</a:t>
            </a:r>
          </a:p>
          <a:p>
            <a:pPr lvl="1"/>
            <a:r>
              <a:rPr lang="en-US" dirty="0"/>
              <a:t>Adjustment for economic cycle</a:t>
            </a:r>
          </a:p>
        </p:txBody>
      </p:sp>
      <p:sp>
        <p:nvSpPr>
          <p:cNvPr id="5" name="Slide Number Placeholder 4"/>
          <p:cNvSpPr>
            <a:spLocks noGrp="1"/>
          </p:cNvSpPr>
          <p:nvPr>
            <p:ph type="sldNum" sz="quarter" idx="12"/>
          </p:nvPr>
        </p:nvSpPr>
        <p:spPr/>
        <p:txBody>
          <a:bodyPr/>
          <a:lstStyle/>
          <a:p>
            <a:fld id="{DD97EB09-3C5B-44C5-91BE-7B8C3991BE9C}" type="slidenum">
              <a:rPr lang="en-US" smtClean="0"/>
              <a:t>5</a:t>
            </a:fld>
            <a:endParaRPr lang="en-US"/>
          </a:p>
        </p:txBody>
      </p:sp>
    </p:spTree>
    <p:extLst>
      <p:ext uri="{BB962C8B-B14F-4D97-AF65-F5344CB8AC3E}">
        <p14:creationId xmlns:p14="http://schemas.microsoft.com/office/powerpoint/2010/main" val="16299562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worry: examples of budget-plan mismatches</a:t>
            </a:r>
            <a:endParaRPr lang="es-ES" dirty="0"/>
          </a:p>
        </p:txBody>
      </p:sp>
      <p:pic>
        <p:nvPicPr>
          <p:cNvPr id="5" name="Imagen 8"/>
          <p:cNvPicPr>
            <a:picLocks noChangeAspect="1"/>
          </p:cNvPicPr>
          <p:nvPr/>
        </p:nvPicPr>
        <p:blipFill>
          <a:blip r:embed="rId2">
            <a:extLst>
              <a:ext uri="{28A0092B-C50C-407E-A947-70E740481C1C}">
                <a14:useLocalDpi xmlns:a14="http://schemas.microsoft.com/office/drawing/2010/main" val="0"/>
              </a:ext>
            </a:extLst>
          </a:blip>
          <a:srcRect l="6123" r="19923"/>
          <a:stretch>
            <a:fillRect/>
          </a:stretch>
        </p:blipFill>
        <p:spPr>
          <a:xfrm>
            <a:off x="4265613" y="2605088"/>
            <a:ext cx="4575175" cy="3111500"/>
          </a:xfrm>
          <a:prstGeom prst="rect">
            <a:avLst/>
          </a:prstGeom>
          <a:noFill/>
        </p:spPr>
      </p:pic>
      <p:sp>
        <p:nvSpPr>
          <p:cNvPr id="6" name="CuadroTexto 7"/>
          <p:cNvSpPr txBox="1">
            <a:spLocks noChangeArrowheads="1"/>
          </p:cNvSpPr>
          <p:nvPr/>
        </p:nvSpPr>
        <p:spPr bwMode="auto">
          <a:xfrm>
            <a:off x="4767262" y="1758950"/>
            <a:ext cx="3538538" cy="8318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MS PGothic" pitchFamily="34" charset="-128"/>
              </a:defRPr>
            </a:lvl1pPr>
            <a:lvl2pPr marL="742950" indent="-285750">
              <a:spcBef>
                <a:spcPct val="20000"/>
              </a:spcBef>
              <a:buFont typeface="Arial" charset="0"/>
              <a:buChar char="–"/>
              <a:defRPr sz="2800">
                <a:solidFill>
                  <a:schemeClr val="tx1"/>
                </a:solidFill>
                <a:latin typeface="Calibri" pitchFamily="34" charset="0"/>
                <a:ea typeface="MS PGothic" pitchFamily="34" charset="-128"/>
              </a:defRPr>
            </a:lvl2pPr>
            <a:lvl3pPr marL="1143000" indent="-228600">
              <a:spcBef>
                <a:spcPct val="20000"/>
              </a:spcBef>
              <a:buFont typeface="Arial" charset="0"/>
              <a:buChar char="•"/>
              <a:defRPr sz="2400">
                <a:solidFill>
                  <a:schemeClr val="tx1"/>
                </a:solidFill>
                <a:latin typeface="Calibri" pitchFamily="34" charset="0"/>
                <a:ea typeface="MS PGothic" pitchFamily="34" charset="-128"/>
              </a:defRPr>
            </a:lvl3pPr>
            <a:lvl4pPr marL="1600200" indent="-228600">
              <a:spcBef>
                <a:spcPct val="20000"/>
              </a:spcBef>
              <a:buFont typeface="Arial" charset="0"/>
              <a:buChar char="–"/>
              <a:defRPr sz="2000">
                <a:solidFill>
                  <a:schemeClr val="tx1"/>
                </a:solidFill>
                <a:latin typeface="Calibri" pitchFamily="34" charset="0"/>
                <a:ea typeface="MS PGothic" pitchFamily="34" charset="-128"/>
              </a:defRPr>
            </a:lvl4pPr>
            <a:lvl5pPr marL="2057400" indent="-22860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a:spcBef>
                <a:spcPct val="0"/>
              </a:spcBef>
              <a:buFontTx/>
              <a:buNone/>
            </a:pPr>
            <a:r>
              <a:rPr lang="en-US" altLang="es-ES" sz="1600" dirty="0">
                <a:latin typeface="Arial" charset="0"/>
              </a:rPr>
              <a:t>Capitation payments to provide BP in Dominican Republic</a:t>
            </a:r>
          </a:p>
          <a:p>
            <a:pPr algn="ctr">
              <a:spcBef>
                <a:spcPct val="0"/>
              </a:spcBef>
              <a:buFontTx/>
              <a:buNone/>
            </a:pPr>
            <a:r>
              <a:rPr lang="en-US" altLang="es-ES" sz="1600" dirty="0">
                <a:latin typeface="Arial" charset="0"/>
              </a:rPr>
              <a:t>US$, constant, 2001-2014</a:t>
            </a:r>
          </a:p>
        </p:txBody>
      </p:sp>
      <p:sp>
        <p:nvSpPr>
          <p:cNvPr id="7" name="CuadroTexto 2"/>
          <p:cNvSpPr txBox="1">
            <a:spLocks noChangeArrowheads="1"/>
          </p:cNvSpPr>
          <p:nvPr/>
        </p:nvSpPr>
        <p:spPr bwMode="auto">
          <a:xfrm>
            <a:off x="6492875" y="3259138"/>
            <a:ext cx="2193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r>
              <a:rPr lang="en-US" altLang="es-ES" sz="1400" dirty="0">
                <a:solidFill>
                  <a:schemeClr val="bg1"/>
                </a:solidFill>
              </a:rPr>
              <a:t>Contributory regime</a:t>
            </a:r>
          </a:p>
        </p:txBody>
      </p:sp>
      <p:sp>
        <p:nvSpPr>
          <p:cNvPr id="8" name="CuadroTexto 8"/>
          <p:cNvSpPr txBox="1">
            <a:spLocks noChangeArrowheads="1"/>
          </p:cNvSpPr>
          <p:nvPr/>
        </p:nvSpPr>
        <p:spPr bwMode="auto">
          <a:xfrm>
            <a:off x="5029200" y="4252913"/>
            <a:ext cx="2193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r>
              <a:rPr lang="en-US" altLang="es-ES" sz="1400" dirty="0">
                <a:solidFill>
                  <a:schemeClr val="bg1"/>
                </a:solidFill>
              </a:rPr>
              <a:t>Subsidized regime</a:t>
            </a:r>
          </a:p>
        </p:txBody>
      </p:sp>
      <p:sp>
        <p:nvSpPr>
          <p:cNvPr id="9" name="Slide Number Placeholder 8"/>
          <p:cNvSpPr>
            <a:spLocks noGrp="1"/>
          </p:cNvSpPr>
          <p:nvPr>
            <p:ph type="sldNum" sz="quarter" idx="12"/>
          </p:nvPr>
        </p:nvSpPr>
        <p:spPr/>
        <p:txBody>
          <a:bodyPr/>
          <a:lstStyle/>
          <a:p>
            <a:fld id="{EA5AFF3F-CE34-4664-8A63-8B5460E8A93C}" type="slidenum">
              <a:rPr lang="es-ES" smtClean="0"/>
              <a:t>6</a:t>
            </a:fld>
            <a:endParaRPr lang="es-ES"/>
          </a:p>
        </p:txBody>
      </p:sp>
      <p:sp>
        <p:nvSpPr>
          <p:cNvPr id="12" name="Rectangle 11"/>
          <p:cNvSpPr/>
          <p:nvPr/>
        </p:nvSpPr>
        <p:spPr>
          <a:xfrm>
            <a:off x="399143" y="1219200"/>
            <a:ext cx="3505200" cy="15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5888" lvl="1"/>
            <a:r>
              <a:rPr lang="en-US" dirty="0"/>
              <a:t>In Uganda, a package of services costing </a:t>
            </a:r>
            <a:r>
              <a:rPr lang="en-US" b="1" dirty="0"/>
              <a:t>$41 </a:t>
            </a:r>
            <a:r>
              <a:rPr lang="en-US" dirty="0"/>
              <a:t>dollars</a:t>
            </a:r>
            <a:r>
              <a:rPr lang="en-US" b="1" dirty="0"/>
              <a:t> </a:t>
            </a:r>
            <a:r>
              <a:rPr lang="en-US" dirty="0"/>
              <a:t>was expected to be delivered at a per capita actual expenditure  of </a:t>
            </a:r>
            <a:r>
              <a:rPr lang="en-US" b="1" dirty="0"/>
              <a:t>$12.50. </a:t>
            </a:r>
            <a:endParaRPr lang="en-US" dirty="0"/>
          </a:p>
          <a:p>
            <a:pPr marL="115888" lvl="1"/>
            <a:r>
              <a:rPr lang="en-US" dirty="0"/>
              <a:t>Source: </a:t>
            </a:r>
            <a:r>
              <a:rPr lang="en-US" dirty="0" err="1"/>
              <a:t>Tashobya</a:t>
            </a:r>
            <a:r>
              <a:rPr lang="en-US" dirty="0"/>
              <a:t> et al 2003</a:t>
            </a:r>
          </a:p>
        </p:txBody>
      </p:sp>
      <p:sp>
        <p:nvSpPr>
          <p:cNvPr id="13" name="TextBox 12"/>
          <p:cNvSpPr txBox="1"/>
          <p:nvPr/>
        </p:nvSpPr>
        <p:spPr>
          <a:xfrm>
            <a:off x="4343400" y="5791200"/>
            <a:ext cx="2653483" cy="369332"/>
          </a:xfrm>
          <a:prstGeom prst="rect">
            <a:avLst/>
          </a:prstGeom>
          <a:noFill/>
        </p:spPr>
        <p:txBody>
          <a:bodyPr wrap="none" rtlCol="0">
            <a:spAutoFit/>
          </a:bodyPr>
          <a:lstStyle/>
          <a:p>
            <a:r>
              <a:rPr lang="en-US" dirty="0"/>
              <a:t>Source: </a:t>
            </a:r>
            <a:r>
              <a:rPr lang="en-US" dirty="0" err="1"/>
              <a:t>Giedion</a:t>
            </a:r>
            <a:r>
              <a:rPr lang="en-US" dirty="0"/>
              <a:t> et al 2014</a:t>
            </a:r>
            <a:endParaRPr lang="es-ES" dirty="0"/>
          </a:p>
        </p:txBody>
      </p:sp>
    </p:spTree>
    <p:extLst>
      <p:ext uri="{BB962C8B-B14F-4D97-AF65-F5344CB8AC3E}">
        <p14:creationId xmlns:p14="http://schemas.microsoft.com/office/powerpoint/2010/main" val="319321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4294967295"/>
          </p:nvPr>
        </p:nvSpPr>
        <p:spPr>
          <a:xfrm>
            <a:off x="457200" y="6356350"/>
            <a:ext cx="2133600" cy="365125"/>
          </a:xfrm>
          <a:prstGeom prst="rect">
            <a:avLst/>
          </a:prstGeom>
        </p:spPr>
        <p:txBody>
          <a:bodyPr/>
          <a:lstStyle/>
          <a:p>
            <a:pPr>
              <a:defRPr/>
            </a:pPr>
            <a:fld id="{E8D594D4-0533-4AA9-A300-155D25EAFDEA}" type="slidenum">
              <a:rPr lang="es-MX" sz="1300" smtClean="0">
                <a:latin typeface="Arial Narrow"/>
                <a:cs typeface="Arial Narrow"/>
              </a:rPr>
              <a:pPr>
                <a:defRPr/>
              </a:pPr>
              <a:t>7</a:t>
            </a:fld>
            <a:endParaRPr lang="es-MX" sz="1300" dirty="0">
              <a:latin typeface="Arial Narrow"/>
              <a:cs typeface="Arial Narrow"/>
            </a:endParaRPr>
          </a:p>
        </p:txBody>
      </p:sp>
      <p:sp>
        <p:nvSpPr>
          <p:cNvPr id="5" name="3 Título"/>
          <p:cNvSpPr>
            <a:spLocks noGrp="1"/>
          </p:cNvSpPr>
          <p:nvPr>
            <p:ph type="title"/>
          </p:nvPr>
        </p:nvSpPr>
        <p:spPr>
          <a:xfrm>
            <a:off x="457200" y="-228600"/>
            <a:ext cx="8208912" cy="1143000"/>
          </a:xfrm>
        </p:spPr>
        <p:txBody>
          <a:bodyPr/>
          <a:lstStyle/>
          <a:p>
            <a:pPr fontAlgn="auto">
              <a:spcAft>
                <a:spcPts val="0"/>
              </a:spcAft>
              <a:defRPr/>
            </a:pPr>
            <a:r>
              <a:rPr lang="es-MX" dirty="0">
                <a:cs typeface="Arial" pitchFamily="34" charset="0"/>
              </a:rPr>
              <a:t>Budget-plan </a:t>
            </a:r>
            <a:r>
              <a:rPr lang="es-MX" dirty="0" err="1">
                <a:cs typeface="Arial" pitchFamily="34" charset="0"/>
              </a:rPr>
              <a:t>mismatches</a:t>
            </a:r>
            <a:r>
              <a:rPr lang="es-MX" dirty="0">
                <a:cs typeface="Arial" pitchFamily="34" charset="0"/>
              </a:rPr>
              <a:t>: </a:t>
            </a:r>
            <a:br>
              <a:rPr lang="es-MX" dirty="0">
                <a:cs typeface="Arial" pitchFamily="34" charset="0"/>
              </a:rPr>
            </a:br>
            <a:r>
              <a:rPr lang="es-MX" sz="2400" dirty="0" err="1">
                <a:cs typeface="Arial" pitchFamily="34" charset="0"/>
              </a:rPr>
              <a:t>inclusions</a:t>
            </a:r>
            <a:r>
              <a:rPr lang="es-MX" sz="2400" dirty="0">
                <a:cs typeface="Arial" pitchFamily="34" charset="0"/>
              </a:rPr>
              <a:t> </a:t>
            </a:r>
            <a:r>
              <a:rPr lang="es-MX" sz="2400" dirty="0" err="1">
                <a:cs typeface="Arial" pitchFamily="34" charset="0"/>
              </a:rPr>
              <a:t>increase</a:t>
            </a:r>
            <a:r>
              <a:rPr lang="es-MX" sz="2400" dirty="0">
                <a:cs typeface="Arial" pitchFamily="34" charset="0"/>
              </a:rPr>
              <a:t> </a:t>
            </a:r>
            <a:r>
              <a:rPr lang="es-MX" sz="2400" dirty="0" err="1">
                <a:cs typeface="Arial" pitchFamily="34" charset="0"/>
              </a:rPr>
              <a:t>but</a:t>
            </a:r>
            <a:r>
              <a:rPr lang="es-MX" sz="2400" dirty="0">
                <a:cs typeface="Arial" pitchFamily="34" charset="0"/>
              </a:rPr>
              <a:t> </a:t>
            </a:r>
            <a:r>
              <a:rPr lang="es-MX" sz="2400" dirty="0" err="1">
                <a:cs typeface="Arial" pitchFamily="34" charset="0"/>
              </a:rPr>
              <a:t>funding</a:t>
            </a:r>
            <a:r>
              <a:rPr lang="es-MX" sz="2400" dirty="0">
                <a:cs typeface="Arial" pitchFamily="34" charset="0"/>
              </a:rPr>
              <a:t> </a:t>
            </a:r>
            <a:r>
              <a:rPr lang="es-MX" sz="2400" dirty="0" err="1">
                <a:cs typeface="Arial" pitchFamily="34" charset="0"/>
              </a:rPr>
              <a:t>only</a:t>
            </a:r>
            <a:r>
              <a:rPr lang="es-MX" sz="2400" dirty="0">
                <a:cs typeface="Arial" pitchFamily="34" charset="0"/>
              </a:rPr>
              <a:t> </a:t>
            </a:r>
            <a:r>
              <a:rPr lang="es-MX" sz="2400" dirty="0" err="1">
                <a:cs typeface="Arial" pitchFamily="34" charset="0"/>
              </a:rPr>
              <a:t>adjusted</a:t>
            </a:r>
            <a:r>
              <a:rPr lang="es-MX" sz="2400" dirty="0">
                <a:cs typeface="Arial" pitchFamily="34" charset="0"/>
              </a:rPr>
              <a:t> </a:t>
            </a:r>
            <a:r>
              <a:rPr lang="es-MX" sz="2400" dirty="0" err="1">
                <a:cs typeface="Arial" pitchFamily="34" charset="0"/>
              </a:rPr>
              <a:t>for</a:t>
            </a:r>
            <a:r>
              <a:rPr lang="es-MX" sz="2400" dirty="0">
                <a:cs typeface="Arial" pitchFamily="34" charset="0"/>
              </a:rPr>
              <a:t> </a:t>
            </a:r>
            <a:r>
              <a:rPr lang="es-MX" sz="2400" dirty="0" err="1">
                <a:cs typeface="Arial" pitchFamily="34" charset="0"/>
              </a:rPr>
              <a:t>inflation</a:t>
            </a:r>
            <a:r>
              <a:rPr lang="es-MX" sz="2400" dirty="0">
                <a:cs typeface="Arial" pitchFamily="34" charset="0"/>
              </a:rPr>
              <a:t> </a:t>
            </a:r>
            <a:endParaRPr lang="es-MX" sz="2400" dirty="0">
              <a:solidFill>
                <a:srgbClr val="072C62"/>
              </a:solidFill>
              <a:cs typeface="Arial" pitchFamily="34" charset="0"/>
            </a:endParaRPr>
          </a:p>
        </p:txBody>
      </p:sp>
      <p:graphicFrame>
        <p:nvGraphicFramePr>
          <p:cNvPr id="6" name="Gráfico 5"/>
          <p:cNvGraphicFramePr>
            <a:graphicFrameLocks/>
          </p:cNvGraphicFramePr>
          <p:nvPr>
            <p:extLst>
              <p:ext uri="{D42A27DB-BD31-4B8C-83A1-F6EECF244321}">
                <p14:modId xmlns:p14="http://schemas.microsoft.com/office/powerpoint/2010/main" val="1732835740"/>
              </p:ext>
            </p:extLst>
          </p:nvPr>
        </p:nvGraphicFramePr>
        <p:xfrm>
          <a:off x="755576" y="1225444"/>
          <a:ext cx="7632848" cy="4916803"/>
        </p:xfrm>
        <a:graphic>
          <a:graphicData uri="http://schemas.openxmlformats.org/drawingml/2006/chart">
            <c:chart xmlns:c="http://schemas.openxmlformats.org/drawingml/2006/chart" xmlns:r="http://schemas.openxmlformats.org/officeDocument/2006/relationships" r:id="rId2"/>
          </a:graphicData>
        </a:graphic>
      </p:graphicFrame>
      <p:sp>
        <p:nvSpPr>
          <p:cNvPr id="2" name="CuadroTexto 1"/>
          <p:cNvSpPr txBox="1"/>
          <p:nvPr/>
        </p:nvSpPr>
        <p:spPr>
          <a:xfrm>
            <a:off x="2051720" y="3839853"/>
            <a:ext cx="792088" cy="461665"/>
          </a:xfrm>
          <a:prstGeom prst="rect">
            <a:avLst/>
          </a:prstGeom>
          <a:noFill/>
        </p:spPr>
        <p:txBody>
          <a:bodyPr wrap="square" rtlCol="0">
            <a:spAutoFit/>
          </a:bodyPr>
          <a:lstStyle/>
          <a:p>
            <a:pPr algn="r"/>
            <a:r>
              <a:rPr lang="es-MX" sz="800" dirty="0" err="1">
                <a:latin typeface="Arial Narrow" panose="020B0606020202030204" pitchFamily="34" charset="0"/>
              </a:rPr>
              <a:t>Launch</a:t>
            </a:r>
            <a:r>
              <a:rPr lang="es-MX" sz="800" dirty="0">
                <a:latin typeface="Arial Narrow" panose="020B0606020202030204" pitchFamily="34" charset="0"/>
              </a:rPr>
              <a:t> of </a:t>
            </a:r>
            <a:r>
              <a:rPr lang="es-MX" sz="800" dirty="0" err="1">
                <a:latin typeface="Arial Narrow" panose="020B0606020202030204" pitchFamily="34" charset="0"/>
              </a:rPr>
              <a:t>the</a:t>
            </a:r>
            <a:r>
              <a:rPr lang="es-MX" sz="800" dirty="0">
                <a:latin typeface="Arial Narrow" panose="020B0606020202030204" pitchFamily="34" charset="0"/>
              </a:rPr>
              <a:t> Seguro Popular </a:t>
            </a:r>
            <a:r>
              <a:rPr lang="es-MX" sz="800" dirty="0" err="1">
                <a:latin typeface="Arial Narrow" panose="020B0606020202030204" pitchFamily="34" charset="0"/>
              </a:rPr>
              <a:t>program</a:t>
            </a:r>
            <a:endParaRPr lang="es-MX" sz="800" dirty="0">
              <a:latin typeface="Arial Narrow" panose="020B0606020202030204" pitchFamily="34" charset="0"/>
            </a:endParaRPr>
          </a:p>
        </p:txBody>
      </p:sp>
      <p:cxnSp>
        <p:nvCxnSpPr>
          <p:cNvPr id="15" name="Conector recto de flecha 14"/>
          <p:cNvCxnSpPr/>
          <p:nvPr/>
        </p:nvCxnSpPr>
        <p:spPr>
          <a:xfrm>
            <a:off x="3563888" y="3304381"/>
            <a:ext cx="0" cy="1211942"/>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CuadroTexto 16"/>
          <p:cNvSpPr txBox="1"/>
          <p:nvPr/>
        </p:nvSpPr>
        <p:spPr>
          <a:xfrm>
            <a:off x="2305100" y="3222181"/>
            <a:ext cx="1318917" cy="461665"/>
          </a:xfrm>
          <a:prstGeom prst="rect">
            <a:avLst/>
          </a:prstGeom>
          <a:noFill/>
        </p:spPr>
        <p:txBody>
          <a:bodyPr wrap="square" rtlCol="0">
            <a:spAutoFit/>
          </a:bodyPr>
          <a:lstStyle/>
          <a:p>
            <a:pPr algn="r"/>
            <a:r>
              <a:rPr lang="es-MX" sz="800" dirty="0">
                <a:latin typeface="Arial Narrow" panose="020B0606020202030204" pitchFamily="34" charset="0"/>
              </a:rPr>
              <a:t>Legal </a:t>
            </a:r>
            <a:r>
              <a:rPr lang="es-MX" sz="800" dirty="0" err="1">
                <a:latin typeface="Arial Narrow" panose="020B0606020202030204" pitchFamily="34" charset="0"/>
              </a:rPr>
              <a:t>Reform</a:t>
            </a:r>
            <a:r>
              <a:rPr lang="es-MX" sz="800" dirty="0">
                <a:latin typeface="Arial Narrow" panose="020B0606020202030204" pitchFamily="34" charset="0"/>
              </a:rPr>
              <a:t> </a:t>
            </a:r>
            <a:r>
              <a:rPr lang="es-MX" sz="800" dirty="0" err="1">
                <a:latin typeface="Arial Narrow" panose="020B0606020202030204" pitchFamily="34" charset="0"/>
              </a:rPr>
              <a:t>for</a:t>
            </a:r>
            <a:r>
              <a:rPr lang="es-MX" sz="800" dirty="0">
                <a:latin typeface="Arial Narrow" panose="020B0606020202030204" pitchFamily="34" charset="0"/>
              </a:rPr>
              <a:t> </a:t>
            </a:r>
            <a:r>
              <a:rPr lang="es-MX" sz="800" dirty="0" err="1">
                <a:latin typeface="Arial Narrow" panose="020B0606020202030204" pitchFamily="34" charset="0"/>
              </a:rPr>
              <a:t>the</a:t>
            </a:r>
            <a:r>
              <a:rPr lang="es-MX" sz="800" dirty="0">
                <a:latin typeface="Arial Narrow" panose="020B0606020202030204" pitchFamily="34" charset="0"/>
              </a:rPr>
              <a:t> </a:t>
            </a:r>
            <a:r>
              <a:rPr lang="es-MX" sz="800" dirty="0" err="1">
                <a:latin typeface="Arial Narrow" panose="020B0606020202030204" pitchFamily="34" charset="0"/>
              </a:rPr>
              <a:t>creation</a:t>
            </a:r>
            <a:r>
              <a:rPr lang="es-MX" sz="800" dirty="0">
                <a:latin typeface="Arial Narrow" panose="020B0606020202030204" pitchFamily="34" charset="0"/>
              </a:rPr>
              <a:t> of </a:t>
            </a:r>
            <a:r>
              <a:rPr lang="es-MX" sz="800" dirty="0" err="1">
                <a:latin typeface="Arial Narrow" panose="020B0606020202030204" pitchFamily="34" charset="0"/>
              </a:rPr>
              <a:t>the</a:t>
            </a:r>
            <a:r>
              <a:rPr lang="es-MX" sz="800" dirty="0">
                <a:latin typeface="Arial Narrow" panose="020B0606020202030204" pitchFamily="34" charset="0"/>
              </a:rPr>
              <a:t> </a:t>
            </a:r>
            <a:r>
              <a:rPr lang="es-MX" sz="800" dirty="0" err="1">
                <a:latin typeface="Arial Narrow" panose="020B0606020202030204" pitchFamily="34" charset="0"/>
              </a:rPr>
              <a:t>System</a:t>
            </a:r>
            <a:r>
              <a:rPr lang="es-MX" sz="800" dirty="0">
                <a:latin typeface="Arial Narrow" panose="020B0606020202030204" pitchFamily="34" charset="0"/>
              </a:rPr>
              <a:t> of Social </a:t>
            </a:r>
            <a:r>
              <a:rPr lang="es-MX" sz="800" dirty="0" err="1">
                <a:latin typeface="Arial Narrow" panose="020B0606020202030204" pitchFamily="34" charset="0"/>
              </a:rPr>
              <a:t>Protection</a:t>
            </a:r>
            <a:r>
              <a:rPr lang="es-MX" sz="800" dirty="0">
                <a:latin typeface="Arial Narrow" panose="020B0606020202030204" pitchFamily="34" charset="0"/>
              </a:rPr>
              <a:t> in </a:t>
            </a:r>
            <a:r>
              <a:rPr lang="es-MX" sz="800" dirty="0" err="1">
                <a:latin typeface="Arial Narrow" panose="020B0606020202030204" pitchFamily="34" charset="0"/>
              </a:rPr>
              <a:t>Health</a:t>
            </a:r>
            <a:endParaRPr lang="es-MX" sz="800" dirty="0">
              <a:latin typeface="Arial Narrow" panose="020B0606020202030204" pitchFamily="34" charset="0"/>
            </a:endParaRPr>
          </a:p>
        </p:txBody>
      </p:sp>
      <p:sp>
        <p:nvSpPr>
          <p:cNvPr id="21" name="Rectángulo 20"/>
          <p:cNvSpPr/>
          <p:nvPr/>
        </p:nvSpPr>
        <p:spPr>
          <a:xfrm>
            <a:off x="3995936" y="1922930"/>
            <a:ext cx="773832" cy="461665"/>
          </a:xfrm>
          <a:prstGeom prst="rect">
            <a:avLst/>
          </a:prstGeom>
        </p:spPr>
        <p:txBody>
          <a:bodyPr wrap="square">
            <a:spAutoFit/>
          </a:bodyPr>
          <a:lstStyle/>
          <a:p>
            <a:pPr algn="r"/>
            <a:r>
              <a:rPr lang="es-MX" sz="800" dirty="0" err="1">
                <a:latin typeface="Arial Narrow" panose="020B0606020202030204" pitchFamily="34" charset="0"/>
              </a:rPr>
              <a:t>Change</a:t>
            </a:r>
            <a:r>
              <a:rPr lang="es-MX" sz="800" dirty="0">
                <a:latin typeface="Arial Narrow" panose="020B0606020202030204" pitchFamily="34" charset="0"/>
              </a:rPr>
              <a:t> of federal </a:t>
            </a:r>
            <a:r>
              <a:rPr lang="es-MX" sz="800" dirty="0" err="1">
                <a:latin typeface="Arial Narrow" panose="020B0606020202030204" pitchFamily="34" charset="0"/>
              </a:rPr>
              <a:t>goverment</a:t>
            </a:r>
            <a:endParaRPr lang="es-MX" dirty="0">
              <a:latin typeface="Arial Narrow" panose="020B0606020202030204" pitchFamily="34" charset="0"/>
            </a:endParaRPr>
          </a:p>
        </p:txBody>
      </p:sp>
      <p:sp>
        <p:nvSpPr>
          <p:cNvPr id="25" name="8 CuadroTexto"/>
          <p:cNvSpPr txBox="1"/>
          <p:nvPr/>
        </p:nvSpPr>
        <p:spPr>
          <a:xfrm>
            <a:off x="575556" y="1374448"/>
            <a:ext cx="6984776" cy="338554"/>
          </a:xfrm>
          <a:prstGeom prst="rect">
            <a:avLst/>
          </a:prstGeom>
          <a:noFill/>
        </p:spPr>
        <p:txBody>
          <a:bodyPr wrap="square" rtlCol="0">
            <a:spAutoFit/>
          </a:bodyPr>
          <a:lstStyle/>
          <a:p>
            <a:pPr algn="ctr"/>
            <a:r>
              <a:rPr lang="en-US" sz="1600" b="1" dirty="0">
                <a:latin typeface="Arial Narrow" pitchFamily="34" charset="0"/>
              </a:rPr>
              <a:t>Evolution of the benefit packages of </a:t>
            </a:r>
            <a:r>
              <a:rPr lang="en-US" sz="1600" b="1" dirty="0" err="1">
                <a:latin typeface="Arial Narrow" pitchFamily="34" charset="0"/>
              </a:rPr>
              <a:t>Seguro</a:t>
            </a:r>
            <a:r>
              <a:rPr lang="en-US" sz="1600" b="1" dirty="0">
                <a:latin typeface="Arial Narrow" pitchFamily="34" charset="0"/>
              </a:rPr>
              <a:t> Popular, 1996-2012</a:t>
            </a:r>
            <a:endParaRPr lang="es-MX" sz="1600" b="1" dirty="0">
              <a:latin typeface="Arial Narrow" pitchFamily="34" charset="0"/>
            </a:endParaRPr>
          </a:p>
        </p:txBody>
      </p:sp>
      <p:sp>
        <p:nvSpPr>
          <p:cNvPr id="12" name="9 CuadroTexto"/>
          <p:cNvSpPr txBox="1"/>
          <p:nvPr/>
        </p:nvSpPr>
        <p:spPr>
          <a:xfrm>
            <a:off x="1172816" y="6096000"/>
            <a:ext cx="7056784" cy="276999"/>
          </a:xfrm>
          <a:prstGeom prst="rect">
            <a:avLst/>
          </a:prstGeom>
          <a:noFill/>
        </p:spPr>
        <p:txBody>
          <a:bodyPr wrap="square" rtlCol="0">
            <a:spAutoFit/>
          </a:bodyPr>
          <a:lstStyle/>
          <a:p>
            <a:r>
              <a:rPr lang="es-MX" sz="1200" dirty="0">
                <a:solidFill>
                  <a:srgbClr val="072C62"/>
                </a:solidFill>
                <a:latin typeface="Arial Narrow" pitchFamily="34" charset="0"/>
              </a:rPr>
              <a:t>Source: </a:t>
            </a:r>
            <a:r>
              <a:rPr lang="es-MX" sz="1200" dirty="0" err="1">
                <a:solidFill>
                  <a:srgbClr val="072C62"/>
                </a:solidFill>
                <a:latin typeface="Arial Narrow" pitchFamily="34" charset="0"/>
              </a:rPr>
              <a:t>Panopoulou</a:t>
            </a:r>
            <a:r>
              <a:rPr lang="es-MX" sz="1200" dirty="0">
                <a:solidFill>
                  <a:srgbClr val="072C62"/>
                </a:solidFill>
                <a:latin typeface="Arial Narrow" pitchFamily="34" charset="0"/>
              </a:rPr>
              <a:t> </a:t>
            </a:r>
            <a:r>
              <a:rPr lang="es-MX" sz="1200" dirty="0" err="1">
                <a:solidFill>
                  <a:srgbClr val="072C62"/>
                </a:solidFill>
                <a:latin typeface="Arial Narrow" pitchFamily="34" charset="0"/>
              </a:rPr>
              <a:t>for</a:t>
            </a:r>
            <a:r>
              <a:rPr lang="es-MX" sz="1200" dirty="0">
                <a:solidFill>
                  <a:srgbClr val="072C62"/>
                </a:solidFill>
                <a:latin typeface="Arial Narrow" pitchFamily="34" charset="0"/>
              </a:rPr>
              <a:t> 2013, Sistema de Protección Social en Salud. Informe de Resultados, 2013.</a:t>
            </a:r>
            <a:endParaRPr lang="es-MX" sz="1200" dirty="0">
              <a:solidFill>
                <a:srgbClr val="072C62"/>
              </a:solidFill>
              <a:latin typeface="Arial Narrow" pitchFamily="34" charset="0"/>
              <a:cs typeface="Arial" pitchFamily="34" charset="0"/>
            </a:endParaRPr>
          </a:p>
        </p:txBody>
      </p:sp>
    </p:spTree>
    <p:extLst>
      <p:ext uri="{BB962C8B-B14F-4D97-AF65-F5344CB8AC3E}">
        <p14:creationId xmlns:p14="http://schemas.microsoft.com/office/powerpoint/2010/main" val="3709713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Title 2"/>
          <p:cNvSpPr>
            <a:spLocks noGrp="1"/>
          </p:cNvSpPr>
          <p:nvPr>
            <p:ph type="title"/>
          </p:nvPr>
        </p:nvSpPr>
        <p:spPr/>
        <p:txBody>
          <a:bodyPr/>
          <a:lstStyle/>
          <a:p>
            <a:r>
              <a:rPr lang="en-US" dirty="0"/>
              <a:t>Frequently: </a:t>
            </a:r>
            <a:br>
              <a:rPr lang="en-US" dirty="0"/>
            </a:br>
            <a:r>
              <a:rPr lang="en-US" dirty="0"/>
              <a:t>no budget impact analysis at all, no link to budget decisions</a:t>
            </a:r>
            <a:endParaRPr lang="es-ES" dirty="0"/>
          </a:p>
        </p:txBody>
      </p:sp>
      <p:sp>
        <p:nvSpPr>
          <p:cNvPr id="4" name="Content Placeholder 3"/>
          <p:cNvSpPr>
            <a:spLocks noGrp="1"/>
          </p:cNvSpPr>
          <p:nvPr>
            <p:ph idx="1"/>
          </p:nvPr>
        </p:nvSpPr>
        <p:spPr/>
        <p:txBody>
          <a:bodyPr>
            <a:normAutofit/>
          </a:bodyPr>
          <a:lstStyle/>
          <a:p>
            <a:r>
              <a:rPr lang="en-US" sz="2400" dirty="0" err="1"/>
              <a:t>ProVac</a:t>
            </a:r>
            <a:r>
              <a:rPr lang="en-US" sz="2400" dirty="0"/>
              <a:t> supports country CEA for vaccines and recommends adoption based on cost-effectiveness, but does not assess budget impact (Glassman et al 2014)</a:t>
            </a:r>
          </a:p>
          <a:p>
            <a:r>
              <a:rPr lang="en-US" sz="2400" dirty="0"/>
              <a:t>WHO model list of essential medicines does not include analysis of affordability (Glassman &amp; Chalkidou 2012)</a:t>
            </a:r>
          </a:p>
          <a:p>
            <a:endParaRPr lang="en-US" sz="2400" dirty="0"/>
          </a:p>
          <a:p>
            <a:endParaRPr lang="es-ES" sz="2400" dirty="0"/>
          </a:p>
        </p:txBody>
      </p:sp>
      <p:sp>
        <p:nvSpPr>
          <p:cNvPr id="5" name="Slide Number Placeholder 4"/>
          <p:cNvSpPr>
            <a:spLocks noGrp="1"/>
          </p:cNvSpPr>
          <p:nvPr>
            <p:ph type="sldNum" sz="quarter" idx="12"/>
          </p:nvPr>
        </p:nvSpPr>
        <p:spPr/>
        <p:txBody>
          <a:bodyPr/>
          <a:lstStyle/>
          <a:p>
            <a:fld id="{DD97EB09-3C5B-44C5-91BE-7B8C3991BE9C}" type="slidenum">
              <a:rPr lang="en-US" smtClean="0"/>
              <a:t>8</a:t>
            </a:fld>
            <a:endParaRPr lang="en-US"/>
          </a:p>
        </p:txBody>
      </p:sp>
    </p:spTree>
    <p:extLst>
      <p:ext uri="{BB962C8B-B14F-4D97-AF65-F5344CB8AC3E}">
        <p14:creationId xmlns:p14="http://schemas.microsoft.com/office/powerpoint/2010/main" val="28189236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Title 2"/>
          <p:cNvSpPr>
            <a:spLocks noGrp="1"/>
          </p:cNvSpPr>
          <p:nvPr>
            <p:ph type="title"/>
          </p:nvPr>
        </p:nvSpPr>
        <p:spPr/>
        <p:txBody>
          <a:bodyPr/>
          <a:lstStyle/>
          <a:p>
            <a:r>
              <a:rPr lang="en-US" dirty="0"/>
              <a:t>Worry less: </a:t>
            </a:r>
            <a:br>
              <a:rPr lang="en-US" dirty="0"/>
            </a:br>
            <a:r>
              <a:rPr lang="en-US" dirty="0"/>
              <a:t>set out macro strategies to fit budget to plan over time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47196768"/>
              </p:ext>
            </p:extLst>
          </p:nvPr>
        </p:nvGraphicFramePr>
        <p:xfrm>
          <a:off x="457200" y="1219200"/>
          <a:ext cx="8153400" cy="5479041"/>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xmlns="" val="2709452534"/>
                    </a:ext>
                  </a:extLst>
                </a:gridCol>
                <a:gridCol w="5562600">
                  <a:extLst>
                    <a:ext uri="{9D8B030D-6E8A-4147-A177-3AD203B41FA5}">
                      <a16:colId xmlns:a16="http://schemas.microsoft.com/office/drawing/2014/main" xmlns="" val="2885286773"/>
                    </a:ext>
                  </a:extLst>
                </a:gridCol>
              </a:tblGrid>
              <a:tr h="403600">
                <a:tc>
                  <a:txBody>
                    <a:bodyPr/>
                    <a:lstStyle/>
                    <a:p>
                      <a:r>
                        <a:rPr lang="en-US" dirty="0"/>
                        <a:t>Strategy</a:t>
                      </a:r>
                    </a:p>
                  </a:txBody>
                  <a:tcPr/>
                </a:tc>
                <a:tc>
                  <a:txBody>
                    <a:bodyPr/>
                    <a:lstStyle/>
                    <a:p>
                      <a:r>
                        <a:rPr lang="en-US" dirty="0"/>
                        <a:t>Examples</a:t>
                      </a:r>
                    </a:p>
                  </a:txBody>
                  <a:tcPr/>
                </a:tc>
                <a:extLst>
                  <a:ext uri="{0D108BD9-81ED-4DB2-BD59-A6C34878D82A}">
                    <a16:rowId xmlns:a16="http://schemas.microsoft.com/office/drawing/2014/main" xmlns="" val="2177560221"/>
                  </a:ext>
                </a:extLst>
              </a:tr>
              <a:tr h="1592284">
                <a:tc>
                  <a:txBody>
                    <a:bodyPr/>
                    <a:lstStyle/>
                    <a:p>
                      <a:r>
                        <a:rPr lang="en-US" dirty="0"/>
                        <a:t>Adopt cost-sharing for lower priority services including financial caps, VBP</a:t>
                      </a:r>
                    </a:p>
                  </a:txBody>
                  <a:tcPr/>
                </a:tc>
                <a:tc>
                  <a:txBody>
                    <a:bodyPr/>
                    <a:lstStyle/>
                    <a:p>
                      <a:pPr marL="285750" indent="-285750">
                        <a:buFont typeface="Arial" panose="020B0604020202020204" pitchFamily="34" charset="0"/>
                        <a:buChar char="•"/>
                      </a:pPr>
                      <a:r>
                        <a:rPr lang="en-US" dirty="0"/>
                        <a:t>China increases co-pay for IV injections</a:t>
                      </a:r>
                    </a:p>
                    <a:p>
                      <a:pPr marL="285750" indent="-285750">
                        <a:buFont typeface="Arial" panose="020B0604020202020204" pitchFamily="34" charset="0"/>
                        <a:buChar char="•"/>
                      </a:pPr>
                      <a:r>
                        <a:rPr lang="en-US" dirty="0"/>
                        <a:t>Colombia uses comparator price of cost-effective generic for reimbursement, not actual price</a:t>
                      </a:r>
                    </a:p>
                    <a:p>
                      <a:pPr marL="285750" indent="-285750">
                        <a:buFont typeface="Arial" panose="020B0604020202020204" pitchFamily="34" charset="0"/>
                        <a:buChar char="•"/>
                      </a:pPr>
                      <a:endParaRPr lang="en-US" dirty="0"/>
                    </a:p>
                  </a:txBody>
                  <a:tcPr/>
                </a:tc>
                <a:extLst>
                  <a:ext uri="{0D108BD9-81ED-4DB2-BD59-A6C34878D82A}">
                    <a16:rowId xmlns:a16="http://schemas.microsoft.com/office/drawing/2014/main" xmlns="" val="603922038"/>
                  </a:ext>
                </a:extLst>
              </a:tr>
              <a:tr h="1890837">
                <a:tc>
                  <a:txBody>
                    <a:bodyPr/>
                    <a:lstStyle/>
                    <a:p>
                      <a:r>
                        <a:rPr lang="en-US" dirty="0"/>
                        <a:t>Plan to smooth cyclical effects, unexpected expenditures</a:t>
                      </a:r>
                    </a:p>
                  </a:txBody>
                  <a:tcPr/>
                </a:tc>
                <a:tc>
                  <a:txBody>
                    <a:bodyPr/>
                    <a:lstStyle/>
                    <a:p>
                      <a:pPr marL="285750" indent="-285750">
                        <a:buFont typeface="Arial" panose="020B0604020202020204" pitchFamily="34" charset="0"/>
                        <a:buChar char="•"/>
                      </a:pPr>
                      <a:r>
                        <a:rPr lang="en-US" dirty="0"/>
                        <a:t>Estonia health insurance reserve fund disburses automatically when contributions fall to cover package obligations</a:t>
                      </a:r>
                    </a:p>
                    <a:p>
                      <a:pPr marL="285750" indent="-285750">
                        <a:buFont typeface="Arial" panose="020B0604020202020204" pitchFamily="34" charset="0"/>
                        <a:buChar char="•"/>
                      </a:pPr>
                      <a:r>
                        <a:rPr lang="en-US" dirty="0"/>
                        <a:t>Mexico fund for budgetary contingencies to cover shortfalls associated with excess demand or state budget crunches</a:t>
                      </a:r>
                    </a:p>
                  </a:txBody>
                  <a:tcPr/>
                </a:tc>
                <a:extLst>
                  <a:ext uri="{0D108BD9-81ED-4DB2-BD59-A6C34878D82A}">
                    <a16:rowId xmlns:a16="http://schemas.microsoft.com/office/drawing/2014/main" xmlns="" val="2165130001"/>
                  </a:ext>
                </a:extLst>
              </a:tr>
              <a:tr h="403600">
                <a:tc>
                  <a:txBody>
                    <a:bodyPr/>
                    <a:lstStyle/>
                    <a:p>
                      <a:r>
                        <a:rPr lang="en-US" dirty="0"/>
                        <a:t>Improve efficiency</a:t>
                      </a:r>
                    </a:p>
                  </a:txBody>
                  <a:tcPr/>
                </a:tc>
                <a:tc>
                  <a:txBody>
                    <a:bodyPr/>
                    <a:lstStyle/>
                    <a:p>
                      <a:pPr marL="285750" indent="-285750">
                        <a:buFont typeface="Arial" panose="020B0604020202020204" pitchFamily="34" charset="0"/>
                        <a:buChar char="•"/>
                      </a:pPr>
                      <a:r>
                        <a:rPr lang="en-US" dirty="0"/>
                        <a:t>Implement financial / performance risk-sharing</a:t>
                      </a:r>
                    </a:p>
                    <a:p>
                      <a:pPr marL="285750" indent="-285750">
                        <a:buFont typeface="Arial" panose="020B0604020202020204" pitchFamily="34" charset="0"/>
                        <a:buChar char="•"/>
                      </a:pPr>
                      <a:r>
                        <a:rPr lang="en-US" dirty="0"/>
                        <a:t>Collect data on production of HBP-services and conduct operational research to identify areas for efficiency gains, </a:t>
                      </a:r>
                      <a:r>
                        <a:rPr lang="en-US"/>
                        <a:t>etc</a:t>
                      </a:r>
                      <a:r>
                        <a:rPr lang="en-US" smtClean="0"/>
                        <a:t>.</a:t>
                      </a:r>
                      <a:endParaRPr lang="th-TH" dirty="0" smtClean="0"/>
                    </a:p>
                  </a:txBody>
                  <a:tcPr/>
                </a:tc>
                <a:extLst>
                  <a:ext uri="{0D108BD9-81ED-4DB2-BD59-A6C34878D82A}">
                    <a16:rowId xmlns:a16="http://schemas.microsoft.com/office/drawing/2014/main" xmlns="" val="1292651901"/>
                  </a:ext>
                </a:extLst>
              </a:tr>
              <a:tr h="403600">
                <a:tc>
                  <a:txBody>
                    <a:bodyPr/>
                    <a:lstStyle/>
                    <a:p>
                      <a:r>
                        <a:rPr lang="en-US" dirty="0"/>
                        <a:t>Adjust benefits</a:t>
                      </a:r>
                    </a:p>
                  </a:txBody>
                  <a:tcPr/>
                </a:tc>
                <a:tc>
                  <a:txBody>
                    <a:bodyPr/>
                    <a:lstStyle/>
                    <a:p>
                      <a:endParaRPr lang="en-US" dirty="0"/>
                    </a:p>
                  </a:txBody>
                  <a:tcPr/>
                </a:tc>
                <a:extLst>
                  <a:ext uri="{0D108BD9-81ED-4DB2-BD59-A6C34878D82A}">
                    <a16:rowId xmlns:a16="http://schemas.microsoft.com/office/drawing/2014/main" xmlns="" val="150044023"/>
                  </a:ext>
                </a:extLst>
              </a:tr>
            </a:tbl>
          </a:graphicData>
        </a:graphic>
      </p:graphicFrame>
      <p:sp>
        <p:nvSpPr>
          <p:cNvPr id="5" name="Slide Number Placeholder 4"/>
          <p:cNvSpPr>
            <a:spLocks noGrp="1"/>
          </p:cNvSpPr>
          <p:nvPr>
            <p:ph type="sldNum" sz="quarter" idx="12"/>
          </p:nvPr>
        </p:nvSpPr>
        <p:spPr/>
        <p:txBody>
          <a:bodyPr/>
          <a:lstStyle/>
          <a:p>
            <a:fld id="{DD97EB09-3C5B-44C5-91BE-7B8C3991BE9C}" type="slidenum">
              <a:rPr lang="en-US" smtClean="0"/>
              <a:t>9</a:t>
            </a:fld>
            <a:endParaRPr lang="en-US"/>
          </a:p>
        </p:txBody>
      </p:sp>
    </p:spTree>
    <p:extLst>
      <p:ext uri="{BB962C8B-B14F-4D97-AF65-F5344CB8AC3E}">
        <p14:creationId xmlns:p14="http://schemas.microsoft.com/office/powerpoint/2010/main" val="6472393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5042</TotalTime>
  <Words>1139</Words>
  <Application>Microsoft Office PowerPoint</Application>
  <PresentationFormat>On-screen Show (4:3)</PresentationFormat>
  <Paragraphs>197</Paragraphs>
  <Slides>20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MS PGothic</vt:lpstr>
      <vt:lpstr>MS PGothic</vt:lpstr>
      <vt:lpstr>Arial</vt:lpstr>
      <vt:lpstr>Arial Narrow</vt:lpstr>
      <vt:lpstr>Calibri</vt:lpstr>
      <vt:lpstr>Cordia New</vt:lpstr>
      <vt:lpstr>Times New Roman</vt:lpstr>
      <vt:lpstr>Office Theme</vt:lpstr>
      <vt:lpstr>Fiscal and budgetary issues for HBP March 6, 2017</vt:lpstr>
      <vt:lpstr>PowerPoint Presentation</vt:lpstr>
      <vt:lpstr>Structure</vt:lpstr>
      <vt:lpstr>Budget-plan mismatches</vt:lpstr>
      <vt:lpstr>Why worry: budget-plan mismatches </vt:lpstr>
      <vt:lpstr>Why worry: examples of budget-plan mismatches</vt:lpstr>
      <vt:lpstr>Budget-plan mismatches:  inclusions increase but funding only adjusted for inflation </vt:lpstr>
      <vt:lpstr>Frequently:  no budget impact analysis at all, no link to budget decisions</vt:lpstr>
      <vt:lpstr>Worry less:  set out macro strategies to fit budget to plan over time</vt:lpstr>
      <vt:lpstr>Worry less: adjust capitation for inflation and related</vt:lpstr>
      <vt:lpstr>Worry less:  make sure budget impact analysis is part of any analysis</vt:lpstr>
      <vt:lpstr>Worry less: Include HBP in the Medium Term Expenditure Framework</vt:lpstr>
      <vt:lpstr>Budgetary conventions</vt:lpstr>
      <vt:lpstr>Why worry: budgetary conventions</vt:lpstr>
      <vt:lpstr>Why worry: budget risk-holders with perverse incentives</vt:lpstr>
      <vt:lpstr>Who is a budget risk-holder, for example</vt:lpstr>
      <vt:lpstr>Worry less (maybe): Consider budget reform ahead of HBP and payment reform</vt:lpstr>
      <vt:lpstr>Worry less: Minimize budgetary risk, prevent risk selection, maximize equity</vt:lpstr>
      <vt:lpstr>Why worry: donor earmarks (in LIC)</vt:lpstr>
      <vt:lpstr>Worry less (maybe): Dealing with donor money / conditions pro-actively</vt:lpstr>
    </vt:vector>
  </TitlesOfParts>
  <Company>Center for Global Development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Center for Global Development Working Group on Priority Setting for Health Presentation for Benefits Plans in the Quest for Universal Health Coverage, January 13th</dc:title>
  <dc:creator>AG</dc:creator>
  <cp:lastModifiedBy>HitapInt1</cp:lastModifiedBy>
  <cp:revision>205</cp:revision>
  <dcterms:created xsi:type="dcterms:W3CDTF">2013-12-16T18:24:05Z</dcterms:created>
  <dcterms:modified xsi:type="dcterms:W3CDTF">2017-03-06T15:11:25Z</dcterms:modified>
</cp:coreProperties>
</file>