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48"/>
  </p:notesMasterIdLst>
  <p:sldIdLst>
    <p:sldId id="256" r:id="rId3"/>
    <p:sldId id="340" r:id="rId4"/>
    <p:sldId id="389" r:id="rId5"/>
    <p:sldId id="314" r:id="rId6"/>
    <p:sldId id="322" r:id="rId7"/>
    <p:sldId id="410" r:id="rId8"/>
    <p:sldId id="411" r:id="rId9"/>
    <p:sldId id="409" r:id="rId10"/>
    <p:sldId id="390" r:id="rId11"/>
    <p:sldId id="343" r:id="rId12"/>
    <p:sldId id="388" r:id="rId13"/>
    <p:sldId id="278" r:id="rId14"/>
    <p:sldId id="391" r:id="rId15"/>
    <p:sldId id="359" r:id="rId16"/>
    <p:sldId id="367" r:id="rId17"/>
    <p:sldId id="368" r:id="rId18"/>
    <p:sldId id="387" r:id="rId19"/>
    <p:sldId id="369" r:id="rId20"/>
    <p:sldId id="372" r:id="rId21"/>
    <p:sldId id="378" r:id="rId22"/>
    <p:sldId id="366" r:id="rId23"/>
    <p:sldId id="380" r:id="rId24"/>
    <p:sldId id="365" r:id="rId25"/>
    <p:sldId id="353" r:id="rId26"/>
    <p:sldId id="383" r:id="rId27"/>
    <p:sldId id="393" r:id="rId28"/>
    <p:sldId id="408" r:id="rId29"/>
    <p:sldId id="395" r:id="rId30"/>
    <p:sldId id="396" r:id="rId31"/>
    <p:sldId id="397" r:id="rId32"/>
    <p:sldId id="335" r:id="rId33"/>
    <p:sldId id="333" r:id="rId34"/>
    <p:sldId id="403" r:id="rId35"/>
    <p:sldId id="404" r:id="rId36"/>
    <p:sldId id="405" r:id="rId37"/>
    <p:sldId id="406" r:id="rId38"/>
    <p:sldId id="392" r:id="rId39"/>
    <p:sldId id="370" r:id="rId40"/>
    <p:sldId id="300" r:id="rId41"/>
    <p:sldId id="374" r:id="rId42"/>
    <p:sldId id="384" r:id="rId43"/>
    <p:sldId id="385" r:id="rId44"/>
    <p:sldId id="332" r:id="rId45"/>
    <p:sldId id="394" r:id="rId46"/>
    <p:sldId id="302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96">
          <p15:clr>
            <a:srgbClr val="A4A3A4"/>
          </p15:clr>
        </p15:guide>
        <p15:guide id="3" pos="5472">
          <p15:clr>
            <a:srgbClr val="A4A3A4"/>
          </p15:clr>
        </p15:guide>
        <p15:guide id="4" pos="288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g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B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72388" autoAdjust="0"/>
  </p:normalViewPr>
  <p:slideViewPr>
    <p:cSldViewPr>
      <p:cViewPr varScale="1">
        <p:scale>
          <a:sx n="47" d="100"/>
          <a:sy n="47" d="100"/>
        </p:scale>
        <p:origin x="1834" y="41"/>
      </p:cViewPr>
      <p:guideLst>
        <p:guide orient="horz" pos="2160"/>
        <p:guide orient="horz" pos="3696"/>
        <p:guide pos="5472"/>
        <p:guide pos="2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Hoja1!$A$5:$A$6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Hoja1!$B$5:$B$6</c:f>
              <c:numCache>
                <c:formatCode>0%</c:formatCode>
                <c:ptCount val="2"/>
                <c:pt idx="0">
                  <c:v>0.43478260869565222</c:v>
                </c:pt>
                <c:pt idx="1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2B-4A8C-B670-D45C2656AF18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Insured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Hoja1!$A$5:$A$6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Hoja1!$C$5:$C$6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2B-4A8C-B670-D45C2656A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497264"/>
        <c:axId val="162160752"/>
      </c:barChart>
      <c:catAx>
        <c:axId val="12249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160752"/>
        <c:crosses val="autoZero"/>
        <c:auto val="1"/>
        <c:lblAlgn val="ctr"/>
        <c:lblOffset val="100"/>
        <c:noMultiLvlLbl val="0"/>
      </c:catAx>
      <c:valAx>
        <c:axId val="162160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497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82095529437304E-2"/>
          <c:y val="2.6993729873045699E-2"/>
          <c:w val="0.89599527701056503"/>
          <c:h val="0.80959197239841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Hoja2!$C$2</c:f>
              <c:strCache>
                <c:ptCount val="1"/>
                <c:pt idx="0">
                  <c:v>PAC (Expanded coverage plan)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3833688148764302E-2"/>
                  <c:y val="-2.454057009939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A2-470C-B13E-092CA018A2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A2-470C-B13E-092CA018A2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A2-470C-B13E-092CA018A25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2-470C-B13E-092CA018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Hoja2!$C$3:$C$20</c:f>
              <c:numCache>
                <c:formatCode>General</c:formatCode>
                <c:ptCount val="18"/>
                <c:pt idx="0">
                  <c:v>32</c:v>
                </c:pt>
                <c:pt idx="1">
                  <c:v>32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A2-470C-B13E-092CA018A254}"/>
            </c:ext>
          </c:extLst>
        </c:ser>
        <c:ser>
          <c:idx val="1"/>
          <c:order val="1"/>
          <c:tx>
            <c:strRef>
              <c:f>Hoja2!$D$2</c:f>
              <c:strCache>
                <c:ptCount val="1"/>
                <c:pt idx="0">
                  <c:v>CABEME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2.3833688148764302E-2"/>
                  <c:y val="-3.34728004065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A2-470C-B13E-092CA018A25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A2-470C-B13E-092CA018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Hoja2!$D$3:$D$20</c:f>
              <c:numCache>
                <c:formatCode>General</c:formatCode>
                <c:ptCount val="18"/>
                <c:pt idx="5">
                  <c:v>78</c:v>
                </c:pt>
                <c:pt idx="6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A2-470C-B13E-092CA018A254}"/>
            </c:ext>
          </c:extLst>
        </c:ser>
        <c:ser>
          <c:idx val="2"/>
          <c:order val="2"/>
          <c:tx>
            <c:strRef>
              <c:f>Hoja2!$E$2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rgbClr val="FF3300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3.0189338321768101E-2"/>
                  <c:y val="-6.025104073174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A2-470C-B13E-092CA018A25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A2-470C-B13E-092CA018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Hoja2!$E$3:$E$20</c:f>
              <c:numCache>
                <c:formatCode>General</c:formatCode>
                <c:ptCount val="18"/>
                <c:pt idx="7">
                  <c:v>91</c:v>
                </c:pt>
                <c:pt idx="8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A2-470C-B13E-092CA018A254}"/>
            </c:ext>
          </c:extLst>
        </c:ser>
        <c:ser>
          <c:idx val="4"/>
          <c:order val="3"/>
          <c:tx>
            <c:strRef>
              <c:f>Hoja2!$F$2</c:f>
              <c:strCache>
                <c:ptCount val="1"/>
                <c:pt idx="0">
                  <c:v>CAUSES (Essential services package)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-7.9445627162547496E-4"/>
                  <c:y val="-0.13389111377097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34558822793465E-2"/>
                      <c:h val="2.5272052162044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FA2-470C-B13E-092CA018A254}"/>
                </c:ext>
              </c:extLst>
            </c:dLbl>
            <c:dLbl>
              <c:idx val="10"/>
              <c:layout>
                <c:manualLayout>
                  <c:x val="2.3834939261003002E-3"/>
                  <c:y val="-0.23654112287276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68034082299159E-2"/>
                      <c:h val="2.97350922162472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1FA2-470C-B13E-092CA018A254}"/>
                </c:ext>
              </c:extLst>
            </c:dLbl>
            <c:dLbl>
              <c:idx val="11"/>
              <c:layout>
                <c:manualLayout>
                  <c:x val="7.9464393846129201E-4"/>
                  <c:y val="-0.24323568295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68034082299159E-2"/>
                      <c:h val="2.97350922162472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FA2-470C-B13E-092CA018A254}"/>
                </c:ext>
              </c:extLst>
            </c:dLbl>
            <c:dLbl>
              <c:idx val="12"/>
              <c:layout>
                <c:manualLayout>
                  <c:x val="2.7011575790878001E-2"/>
                  <c:y val="-0.25287462236517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9021480095805"/>
                      <c:h val="2.3040532134942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1FA2-470C-B13E-092CA018A25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A2-470C-B13E-092CA018A254}"/>
                </c:ext>
              </c:extLst>
            </c:dLbl>
            <c:dLbl>
              <c:idx val="14"/>
              <c:layout>
                <c:manualLayout>
                  <c:x val="3.1778250865018898E-2"/>
                  <c:y val="-0.25602031804658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54649783657672"/>
                      <c:h val="2.5272052162044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1FA2-470C-B13E-092CA018A25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A2-470C-B13E-092CA018A254}"/>
                </c:ext>
              </c:extLst>
            </c:dLbl>
            <c:dLbl>
              <c:idx val="16"/>
              <c:layout>
                <c:manualLayout>
                  <c:x val="-7.9445627162559097E-4"/>
                  <c:y val="-0.27112968329283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34558822793465E-2"/>
                      <c:h val="3.6429652297551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1FA2-470C-B13E-092CA018A254}"/>
                </c:ext>
              </c:extLst>
            </c:dLbl>
            <c:dLbl>
              <c:idx val="17"/>
              <c:layout>
                <c:manualLayout>
                  <c:x val="-2.5974780329033002E-3"/>
                  <c:y val="-0.26847076916718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836839110574434E-2"/>
                      <c:h val="3.95880894865584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1FA2-470C-B13E-092CA018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Hoja2!$F$3:$F$20</c:f>
              <c:numCache>
                <c:formatCode>General</c:formatCode>
                <c:ptCount val="18"/>
                <c:pt idx="9">
                  <c:v>154</c:v>
                </c:pt>
                <c:pt idx="10">
                  <c:v>249</c:v>
                </c:pt>
                <c:pt idx="11">
                  <c:v>255</c:v>
                </c:pt>
                <c:pt idx="12">
                  <c:v>266</c:v>
                </c:pt>
                <c:pt idx="13">
                  <c:v>266</c:v>
                </c:pt>
                <c:pt idx="14">
                  <c:v>275</c:v>
                </c:pt>
                <c:pt idx="15">
                  <c:v>275</c:v>
                </c:pt>
                <c:pt idx="16">
                  <c:v>284</c:v>
                </c:pt>
                <c:pt idx="17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FA2-470C-B13E-092CA018A254}"/>
            </c:ext>
          </c:extLst>
        </c:ser>
        <c:ser>
          <c:idx val="5"/>
          <c:order val="4"/>
          <c:tx>
            <c:strRef>
              <c:f>Hoja2!$G$2</c:f>
              <c:strCache>
                <c:ptCount val="1"/>
                <c:pt idx="0">
                  <c:v>FPGC (High cost services package)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0"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-5.8259453567689101E-17"/>
                  <c:y val="-2.2315200271015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A2-470C-B13E-092CA018A254}"/>
                </c:ext>
              </c:extLst>
            </c:dLbl>
            <c:dLbl>
              <c:idx val="9"/>
              <c:layout>
                <c:manualLayout>
                  <c:x val="-7.9445627162547095E-4"/>
                  <c:y val="-1.785216021681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601012299934649E-2"/>
                      <c:h val="2.97350922162472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1FA2-470C-B13E-092CA018A254}"/>
                </c:ext>
              </c:extLst>
            </c:dLbl>
            <c:dLbl>
              <c:idx val="10"/>
              <c:layout>
                <c:manualLayout>
                  <c:x val="-2.3833688148764301E-3"/>
                  <c:y val="-3.793584046072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767785561364043E-2"/>
                      <c:h val="2.97350922162472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1FA2-470C-B13E-092CA018A254}"/>
                </c:ext>
              </c:extLst>
            </c:dLbl>
            <c:dLbl>
              <c:idx val="11"/>
              <c:layout>
                <c:manualLayout>
                  <c:x val="7.9445627162535103E-4"/>
                  <c:y val="-3.3472800406523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01260820869737E-2"/>
                      <c:h val="2.97350922162472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1FA2-470C-B13E-092CA018A254}"/>
                </c:ext>
              </c:extLst>
            </c:dLbl>
            <c:dLbl>
              <c:idx val="12"/>
              <c:layout>
                <c:manualLayout>
                  <c:x val="2.62170569636406E-2"/>
                  <c:y val="-6.3598320772394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32428729140205"/>
                      <c:h val="2.3040532134942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1FA2-470C-B13E-092CA018A25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FA2-470C-B13E-092CA018A254}"/>
                </c:ext>
              </c:extLst>
            </c:dLbl>
            <c:dLbl>
              <c:idx val="14"/>
              <c:layout>
                <c:manualLayout>
                  <c:x val="2.3834939261003002E-3"/>
                  <c:y val="-6.69455129579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76778556136405E-2"/>
                      <c:h val="2.5272052162044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1FA2-470C-B13E-092CA018A254}"/>
                </c:ext>
              </c:extLst>
            </c:dLbl>
            <c:dLbl>
              <c:idx val="15"/>
              <c:layout>
                <c:manualLayout>
                  <c:x val="7.9451882723741401E-4"/>
                  <c:y val="-7.921887310698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767785561364043E-2"/>
                      <c:h val="3.6429652297551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1FA2-470C-B13E-092CA018A254}"/>
                </c:ext>
              </c:extLst>
            </c:dLbl>
            <c:dLbl>
              <c:idx val="16"/>
              <c:layout>
                <c:manualLayout>
                  <c:x val="0"/>
                  <c:y val="-8.479776102985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FA2-470C-B13E-092CA018A254}"/>
                </c:ext>
              </c:extLst>
            </c:dLbl>
            <c:dLbl>
              <c:idx val="17"/>
              <c:layout>
                <c:manualLayout>
                  <c:x val="-2.5974780329034199E-3"/>
                  <c:y val="-8.011546372018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581555560736874E-2"/>
                      <c:h val="2.0249874105825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1FA2-470C-B13E-092CA018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Hoja2!$B$3:$B$20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Hoja2!$G$3:$G$20</c:f>
              <c:numCache>
                <c:formatCode>General</c:formatCode>
                <c:ptCount val="18"/>
                <c:pt idx="8">
                  <c:v>6</c:v>
                </c:pt>
                <c:pt idx="9">
                  <c:v>6</c:v>
                </c:pt>
                <c:pt idx="10">
                  <c:v>17</c:v>
                </c:pt>
                <c:pt idx="11">
                  <c:v>20</c:v>
                </c:pt>
                <c:pt idx="12">
                  <c:v>49</c:v>
                </c:pt>
                <c:pt idx="13">
                  <c:v>49</c:v>
                </c:pt>
                <c:pt idx="14">
                  <c:v>49</c:v>
                </c:pt>
                <c:pt idx="15">
                  <c:v>57</c:v>
                </c:pt>
                <c:pt idx="16">
                  <c:v>61</c:v>
                </c:pt>
                <c:pt idx="17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FA2-470C-B13E-092CA018A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1311160"/>
        <c:axId val="161311944"/>
      </c:barChart>
      <c:catAx>
        <c:axId val="161311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1311944"/>
        <c:crosses val="autoZero"/>
        <c:auto val="1"/>
        <c:lblAlgn val="ctr"/>
        <c:lblOffset val="100"/>
        <c:tickMarkSkip val="6"/>
        <c:noMultiLvlLbl val="0"/>
      </c:catAx>
      <c:valAx>
        <c:axId val="161311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MX" dirty="0" err="1">
                    <a:solidFill>
                      <a:schemeClr val="bg1">
                        <a:lumMod val="50000"/>
                      </a:schemeClr>
                    </a:solidFill>
                  </a:rPr>
                  <a:t>Number</a:t>
                </a:r>
                <a:r>
                  <a:rPr lang="es-MX" dirty="0">
                    <a:solidFill>
                      <a:schemeClr val="bg1">
                        <a:lumMod val="50000"/>
                      </a:schemeClr>
                    </a:solidFill>
                  </a:rPr>
                  <a:t> of </a:t>
                </a:r>
                <a:r>
                  <a:rPr lang="es-MX" dirty="0" err="1">
                    <a:solidFill>
                      <a:schemeClr val="bg1">
                        <a:lumMod val="50000"/>
                      </a:schemeClr>
                    </a:solidFill>
                  </a:rPr>
                  <a:t>interventions</a:t>
                </a:r>
                <a:endParaRPr lang="es-MX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4.5067343938528801E-3"/>
              <c:y val="0.309465428491930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61311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8389503268405602E-2"/>
          <c:y val="0.89301969992908403"/>
          <c:w val="0.95843272885179198"/>
          <c:h val="0.10474878004381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2225"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ABCA8-880E-45E0-9653-A45F2DBAE39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A41343-2466-4B32-BFBE-A70D46AD2410}">
      <dgm:prSet phldrT="[Text]" custT="1"/>
      <dgm:spPr/>
      <dgm:t>
        <a:bodyPr/>
        <a:lstStyle/>
        <a:p>
          <a:pPr algn="l"/>
          <a:r>
            <a:rPr lang="en-US" sz="2400" dirty="0">
              <a:solidFill>
                <a:schemeClr val="tx1"/>
              </a:solidFill>
            </a:rPr>
            <a:t>Economics</a:t>
          </a:r>
        </a:p>
        <a:p>
          <a:pPr algn="l"/>
          <a:r>
            <a:rPr lang="en-US" sz="1200" dirty="0">
              <a:solidFill>
                <a:schemeClr val="tx1"/>
              </a:solidFill>
            </a:rPr>
            <a:t>Must protect people against impoverishment</a:t>
          </a:r>
        </a:p>
        <a:p>
          <a:pPr algn="l"/>
          <a:r>
            <a:rPr lang="en-US" sz="1200" dirty="0">
              <a:solidFill>
                <a:schemeClr val="tx1"/>
              </a:solidFill>
            </a:rPr>
            <a:t>Must be affordable now and in future</a:t>
          </a:r>
        </a:p>
        <a:p>
          <a:pPr algn="l"/>
          <a:r>
            <a:rPr lang="en-US" sz="1200" dirty="0">
              <a:solidFill>
                <a:schemeClr val="tx1"/>
              </a:solidFill>
            </a:rPr>
            <a:t>Must maximize the number of people with coverage</a:t>
          </a:r>
        </a:p>
        <a:p>
          <a:pPr algn="l"/>
          <a:r>
            <a:rPr lang="en-US" sz="1200" dirty="0">
              <a:solidFill>
                <a:schemeClr val="tx1"/>
              </a:solidFill>
            </a:rPr>
            <a:t>Must address market failures that result in incomplete insurance</a:t>
          </a:r>
        </a:p>
      </dgm:t>
    </dgm:pt>
    <dgm:pt modelId="{98AEFC64-68A9-4855-8C2B-842BDBE3D77D}" type="parTrans" cxnId="{C4554CE4-E8D7-4603-8E08-4A1873DA3359}">
      <dgm:prSet/>
      <dgm:spPr/>
      <dgm:t>
        <a:bodyPr/>
        <a:lstStyle/>
        <a:p>
          <a:endParaRPr lang="es-ES"/>
        </a:p>
      </dgm:t>
    </dgm:pt>
    <dgm:pt modelId="{B0ADADC9-DEF3-4DC4-962C-FB4003C72754}" type="sibTrans" cxnId="{C4554CE4-E8D7-4603-8E08-4A1873DA3359}">
      <dgm:prSet/>
      <dgm:spPr/>
      <dgm:t>
        <a:bodyPr/>
        <a:lstStyle/>
        <a:p>
          <a:endParaRPr lang="es-ES"/>
        </a:p>
      </dgm:t>
    </dgm:pt>
    <dgm:pt modelId="{338A2B7C-7F18-471F-B581-D453AD65F186}">
      <dgm:prSet phldrT="[Text]" custT="1"/>
      <dgm:spPr/>
      <dgm:t>
        <a:bodyPr/>
        <a:lstStyle/>
        <a:p>
          <a:pPr algn="r"/>
          <a:r>
            <a:rPr lang="en-US" sz="2400" dirty="0"/>
            <a:t>Ethics</a:t>
          </a:r>
        </a:p>
        <a:p>
          <a:pPr algn="l"/>
          <a:r>
            <a:rPr lang="en-US" sz="1200" dirty="0"/>
            <a:t>Distribution of public spending fair and transparent</a:t>
          </a:r>
        </a:p>
        <a:p>
          <a:pPr algn="l"/>
          <a:r>
            <a:rPr lang="en-US" sz="1200" dirty="0"/>
            <a:t>Duty to protect most vulnerable</a:t>
          </a:r>
        </a:p>
        <a:p>
          <a:pPr algn="l"/>
          <a:r>
            <a:rPr lang="en-US" sz="1200" dirty="0"/>
            <a:t>Stewardship of limited resources requires attention to maximizing health benefits</a:t>
          </a:r>
        </a:p>
        <a:p>
          <a:pPr algn="l"/>
          <a:r>
            <a:rPr lang="en-US" sz="1200" dirty="0"/>
            <a:t>Methods transparent, participatory, equitable, consistent, sensitive to value, responsive to new information, encouraging to innovation</a:t>
          </a:r>
          <a:endParaRPr lang="es-ES" sz="1200" dirty="0"/>
        </a:p>
      </dgm:t>
    </dgm:pt>
    <dgm:pt modelId="{DD3F8C86-AC10-4575-B062-95E5DC6CE572}" type="parTrans" cxnId="{FC3F5E40-A49A-47C6-B3A9-1FDAB0027081}">
      <dgm:prSet/>
      <dgm:spPr/>
      <dgm:t>
        <a:bodyPr/>
        <a:lstStyle/>
        <a:p>
          <a:endParaRPr lang="es-ES"/>
        </a:p>
      </dgm:t>
    </dgm:pt>
    <dgm:pt modelId="{05B26953-390C-428C-8C9C-51A7008F2C70}" type="sibTrans" cxnId="{FC3F5E40-A49A-47C6-B3A9-1FDAB0027081}">
      <dgm:prSet/>
      <dgm:spPr/>
      <dgm:t>
        <a:bodyPr/>
        <a:lstStyle/>
        <a:p>
          <a:endParaRPr lang="es-ES"/>
        </a:p>
      </dgm:t>
    </dgm:pt>
    <dgm:pt modelId="{2D46D088-4EE8-4BF6-8AC9-CB05151FCF54}">
      <dgm:prSet phldrT="[Text]" custT="1"/>
      <dgm:spPr/>
      <dgm:t>
        <a:bodyPr/>
        <a:lstStyle/>
        <a:p>
          <a:pPr algn="l"/>
          <a:r>
            <a:rPr lang="en-US" sz="2400" dirty="0"/>
            <a:t>Evidence</a:t>
          </a:r>
        </a:p>
        <a:p>
          <a:pPr algn="l"/>
          <a:r>
            <a:rPr lang="en-US" sz="1200" dirty="0"/>
            <a:t>Should only support safe, medically effective </a:t>
          </a:r>
        </a:p>
        <a:p>
          <a:pPr algn="l"/>
          <a:r>
            <a:rPr lang="en-US" sz="1200" dirty="0"/>
            <a:t>Should provide best scientific evidence to clinical decision-making</a:t>
          </a:r>
        </a:p>
        <a:p>
          <a:pPr algn="l"/>
          <a:r>
            <a:rPr lang="en-US" sz="1200" dirty="0"/>
            <a:t>Should address medical concerns of greatest importance to the “population”</a:t>
          </a:r>
        </a:p>
        <a:p>
          <a:pPr algn="l"/>
          <a:r>
            <a:rPr lang="en-US" sz="1200" dirty="0"/>
            <a:t>Should facilitate “right care to right patient in the right setting at the right time”</a:t>
          </a:r>
          <a:endParaRPr lang="es-ES" sz="1200" dirty="0"/>
        </a:p>
      </dgm:t>
    </dgm:pt>
    <dgm:pt modelId="{4EF9FF03-CA3B-4330-B6B5-B777BB3FDD86}" type="parTrans" cxnId="{65CDB59F-5256-45D8-BC26-06A580989CA0}">
      <dgm:prSet/>
      <dgm:spPr/>
      <dgm:t>
        <a:bodyPr/>
        <a:lstStyle/>
        <a:p>
          <a:endParaRPr lang="es-ES"/>
        </a:p>
      </dgm:t>
    </dgm:pt>
    <dgm:pt modelId="{BE64D287-0198-4151-A496-D8785A643130}" type="sibTrans" cxnId="{65CDB59F-5256-45D8-BC26-06A580989CA0}">
      <dgm:prSet/>
      <dgm:spPr/>
      <dgm:t>
        <a:bodyPr/>
        <a:lstStyle/>
        <a:p>
          <a:endParaRPr lang="es-ES"/>
        </a:p>
      </dgm:t>
    </dgm:pt>
    <dgm:pt modelId="{FD396936-0AF5-43C1-8322-9A7D9DF638E9}">
      <dgm:prSet phldrT="[Text]" custT="1"/>
      <dgm:spPr/>
      <dgm:t>
        <a:bodyPr/>
        <a:lstStyle/>
        <a:p>
          <a:pPr algn="r"/>
          <a:r>
            <a:rPr lang="en-US" sz="2400" dirty="0"/>
            <a:t>Population Health</a:t>
          </a:r>
        </a:p>
        <a:p>
          <a:pPr algn="l"/>
          <a:r>
            <a:rPr lang="en-US" sz="1200" dirty="0"/>
            <a:t>Should facilitate efforts to improve population health</a:t>
          </a:r>
        </a:p>
        <a:p>
          <a:pPr algn="l"/>
          <a:r>
            <a:rPr lang="en-US" sz="1200" dirty="0"/>
            <a:t>Primary, secondary and tertiary prevention needs attention</a:t>
          </a:r>
        </a:p>
        <a:p>
          <a:pPr algn="l"/>
          <a:r>
            <a:rPr lang="en-US" sz="1200" dirty="0"/>
            <a:t>Access for the vulnerable must be assured</a:t>
          </a:r>
        </a:p>
        <a:p>
          <a:pPr algn="l"/>
          <a:r>
            <a:rPr lang="en-US" sz="1200" dirty="0"/>
            <a:t>Disparities should be eliminated</a:t>
          </a:r>
          <a:endParaRPr lang="es-ES" sz="1200" dirty="0"/>
        </a:p>
      </dgm:t>
    </dgm:pt>
    <dgm:pt modelId="{337BF072-9D92-4F4F-9E46-A7AF8B922289}" type="parTrans" cxnId="{DE3A3EE2-ADD8-4E75-A498-4499EF5D7148}">
      <dgm:prSet/>
      <dgm:spPr/>
      <dgm:t>
        <a:bodyPr/>
        <a:lstStyle/>
        <a:p>
          <a:endParaRPr lang="es-ES"/>
        </a:p>
      </dgm:t>
    </dgm:pt>
    <dgm:pt modelId="{C0333D59-6937-452C-8A53-28F3AF17C060}" type="sibTrans" cxnId="{DE3A3EE2-ADD8-4E75-A498-4499EF5D7148}">
      <dgm:prSet/>
      <dgm:spPr/>
      <dgm:t>
        <a:bodyPr/>
        <a:lstStyle/>
        <a:p>
          <a:endParaRPr lang="es-ES"/>
        </a:p>
      </dgm:t>
    </dgm:pt>
    <dgm:pt modelId="{B0F04EF6-9768-4789-9FC0-DD09BE955F31}">
      <dgm:prSet phldrT="[Text]"/>
      <dgm:spPr/>
      <dgm:t>
        <a:bodyPr/>
        <a:lstStyle/>
        <a:p>
          <a:endParaRPr lang="es-ES"/>
        </a:p>
      </dgm:t>
    </dgm:pt>
    <dgm:pt modelId="{1DF29FE9-BDE3-4080-ACA7-19C94B996C38}" type="parTrans" cxnId="{443F985B-138E-417A-B94E-227E8B530E84}">
      <dgm:prSet/>
      <dgm:spPr/>
      <dgm:t>
        <a:bodyPr/>
        <a:lstStyle/>
        <a:p>
          <a:endParaRPr lang="es-ES"/>
        </a:p>
      </dgm:t>
    </dgm:pt>
    <dgm:pt modelId="{6306D843-58F1-4BEF-9E24-A4443A405D0A}" type="sibTrans" cxnId="{443F985B-138E-417A-B94E-227E8B530E84}">
      <dgm:prSet/>
      <dgm:spPr/>
      <dgm:t>
        <a:bodyPr/>
        <a:lstStyle/>
        <a:p>
          <a:endParaRPr lang="es-ES"/>
        </a:p>
      </dgm:t>
    </dgm:pt>
    <dgm:pt modelId="{A7533101-57C3-4306-B2A9-EEEE1BAADF0A}">
      <dgm:prSet phldrT="[Text]"/>
      <dgm:spPr/>
      <dgm:t>
        <a:bodyPr/>
        <a:lstStyle/>
        <a:p>
          <a:endParaRPr lang="es-ES" dirty="0"/>
        </a:p>
      </dgm:t>
    </dgm:pt>
    <dgm:pt modelId="{8F17C0A8-15BF-4D8A-8A9B-547FECE5EDEB}" type="parTrans" cxnId="{AC705E47-34A3-4941-B70E-3A29A6195257}">
      <dgm:prSet/>
      <dgm:spPr/>
      <dgm:t>
        <a:bodyPr/>
        <a:lstStyle/>
        <a:p>
          <a:endParaRPr lang="es-ES"/>
        </a:p>
      </dgm:t>
    </dgm:pt>
    <dgm:pt modelId="{8AB6FABC-52DB-407A-AF3A-0E976EDA9865}" type="sibTrans" cxnId="{AC705E47-34A3-4941-B70E-3A29A6195257}">
      <dgm:prSet/>
      <dgm:spPr/>
      <dgm:t>
        <a:bodyPr/>
        <a:lstStyle/>
        <a:p>
          <a:endParaRPr lang="es-ES"/>
        </a:p>
      </dgm:t>
    </dgm:pt>
    <dgm:pt modelId="{F6665170-C487-4DE0-808B-C6DC3662AB40}">
      <dgm:prSet phldrT="[Text]"/>
      <dgm:spPr/>
      <dgm:t>
        <a:bodyPr/>
        <a:lstStyle/>
        <a:p>
          <a:r>
            <a:rPr lang="en-US" dirty="0"/>
            <a:t>HBP</a:t>
          </a:r>
          <a:endParaRPr lang="es-ES" dirty="0"/>
        </a:p>
      </dgm:t>
    </dgm:pt>
    <dgm:pt modelId="{CE465BDD-6738-46AF-9424-78306B2AA473}" type="sibTrans" cxnId="{E11A8D29-0D38-42AB-9233-9D3AAEEFD503}">
      <dgm:prSet/>
      <dgm:spPr/>
      <dgm:t>
        <a:bodyPr/>
        <a:lstStyle/>
        <a:p>
          <a:endParaRPr lang="es-ES"/>
        </a:p>
      </dgm:t>
    </dgm:pt>
    <dgm:pt modelId="{FAFA1CAD-8607-44BD-AFC3-4E2C6DB8E904}" type="parTrans" cxnId="{E11A8D29-0D38-42AB-9233-9D3AAEEFD503}">
      <dgm:prSet/>
      <dgm:spPr/>
      <dgm:t>
        <a:bodyPr/>
        <a:lstStyle/>
        <a:p>
          <a:endParaRPr lang="es-ES"/>
        </a:p>
      </dgm:t>
    </dgm:pt>
    <dgm:pt modelId="{216B439B-63A9-41CF-8057-42EBF5FECF6C}" type="pres">
      <dgm:prSet presAssocID="{C0BABCA8-880E-45E0-9653-A45F2DBAE39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5FB54F-80AF-4F3A-986B-62918BBF485B}" type="pres">
      <dgm:prSet presAssocID="{C0BABCA8-880E-45E0-9653-A45F2DBAE391}" presName="matrix" presStyleCnt="0"/>
      <dgm:spPr/>
    </dgm:pt>
    <dgm:pt modelId="{D3710C60-9F40-4D0B-A82B-65E05320B525}" type="pres">
      <dgm:prSet presAssocID="{C0BABCA8-880E-45E0-9653-A45F2DBAE391}" presName="tile1" presStyleLbl="node1" presStyleIdx="0" presStyleCnt="4"/>
      <dgm:spPr/>
    </dgm:pt>
    <dgm:pt modelId="{C4CFC265-F5B2-4588-9FE3-0B36709C2B2B}" type="pres">
      <dgm:prSet presAssocID="{C0BABCA8-880E-45E0-9653-A45F2DBAE3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D2B2A5-BFF5-4444-88F6-B2CE4DE98A9D}" type="pres">
      <dgm:prSet presAssocID="{C0BABCA8-880E-45E0-9653-A45F2DBAE391}" presName="tile2" presStyleLbl="node1" presStyleIdx="1" presStyleCnt="4"/>
      <dgm:spPr/>
    </dgm:pt>
    <dgm:pt modelId="{CE889B6E-F804-4926-9EAA-13265C9B491A}" type="pres">
      <dgm:prSet presAssocID="{C0BABCA8-880E-45E0-9653-A45F2DBAE3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1DF898-606B-4E9D-9596-FE286734CA99}" type="pres">
      <dgm:prSet presAssocID="{C0BABCA8-880E-45E0-9653-A45F2DBAE391}" presName="tile3" presStyleLbl="node1" presStyleIdx="2" presStyleCnt="4"/>
      <dgm:spPr/>
    </dgm:pt>
    <dgm:pt modelId="{00EF2038-0918-4F54-A289-9A4DCF3A3D37}" type="pres">
      <dgm:prSet presAssocID="{C0BABCA8-880E-45E0-9653-A45F2DBAE3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E4A32E-E9B8-4DBC-811D-A1840848D8CD}" type="pres">
      <dgm:prSet presAssocID="{C0BABCA8-880E-45E0-9653-A45F2DBAE391}" presName="tile4" presStyleLbl="node1" presStyleIdx="3" presStyleCnt="4"/>
      <dgm:spPr/>
    </dgm:pt>
    <dgm:pt modelId="{837E008C-6430-49D2-9895-8800C770B785}" type="pres">
      <dgm:prSet presAssocID="{C0BABCA8-880E-45E0-9653-A45F2DBAE3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A7EC772-1054-4C0B-A83C-D2B7BEF28D93}" type="pres">
      <dgm:prSet presAssocID="{C0BABCA8-880E-45E0-9653-A45F2DBAE39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C425F33-4C6E-4C1F-9B53-0AF9E6296B86}" type="presOf" srcId="{F6665170-C487-4DE0-808B-C6DC3662AB40}" destId="{0A7EC772-1054-4C0B-A83C-D2B7BEF28D93}" srcOrd="0" destOrd="0" presId="urn:microsoft.com/office/officeart/2005/8/layout/matrix1"/>
    <dgm:cxn modelId="{FC3F5E40-A49A-47C6-B3A9-1FDAB0027081}" srcId="{F6665170-C487-4DE0-808B-C6DC3662AB40}" destId="{338A2B7C-7F18-471F-B581-D453AD65F186}" srcOrd="1" destOrd="0" parTransId="{DD3F8C86-AC10-4575-B062-95E5DC6CE572}" sibTransId="{05B26953-390C-428C-8C9C-51A7008F2C70}"/>
    <dgm:cxn modelId="{4FDEC8EE-1A81-40F8-8CA7-9617F3A99330}" type="presOf" srcId="{338A2B7C-7F18-471F-B581-D453AD65F186}" destId="{CE889B6E-F804-4926-9EAA-13265C9B491A}" srcOrd="1" destOrd="0" presId="urn:microsoft.com/office/officeart/2005/8/layout/matrix1"/>
    <dgm:cxn modelId="{C4554CE4-E8D7-4603-8E08-4A1873DA3359}" srcId="{F6665170-C487-4DE0-808B-C6DC3662AB40}" destId="{D7A41343-2466-4B32-BFBE-A70D46AD2410}" srcOrd="0" destOrd="0" parTransId="{98AEFC64-68A9-4855-8C2B-842BDBE3D77D}" sibTransId="{B0ADADC9-DEF3-4DC4-962C-FB4003C72754}"/>
    <dgm:cxn modelId="{443F985B-138E-417A-B94E-227E8B530E84}" srcId="{F6665170-C487-4DE0-808B-C6DC3662AB40}" destId="{B0F04EF6-9768-4789-9FC0-DD09BE955F31}" srcOrd="4" destOrd="0" parTransId="{1DF29FE9-BDE3-4080-ACA7-19C94B996C38}" sibTransId="{6306D843-58F1-4BEF-9E24-A4443A405D0A}"/>
    <dgm:cxn modelId="{AF4BF45E-6339-4FFE-8807-574BBB552D89}" type="presOf" srcId="{2D46D088-4EE8-4BF6-8AC9-CB05151FCF54}" destId="{00EF2038-0918-4F54-A289-9A4DCF3A3D37}" srcOrd="1" destOrd="0" presId="urn:microsoft.com/office/officeart/2005/8/layout/matrix1"/>
    <dgm:cxn modelId="{A4C02270-4509-426B-8AD6-8C39AED85175}" type="presOf" srcId="{2D46D088-4EE8-4BF6-8AC9-CB05151FCF54}" destId="{C41DF898-606B-4E9D-9596-FE286734CA99}" srcOrd="0" destOrd="0" presId="urn:microsoft.com/office/officeart/2005/8/layout/matrix1"/>
    <dgm:cxn modelId="{B35994BB-E372-4481-A546-694FE2244A68}" type="presOf" srcId="{C0BABCA8-880E-45E0-9653-A45F2DBAE391}" destId="{216B439B-63A9-41CF-8057-42EBF5FECF6C}" srcOrd="0" destOrd="0" presId="urn:microsoft.com/office/officeart/2005/8/layout/matrix1"/>
    <dgm:cxn modelId="{DE3A3EE2-ADD8-4E75-A498-4499EF5D7148}" srcId="{F6665170-C487-4DE0-808B-C6DC3662AB40}" destId="{FD396936-0AF5-43C1-8322-9A7D9DF638E9}" srcOrd="3" destOrd="0" parTransId="{337BF072-9D92-4F4F-9E46-A7AF8B922289}" sibTransId="{C0333D59-6937-452C-8A53-28F3AF17C060}"/>
    <dgm:cxn modelId="{65CDB59F-5256-45D8-BC26-06A580989CA0}" srcId="{F6665170-C487-4DE0-808B-C6DC3662AB40}" destId="{2D46D088-4EE8-4BF6-8AC9-CB05151FCF54}" srcOrd="2" destOrd="0" parTransId="{4EF9FF03-CA3B-4330-B6B5-B777BB3FDD86}" sibTransId="{BE64D287-0198-4151-A496-D8785A643130}"/>
    <dgm:cxn modelId="{6101714C-1DA8-4651-AB53-93C321BF403D}" type="presOf" srcId="{FD396936-0AF5-43C1-8322-9A7D9DF638E9}" destId="{837E008C-6430-49D2-9895-8800C770B785}" srcOrd="1" destOrd="0" presId="urn:microsoft.com/office/officeart/2005/8/layout/matrix1"/>
    <dgm:cxn modelId="{AC705E47-34A3-4941-B70E-3A29A6195257}" srcId="{C0BABCA8-880E-45E0-9653-A45F2DBAE391}" destId="{A7533101-57C3-4306-B2A9-EEEE1BAADF0A}" srcOrd="1" destOrd="0" parTransId="{8F17C0A8-15BF-4D8A-8A9B-547FECE5EDEB}" sibTransId="{8AB6FABC-52DB-407A-AF3A-0E976EDA9865}"/>
    <dgm:cxn modelId="{7155032E-464C-41EA-8888-63867D5DB96E}" type="presOf" srcId="{D7A41343-2466-4B32-BFBE-A70D46AD2410}" destId="{D3710C60-9F40-4D0B-A82B-65E05320B525}" srcOrd="0" destOrd="0" presId="urn:microsoft.com/office/officeart/2005/8/layout/matrix1"/>
    <dgm:cxn modelId="{F185C56B-D114-4623-832B-761499B5CEEA}" type="presOf" srcId="{D7A41343-2466-4B32-BFBE-A70D46AD2410}" destId="{C4CFC265-F5B2-4588-9FE3-0B36709C2B2B}" srcOrd="1" destOrd="0" presId="urn:microsoft.com/office/officeart/2005/8/layout/matrix1"/>
    <dgm:cxn modelId="{FF9C1018-BBC2-4483-9CE6-7ACAD185C508}" type="presOf" srcId="{338A2B7C-7F18-471F-B581-D453AD65F186}" destId="{DFD2B2A5-BFF5-4444-88F6-B2CE4DE98A9D}" srcOrd="0" destOrd="0" presId="urn:microsoft.com/office/officeart/2005/8/layout/matrix1"/>
    <dgm:cxn modelId="{5A7AF74E-8E4C-4A78-989D-68FE1F854B0F}" type="presOf" srcId="{FD396936-0AF5-43C1-8322-9A7D9DF638E9}" destId="{C0E4A32E-E9B8-4DBC-811D-A1840848D8CD}" srcOrd="0" destOrd="0" presId="urn:microsoft.com/office/officeart/2005/8/layout/matrix1"/>
    <dgm:cxn modelId="{E11A8D29-0D38-42AB-9233-9D3AAEEFD503}" srcId="{C0BABCA8-880E-45E0-9653-A45F2DBAE391}" destId="{F6665170-C487-4DE0-808B-C6DC3662AB40}" srcOrd="0" destOrd="0" parTransId="{FAFA1CAD-8607-44BD-AFC3-4E2C6DB8E904}" sibTransId="{CE465BDD-6738-46AF-9424-78306B2AA473}"/>
    <dgm:cxn modelId="{870651D7-976A-4C32-9F27-062A4EE89D87}" type="presParOf" srcId="{216B439B-63A9-41CF-8057-42EBF5FECF6C}" destId="{9D5FB54F-80AF-4F3A-986B-62918BBF485B}" srcOrd="0" destOrd="0" presId="urn:microsoft.com/office/officeart/2005/8/layout/matrix1"/>
    <dgm:cxn modelId="{4953AFF3-5415-4F29-B006-605E6423133C}" type="presParOf" srcId="{9D5FB54F-80AF-4F3A-986B-62918BBF485B}" destId="{D3710C60-9F40-4D0B-A82B-65E05320B525}" srcOrd="0" destOrd="0" presId="urn:microsoft.com/office/officeart/2005/8/layout/matrix1"/>
    <dgm:cxn modelId="{C5E7CF53-D9D2-4097-9295-041EDCBEF17A}" type="presParOf" srcId="{9D5FB54F-80AF-4F3A-986B-62918BBF485B}" destId="{C4CFC265-F5B2-4588-9FE3-0B36709C2B2B}" srcOrd="1" destOrd="0" presId="urn:microsoft.com/office/officeart/2005/8/layout/matrix1"/>
    <dgm:cxn modelId="{A72626D4-1DC3-46B2-84A4-D35FD3442B1B}" type="presParOf" srcId="{9D5FB54F-80AF-4F3A-986B-62918BBF485B}" destId="{DFD2B2A5-BFF5-4444-88F6-B2CE4DE98A9D}" srcOrd="2" destOrd="0" presId="urn:microsoft.com/office/officeart/2005/8/layout/matrix1"/>
    <dgm:cxn modelId="{B58AF577-A3D8-4D25-9337-CD2CD0BE3B97}" type="presParOf" srcId="{9D5FB54F-80AF-4F3A-986B-62918BBF485B}" destId="{CE889B6E-F804-4926-9EAA-13265C9B491A}" srcOrd="3" destOrd="0" presId="urn:microsoft.com/office/officeart/2005/8/layout/matrix1"/>
    <dgm:cxn modelId="{58DE8B46-0CA5-47BB-9ECB-43D3788016B9}" type="presParOf" srcId="{9D5FB54F-80AF-4F3A-986B-62918BBF485B}" destId="{C41DF898-606B-4E9D-9596-FE286734CA99}" srcOrd="4" destOrd="0" presId="urn:microsoft.com/office/officeart/2005/8/layout/matrix1"/>
    <dgm:cxn modelId="{7572E973-3E4D-4C7B-8C40-71FA9C2484D5}" type="presParOf" srcId="{9D5FB54F-80AF-4F3A-986B-62918BBF485B}" destId="{00EF2038-0918-4F54-A289-9A4DCF3A3D37}" srcOrd="5" destOrd="0" presId="urn:microsoft.com/office/officeart/2005/8/layout/matrix1"/>
    <dgm:cxn modelId="{9EE56FBE-E65F-4A22-A450-0EA9D52F4E97}" type="presParOf" srcId="{9D5FB54F-80AF-4F3A-986B-62918BBF485B}" destId="{C0E4A32E-E9B8-4DBC-811D-A1840848D8CD}" srcOrd="6" destOrd="0" presId="urn:microsoft.com/office/officeart/2005/8/layout/matrix1"/>
    <dgm:cxn modelId="{51542609-F10A-49A0-8350-F4247623EBE6}" type="presParOf" srcId="{9D5FB54F-80AF-4F3A-986B-62918BBF485B}" destId="{837E008C-6430-49D2-9895-8800C770B785}" srcOrd="7" destOrd="0" presId="urn:microsoft.com/office/officeart/2005/8/layout/matrix1"/>
    <dgm:cxn modelId="{9F778310-C44F-4DC6-80A9-2A0490889293}" type="presParOf" srcId="{216B439B-63A9-41CF-8057-42EBF5FECF6C}" destId="{0A7EC772-1054-4C0B-A83C-D2B7BEF28D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10C60-9F40-4D0B-A82B-65E05320B525}">
      <dsp:nvSpPr>
        <dsp:cNvPr id="0" name=""/>
        <dsp:cNvSpPr/>
      </dsp:nvSpPr>
      <dsp:spPr>
        <a:xfrm rot="16200000">
          <a:off x="469797" y="-469797"/>
          <a:ext cx="2705100" cy="36446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Economics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Must protect people against impoverishment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Must be affordable now and in future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Must maximize the number of people with coverage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Must address market failures that result in incomplete insurance</a:t>
          </a:r>
        </a:p>
      </dsp:txBody>
      <dsp:txXfrm rot="5400000">
        <a:off x="0" y="0"/>
        <a:ext cx="3644695" cy="2028825"/>
      </dsp:txXfrm>
    </dsp:sp>
    <dsp:sp modelId="{DFD2B2A5-BFF5-4444-88F6-B2CE4DE98A9D}">
      <dsp:nvSpPr>
        <dsp:cNvPr id="0" name=""/>
        <dsp:cNvSpPr/>
      </dsp:nvSpPr>
      <dsp:spPr>
        <a:xfrm>
          <a:off x="3644695" y="0"/>
          <a:ext cx="3644695" cy="2705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Ethics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Distribution of public spending fair and transparent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Duty to protect most vulnerable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Stewardship of limited resources requires attention to maximizing health benefits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Methods transparent, participatory, equitable, consistent, sensitive to value, responsive to new information, encouraging to innovation</a:t>
          </a:r>
          <a:endParaRPr lang="es-ES" sz="1200" kern="1200" dirty="0"/>
        </a:p>
      </dsp:txBody>
      <dsp:txXfrm>
        <a:off x="3644695" y="0"/>
        <a:ext cx="3644695" cy="2028825"/>
      </dsp:txXfrm>
    </dsp:sp>
    <dsp:sp modelId="{C41DF898-606B-4E9D-9596-FE286734CA99}">
      <dsp:nvSpPr>
        <dsp:cNvPr id="0" name=""/>
        <dsp:cNvSpPr/>
      </dsp:nvSpPr>
      <dsp:spPr>
        <a:xfrm rot="10800000">
          <a:off x="0" y="2705100"/>
          <a:ext cx="3644695" cy="2705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Evidence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Should only support safe, medically effective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Should provide best scientific evidence to clinical decision-making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Should address medical concerns of greatest importance to the “population”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Should facilitate “right care to right patient in the right setting at the right time”</a:t>
          </a:r>
          <a:endParaRPr lang="es-ES" sz="1200" kern="1200" dirty="0"/>
        </a:p>
      </dsp:txBody>
      <dsp:txXfrm rot="10800000">
        <a:off x="0" y="3381374"/>
        <a:ext cx="3644695" cy="2028825"/>
      </dsp:txXfrm>
    </dsp:sp>
    <dsp:sp modelId="{C0E4A32E-E9B8-4DBC-811D-A1840848D8CD}">
      <dsp:nvSpPr>
        <dsp:cNvPr id="0" name=""/>
        <dsp:cNvSpPr/>
      </dsp:nvSpPr>
      <dsp:spPr>
        <a:xfrm rot="5400000">
          <a:off x="4114493" y="2235302"/>
          <a:ext cx="2705100" cy="364469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Population Health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Should facilitate efforts to improve population health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Primary, secondary and tertiary prevention needs attention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Access for the vulnerable must be assured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Disparities should be eliminated</a:t>
          </a:r>
          <a:endParaRPr lang="es-ES" sz="1200" kern="1200" dirty="0"/>
        </a:p>
      </dsp:txBody>
      <dsp:txXfrm rot="-5400000">
        <a:off x="3644695" y="3381374"/>
        <a:ext cx="3644695" cy="2028825"/>
      </dsp:txXfrm>
    </dsp:sp>
    <dsp:sp modelId="{0A7EC772-1054-4C0B-A83C-D2B7BEF28D93}">
      <dsp:nvSpPr>
        <dsp:cNvPr id="0" name=""/>
        <dsp:cNvSpPr/>
      </dsp:nvSpPr>
      <dsp:spPr>
        <a:xfrm>
          <a:off x="2551286" y="2028825"/>
          <a:ext cx="2186817" cy="13525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HBP</a:t>
          </a:r>
          <a:endParaRPr lang="es-ES" sz="5600" kern="1200" dirty="0"/>
        </a:p>
      </dsp:txBody>
      <dsp:txXfrm>
        <a:off x="2617312" y="2094851"/>
        <a:ext cx="2054765" cy="122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0.33019</cdr:x>
      <cdr:y>0.5211</cdr:y>
    </cdr:from>
    <cdr:to>
      <cdr:x>0.33019</cdr:x>
      <cdr:y>0.67368</cdr:y>
    </cdr:to>
    <cdr:cxnSp macro="">
      <cdr:nvCxnSpPr>
        <cdr:cNvPr id="3" name="Conector recto de flecha 2"/>
        <cdr:cNvCxnSpPr/>
      </cdr:nvCxnSpPr>
      <cdr:spPr>
        <a:xfrm xmlns:a="http://schemas.openxmlformats.org/drawingml/2006/main">
          <a:off x="2520280" y="2562136"/>
          <a:ext cx="0" cy="750232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0.57547</cdr:x>
      <cdr:y>0.12528</cdr:y>
    </cdr:from>
    <cdr:to>
      <cdr:x>0.57547</cdr:x>
      <cdr:y>0.29081</cdr:y>
    </cdr:to>
    <cdr:cxnSp macro="">
      <cdr:nvCxnSpPr>
        <cdr:cNvPr id="9" name="Conector recto de flecha 8"/>
        <cdr:cNvCxnSpPr/>
      </cdr:nvCxnSpPr>
      <cdr:spPr>
        <a:xfrm xmlns:a="http://schemas.openxmlformats.org/drawingml/2006/main">
          <a:off x="4392488" y="615981"/>
          <a:ext cx="0" cy="81387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0.50827</cdr:x>
      <cdr:y>0.08277</cdr:y>
    </cdr:from>
    <cdr:to>
      <cdr:x>0.58935</cdr:x>
      <cdr:y>0.23451</cdr:y>
    </cdr:to>
    <cdr:sp macro="" textlink="">
      <cdr:nvSpPr>
        <cdr:cNvPr id="10" name="CuadroTexto 9"/>
        <cdr:cNvSpPr txBox="1"/>
      </cdr:nvSpPr>
      <cdr:spPr>
        <a:xfrm xmlns:a="http://schemas.openxmlformats.org/drawingml/2006/main">
          <a:off x="4062536" y="432048"/>
          <a:ext cx="648072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0.51728</cdr:x>
      <cdr:y>0.09656</cdr:y>
    </cdr:from>
    <cdr:to>
      <cdr:x>0.58935</cdr:x>
      <cdr:y>0.20692</cdr:y>
    </cdr:to>
    <cdr:sp macro="" textlink="">
      <cdr:nvSpPr>
        <cdr:cNvPr id="11" name="CuadroTexto 10"/>
        <cdr:cNvSpPr txBox="1"/>
      </cdr:nvSpPr>
      <cdr:spPr>
        <a:xfrm xmlns:a="http://schemas.openxmlformats.org/drawingml/2006/main">
          <a:off x="4134544" y="504056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0.52629</cdr:x>
      <cdr:y>0.08277</cdr:y>
    </cdr:from>
    <cdr:to>
      <cdr:x>0.58034</cdr:x>
      <cdr:y>0.19313</cdr:y>
    </cdr:to>
    <cdr:sp macro="" textlink="">
      <cdr:nvSpPr>
        <cdr:cNvPr id="12" name="CuadroTexto 11"/>
        <cdr:cNvSpPr txBox="1"/>
      </cdr:nvSpPr>
      <cdr:spPr>
        <a:xfrm xmlns:a="http://schemas.openxmlformats.org/drawingml/2006/main">
          <a:off x="4206552" y="432048"/>
          <a:ext cx="4320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597F10-A6A8-44D5-91D3-326F69B0008C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F5B68-0832-4FA9-BEE8-E8C8DF3A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3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biz.com/NewsDetails.aspx?aid=79871&amp;sid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thehindu.com/todays-paper/tp-national/tp-kerala/guidelines-bring-pph-deaths-under-control/article5239072.ece" TargetMode="External"/><Relationship Id="rId4" Type="http://schemas.openxmlformats.org/officeDocument/2006/relationships/hyperlink" Target="http://www.economist.com/news/international/21592655-drug-firms-have-new-medicines-and-patients-are-desperate-them-arguments-over?frsc=dg|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PDF of figure: http://www.who.int/whr/2010/10_chap1_fig02_en.pdf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5B68-0832-4FA9-BEE8-E8C8DF3AB2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hlinkClick r:id="rId3"/>
              </a:rPr>
              <a:t>http://www.pharmabiz.com/NewsDetails.aspx?aid=79871&amp;sid=1</a:t>
            </a:r>
            <a:endParaRPr lang="es-ES" dirty="0"/>
          </a:p>
          <a:p>
            <a:r>
              <a:rPr lang="es-ES" u="sng" dirty="0">
                <a:hlinkClick r:id="rId4"/>
              </a:rPr>
              <a:t>http://www.economist.com/news/international/21592655-drug-firms-have-new-medicines-and-patients-are-desperate-them-arguments-over?frsc=dg%7Ca</a:t>
            </a:r>
            <a:endParaRPr lang="es-ES" dirty="0"/>
          </a:p>
          <a:p>
            <a:r>
              <a:rPr lang="es-ES" u="sng" dirty="0">
                <a:hlinkClick r:id="rId5"/>
              </a:rPr>
              <a:t>http://www.thehindu.com/todays-paper/tp-national/tp-kerala/guidelines-bring-pph-deaths-under-control/article5239072.ece</a:t>
            </a:r>
            <a:endParaRPr lang="es-E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5B68-0832-4FA9-BEE8-E8C8DF3AB2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HBP not only or best solution… but is one</a:t>
            </a:r>
            <a:r>
              <a:rPr lang="en-US" baseline="0" dirty="0"/>
              <a:t> currently in use as an alternative or antidote to implicit and ad hoc priority-setting</a:t>
            </a:r>
          </a:p>
          <a:p>
            <a:endParaRPr lang="en-US" baseline="0" dirty="0"/>
          </a:p>
          <a:p>
            <a:r>
              <a:rPr lang="en-US" dirty="0"/>
              <a:t>Maximize health, enhance value for money</a:t>
            </a:r>
          </a:p>
          <a:p>
            <a:pPr lvl="1"/>
            <a:r>
              <a:rPr lang="en-US" dirty="0"/>
              <a:t>WDR93, CMH2001, GH2035</a:t>
            </a:r>
          </a:p>
          <a:p>
            <a:pPr lvl="1"/>
            <a:r>
              <a:rPr lang="en-US" dirty="0"/>
              <a:t>Thai HTA for UC package</a:t>
            </a:r>
          </a:p>
          <a:p>
            <a:r>
              <a:rPr lang="en-US" dirty="0"/>
              <a:t>Purchase care from providers</a:t>
            </a:r>
          </a:p>
          <a:p>
            <a:pPr lvl="1"/>
            <a:r>
              <a:rPr lang="en-US" dirty="0"/>
              <a:t>Most payer-provider splits, RBF systems</a:t>
            </a:r>
          </a:p>
          <a:p>
            <a:r>
              <a:rPr lang="en-US" dirty="0"/>
              <a:t>Budget expansions or as input to fiscal transfer systems’ capitations</a:t>
            </a:r>
          </a:p>
          <a:p>
            <a:pPr lvl="1"/>
            <a:r>
              <a:rPr lang="en-US" dirty="0"/>
              <a:t>Canada, Mexico</a:t>
            </a:r>
          </a:p>
          <a:p>
            <a:r>
              <a:rPr lang="en-US" dirty="0"/>
              <a:t>Cut costs:</a:t>
            </a:r>
          </a:p>
          <a:p>
            <a:pPr lvl="1"/>
            <a:r>
              <a:rPr lang="en-US" dirty="0"/>
              <a:t>Troika in Portugal and Cyprus</a:t>
            </a:r>
          </a:p>
          <a:p>
            <a:r>
              <a:rPr lang="en-US" dirty="0"/>
              <a:t>Reduce waste:</a:t>
            </a:r>
          </a:p>
          <a:p>
            <a:pPr lvl="1"/>
            <a:r>
              <a:rPr lang="en-US" dirty="0"/>
              <a:t>Negative lists or do-not-do</a:t>
            </a:r>
          </a:p>
          <a:p>
            <a:r>
              <a:rPr lang="en-US" dirty="0"/>
              <a:t>Enhance equity and reduce care variations</a:t>
            </a:r>
          </a:p>
          <a:p>
            <a:r>
              <a:rPr lang="en-US" dirty="0"/>
              <a:t>Improve provider accountability to patients and payers</a:t>
            </a:r>
          </a:p>
          <a:p>
            <a:r>
              <a:rPr lang="en-US" dirty="0"/>
              <a:t>Introduce greater evidence into public spending decisions</a:t>
            </a:r>
          </a:p>
          <a:p>
            <a:r>
              <a:rPr lang="en-US" dirty="0"/>
              <a:t>Incentivize the development of cost-effective new technologies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5C62-10B8-4881-9D0A-482E0F8C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5B68-0832-4FA9-BEE8-E8C8DF3AB2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A5C62-10B8-4881-9D0A-482E0F8C1602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64008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3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6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504D"/>
              </a:buClr>
            </a:pPr>
            <a:fld id="{15852DB6-58BA-4B89-A0B4-CCF2954761D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C0504D"/>
                </a:buClr>
              </a:pPr>
              <a:t>05/03/2017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6A8ADEB-7288-479E-A636-EAD10293EE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C0504D"/>
                </a:buClr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8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273050"/>
            <a:ext cx="7902575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08025" y="1766888"/>
            <a:ext cx="7902575" cy="2192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7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98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58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7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7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1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496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356350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6FC3-1CC6-4BD5-9C18-F6F9E072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40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496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5" y="6356350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5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drc.ca/EN/Resources/Publications/openebooks/411-6/index.html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notesSlide" Target="../notesSlides/notesSlide4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hat.com/health-news/95-1-0/msf-asks-india-to-make-affordable-hepatitis-c-medicines-as-natco-resists-expensive-us-drug-patent.ht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b.org/news/topic/science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www.opb.org/news/topic/new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pb.org/images/fetch/c_limit,g_center,h_480,q_90,w_620/https:/media.npr.org/assets/img/2017/02/21/seema_enl-4cdf26eb96c6f368c2a79a29567d0f430d85317c.jpg" TargetMode="External"/><Relationship Id="rId5" Type="http://schemas.openxmlformats.org/officeDocument/2006/relationships/hyperlink" Target="http://www.opb.org/news/topic/nation/" TargetMode="External"/><Relationship Id="rId4" Type="http://schemas.openxmlformats.org/officeDocument/2006/relationships/hyperlink" Target="http://www.opb.org/news/topic/health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Health benefits packages for UHC: </a:t>
            </a:r>
            <a:br>
              <a:rPr lang="en-US" sz="3600" b="1" dirty="0"/>
            </a:br>
            <a:r>
              <a:rPr lang="en-US" sz="3600" b="1" dirty="0"/>
              <a:t>wrench in the works or keys to control?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Presentation for the </a:t>
            </a:r>
            <a:br>
              <a:rPr lang="en-US" sz="2800" b="1" dirty="0"/>
            </a:br>
            <a:r>
              <a:rPr lang="en-US" sz="2800" b="1" dirty="0"/>
              <a:t>Workshop on Design and Adjustment of HBP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267200"/>
            <a:ext cx="4114800" cy="17526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/>
              <a:t>Amanda Glassman</a:t>
            </a:r>
          </a:p>
          <a:p>
            <a:pPr algn="l"/>
            <a:r>
              <a:rPr lang="en-US" sz="1800" dirty="0"/>
              <a:t>Center for Global Development</a:t>
            </a:r>
          </a:p>
          <a:p>
            <a:pPr algn="l"/>
            <a:r>
              <a:rPr lang="en-US" sz="1800" dirty="0"/>
              <a:t>March 6, 2017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735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health benefits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Minimum attributes:</a:t>
            </a:r>
          </a:p>
          <a:p>
            <a:pPr lvl="1"/>
            <a:r>
              <a:rPr lang="en-US" sz="2000" dirty="0"/>
              <a:t>Total size is constrained by available funds</a:t>
            </a:r>
          </a:p>
          <a:p>
            <a:pPr lvl="1"/>
            <a:r>
              <a:rPr lang="en-US" sz="2000" dirty="0"/>
              <a:t>Completely or partially constrains products and services available through health system</a:t>
            </a:r>
          </a:p>
          <a:p>
            <a:pPr lvl="1"/>
            <a:r>
              <a:rPr lang="en-US" sz="2000" dirty="0"/>
              <a:t>Comprises a portfolio of products and interventions</a:t>
            </a:r>
          </a:p>
          <a:p>
            <a:pPr lvl="2"/>
            <a:r>
              <a:rPr lang="en-US" sz="2000" dirty="0"/>
              <a:t>Not a single technology, not a vs. b</a:t>
            </a:r>
          </a:p>
          <a:p>
            <a:endParaRPr lang="en-US" dirty="0"/>
          </a:p>
          <a:p>
            <a:r>
              <a:rPr lang="en-US" dirty="0"/>
              <a:t>Not:</a:t>
            </a:r>
          </a:p>
          <a:p>
            <a:pPr lvl="1"/>
            <a:r>
              <a:rPr lang="en-US" sz="2000" dirty="0"/>
              <a:t>Ad hoc rationing or implicit resource allocation (using budget until $ runs out then user fees or no provision, or constraining supply capacity)</a:t>
            </a:r>
          </a:p>
          <a:p>
            <a:pPr lvl="1"/>
            <a:endParaRPr lang="en-US" sz="2000" dirty="0"/>
          </a:p>
          <a:p>
            <a:r>
              <a:rPr lang="en-US" dirty="0"/>
              <a:t>A technical but also political, procedural, institutional, fiscal, ethical and legal undertaking</a:t>
            </a:r>
          </a:p>
          <a:p>
            <a:pPr lvl="1"/>
            <a:r>
              <a:rPr lang="en-US" sz="2000" dirty="0"/>
              <a:t>Informing all relevant health system functions in order to be effective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6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83706" y="5991225"/>
            <a:ext cx="3176588" cy="365125"/>
          </a:xfrm>
        </p:spPr>
        <p:txBody>
          <a:bodyPr/>
          <a:lstStyle/>
          <a:p>
            <a:r>
              <a:rPr lang="en-US" sz="1000" dirty="0"/>
              <a:t>Source: Roberts et al. Getting health reform right.  New York: Oxford University Press, 2004.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Content, scope and depth of benefits: key to connect between control knobs and outcomes (or the wrench in the works)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48200" cy="461962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70">
            <a:off x="1600479" y="1569977"/>
            <a:ext cx="1032603" cy="176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70">
            <a:off x="1600480" y="2260057"/>
            <a:ext cx="1032603" cy="1762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70">
            <a:off x="1529056" y="3005349"/>
            <a:ext cx="1032603" cy="1762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70">
            <a:off x="1524876" y="3750640"/>
            <a:ext cx="1032603" cy="17626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70">
            <a:off x="1576530" y="4487427"/>
            <a:ext cx="1032603" cy="17626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447800" y="2971800"/>
            <a:ext cx="76200" cy="2879351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7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5273675"/>
            <a:ext cx="75438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75000"/>
                    <a:lumOff val="25000"/>
                  </a:prstClr>
                </a:solidFill>
              </a:rPr>
              <a:t>Source: Glassman &amp; </a:t>
            </a:r>
            <a:r>
              <a:rPr lang="en-US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Chalkidou</a:t>
            </a:r>
            <a:r>
              <a:rPr lang="en-US" dirty="0">
                <a:solidFill>
                  <a:prstClr val="white">
                    <a:lumMod val="75000"/>
                    <a:lumOff val="25000"/>
                  </a:prstClr>
                </a:solidFill>
              </a:rPr>
              <a:t>, “Priority-Setting in Health: Building institutions for smarter public spending,” a report of the Center for Global Development’s Priority-Setting Institutions for Global Health Working Group, 2012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0080"/>
          </a:xfrm>
        </p:spPr>
        <p:txBody>
          <a:bodyPr/>
          <a:lstStyle/>
          <a:p>
            <a:r>
              <a:rPr lang="en-US" dirty="0"/>
              <a:t>Many LMIC establish HBP in both health insurance schemes and tax-funded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31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1447800"/>
            <a:ext cx="822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Low- and Middle-Income Countries with Health Benefit Plans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65209"/>
            <a:ext cx="1060151" cy="1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51" y="3337560"/>
            <a:ext cx="70202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21" y="3048000"/>
            <a:ext cx="70202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6678" y="5943600"/>
            <a:ext cx="280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*check UNICO update to list</a:t>
            </a:r>
          </a:p>
        </p:txBody>
      </p:sp>
    </p:spTree>
    <p:extLst>
      <p:ext uri="{BB962C8B-B14F-4D97-AF65-F5344CB8AC3E}">
        <p14:creationId xmlns:p14="http://schemas.microsoft.com/office/powerpoint/2010/main" val="175276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hbp</a:t>
            </a:r>
            <a:r>
              <a:rPr lang="en-US" dirty="0"/>
              <a:t> are used to improve </a:t>
            </a:r>
            <a:r>
              <a:rPr lang="en-US" dirty="0" err="1"/>
              <a:t>uhc</a:t>
            </a:r>
            <a:r>
              <a:rPr lang="en-US" dirty="0"/>
              <a:t> outcomes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health benefits plans help achieve UHC outcomes and functions? 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Maximizes health, enhances value for money</a:t>
            </a:r>
          </a:p>
          <a:p>
            <a:pPr lvl="1"/>
            <a:r>
              <a:rPr lang="en-US" dirty="0"/>
              <a:t>Introduces greater evidence into public spending decisions</a:t>
            </a:r>
          </a:p>
          <a:p>
            <a:pPr lvl="1"/>
            <a:r>
              <a:rPr lang="en-US" dirty="0"/>
              <a:t>Incentivizes the development of cost-effective new technologies</a:t>
            </a:r>
          </a:p>
          <a:p>
            <a:pPr lvl="1"/>
            <a:r>
              <a:rPr lang="en-US" dirty="0"/>
              <a:t>Informs pricing negotiations</a:t>
            </a:r>
          </a:p>
          <a:p>
            <a:r>
              <a:rPr lang="en-US" dirty="0"/>
              <a:t>Informs provider commissioning or payment</a:t>
            </a:r>
          </a:p>
          <a:p>
            <a:r>
              <a:rPr lang="en-US" dirty="0"/>
              <a:t>Informs budget expansions or as input to sizing of fiscal transfers</a:t>
            </a:r>
          </a:p>
          <a:p>
            <a:r>
              <a:rPr lang="en-US" dirty="0"/>
              <a:t>Cuts costs, reduces waste and harm</a:t>
            </a:r>
          </a:p>
          <a:p>
            <a:r>
              <a:rPr lang="en-US" dirty="0"/>
              <a:t>Provides the means to regulate private health insurance</a:t>
            </a:r>
          </a:p>
          <a:p>
            <a:r>
              <a:rPr lang="en-US" dirty="0"/>
              <a:t>Enhances equity and reduces care variations</a:t>
            </a:r>
          </a:p>
          <a:p>
            <a:r>
              <a:rPr lang="en-US" dirty="0"/>
              <a:t>Improves accountability between payers, providers and patients</a:t>
            </a:r>
          </a:p>
          <a:p>
            <a:endParaRPr lang="en-US" dirty="0"/>
          </a:p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r>
              <a:rPr lang="es-ES" dirty="0" err="1">
                <a:solidFill>
                  <a:prstClr val="black">
                    <a:tint val="75000"/>
                  </a:prstClr>
                </a:solidFill>
              </a:rPr>
              <a:t>Source</a:t>
            </a: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: de </a:t>
            </a:r>
            <a:r>
              <a:rPr lang="es-ES" dirty="0" err="1">
                <a:solidFill>
                  <a:prstClr val="black">
                    <a:tint val="75000"/>
                  </a:prstClr>
                </a:solidFill>
              </a:rPr>
              <a:t>Savigny</a:t>
            </a: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 et al  </a:t>
            </a:r>
            <a:r>
              <a:rPr lang="es-ES" dirty="0">
                <a:solidFill>
                  <a:prstClr val="black">
                    <a:tint val="75000"/>
                  </a:prstClr>
                </a:solidFill>
                <a:hlinkClick r:id="rId2"/>
              </a:rPr>
              <a:t>http://www.idrc.ca/EN/Resources/Publications/openebooks/411-6/index.html</a:t>
            </a: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Maximizes health:</a:t>
            </a:r>
            <a:br>
              <a:rPr lang="en-US" sz="2000" dirty="0"/>
            </a:br>
            <a:r>
              <a:rPr lang="en-US" sz="2000" dirty="0"/>
              <a:t>remember the Tanzania Essential Health Interventions Project (1997-2002)?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48200"/>
          </a:xfrm>
        </p:spPr>
        <p:txBody>
          <a:bodyPr>
            <a:normAutofit/>
          </a:bodyPr>
          <a:lstStyle/>
          <a:p>
            <a:r>
              <a:rPr lang="en-US" sz="2000" dirty="0"/>
              <a:t>Prospective follow-up study in two districts with 741,000 population (DSS + verbal autopsy)</a:t>
            </a:r>
          </a:p>
          <a:p>
            <a:r>
              <a:rPr lang="en-US" sz="2000" dirty="0"/>
              <a:t>Essential health benefits package defined based on district-level cost-effectiveness data</a:t>
            </a:r>
          </a:p>
          <a:p>
            <a:r>
              <a:rPr lang="en-US" sz="2000" dirty="0"/>
              <a:t>District Health Management Teams (DHMT) allocated budget based on per capita cost of package and population size</a:t>
            </a:r>
          </a:p>
          <a:p>
            <a:r>
              <a:rPr lang="en-US" sz="2000" dirty="0"/>
              <a:t>DHMT can deploy resources flexibly</a:t>
            </a:r>
          </a:p>
          <a:p>
            <a:r>
              <a:rPr lang="en-US" sz="2000" dirty="0"/>
              <a:t>Accompanied by training, tools,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6A8ADEB-7288-479E-A636-EAD10293EE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C0504D"/>
                </a:buClr>
              </a:pPr>
              <a:t>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47800"/>
            <a:ext cx="4038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4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Maximizes health:</a:t>
            </a:r>
            <a:br>
              <a:rPr lang="en-US" sz="2000" dirty="0"/>
            </a:br>
            <a:r>
              <a:rPr lang="en-US" sz="2000" dirty="0"/>
              <a:t>Chile’s AUGE increases production and utilization of high-value services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altLang="en-US" sz="2000" dirty="0"/>
              <a:t>Identification of 56 (now 80) prioritized health problems (based on multiple criteria)</a:t>
            </a:r>
          </a:p>
          <a:p>
            <a:pPr>
              <a:lnSpc>
                <a:spcPct val="80000"/>
              </a:lnSpc>
              <a:defRPr/>
            </a:pPr>
            <a:r>
              <a:rPr lang="de-DE" altLang="en-US" sz="2000" dirty="0"/>
              <a:t>75% burden of disease</a:t>
            </a:r>
          </a:p>
          <a:p>
            <a:pPr>
              <a:lnSpc>
                <a:spcPct val="80000"/>
              </a:lnSpc>
              <a:defRPr/>
            </a:pPr>
            <a:r>
              <a:rPr lang="de-DE" altLang="en-US" sz="2000" dirty="0"/>
              <a:t>Associated clinical guidelines based partially on cost-effectiveness (446)</a:t>
            </a:r>
          </a:p>
          <a:p>
            <a:pPr>
              <a:lnSpc>
                <a:spcPct val="80000"/>
              </a:lnSpc>
              <a:defRPr/>
            </a:pPr>
            <a:r>
              <a:rPr lang="de-DE" altLang="en-US" sz="2000" dirty="0"/>
              <a:t>Associated interventions (8005)</a:t>
            </a:r>
          </a:p>
          <a:p>
            <a:pPr>
              <a:lnSpc>
                <a:spcPct val="80000"/>
              </a:lnSpc>
              <a:defRPr/>
            </a:pPr>
            <a:r>
              <a:rPr lang="de-DE" altLang="en-US" sz="2000" dirty="0"/>
              <a:t>Guarantees of access, financial protection, timeliness of care</a:t>
            </a:r>
          </a:p>
          <a:p>
            <a:pPr>
              <a:lnSpc>
                <a:spcPct val="80000"/>
              </a:lnSpc>
              <a:defRPr/>
            </a:pPr>
            <a:r>
              <a:rPr lang="de-DE" altLang="en-US" sz="2000" dirty="0"/>
              <a:t>Rest is still provided but without guarantees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6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416675"/>
            <a:ext cx="7162800" cy="365125"/>
          </a:xfrm>
        </p:spPr>
        <p:txBody>
          <a:bodyPr/>
          <a:lstStyle/>
          <a:p>
            <a:r>
              <a:rPr lang="en-US" dirty="0"/>
              <a:t>SOURCE Bitran et al 2010 based on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Egresos</a:t>
            </a:r>
            <a:r>
              <a:rPr lang="en-US" dirty="0"/>
              <a:t> </a:t>
            </a:r>
            <a:r>
              <a:rPr lang="en-US" dirty="0" err="1"/>
              <a:t>Hospitalarios</a:t>
            </a:r>
            <a:r>
              <a:rPr lang="en-US" dirty="0"/>
              <a:t>, 2002–6. NOTES AUGE is the health reform plan in Chile. ISAPRE is </a:t>
            </a:r>
            <a:r>
              <a:rPr lang="en-US" dirty="0" err="1"/>
              <a:t>Instituciones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Provisional. FONASA is </a:t>
            </a:r>
            <a:r>
              <a:rPr lang="en-US" dirty="0" err="1"/>
              <a:t>Fondo</a:t>
            </a:r>
            <a:r>
              <a:rPr lang="en-US" dirty="0"/>
              <a:t> Nacional de </a:t>
            </a:r>
            <a:r>
              <a:rPr lang="en-US" dirty="0" err="1"/>
              <a:t>Salud</a:t>
            </a:r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Maximizes health:</a:t>
            </a:r>
            <a:br>
              <a:rPr lang="en-US" sz="2000" dirty="0"/>
            </a:br>
            <a:r>
              <a:rPr lang="en-US" sz="2000" dirty="0"/>
              <a:t>Chile’s AUGE increases production and utilization of high-value services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700217"/>
              </p:ext>
            </p:extLst>
          </p:nvPr>
        </p:nvGraphicFramePr>
        <p:xfrm>
          <a:off x="533400" y="1066800"/>
          <a:ext cx="8001000" cy="5252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70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Health problem</a:t>
                      </a:r>
                    </a:p>
                  </a:txBody>
                  <a:tcPr marL="38100" marR="3810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Hospitalization rate 2000-2006</a:t>
                      </a:r>
                    </a:p>
                  </a:txBody>
                  <a:tcPr marL="38100" marR="38100" marT="19050" marB="1905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Case-fatality rate 2000-2006</a:t>
                      </a:r>
                    </a:p>
                  </a:txBody>
                  <a:tcPr marL="38100" marR="38100" marT="19050" marB="190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6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Hypertension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10% drop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11% drop</a:t>
                      </a:r>
                    </a:p>
                  </a:txBody>
                  <a:tcPr marL="38100" marR="3810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37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Type 1 diabetes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7% drop, especially among patients older than 30 years; steepest drop seen among ISAPRE beneficiaries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48% drop</a:t>
                      </a:r>
                    </a:p>
                  </a:txBody>
                  <a:tcPr marL="38100" marR="3810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714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Type 2 diabetes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13% increase, especially among older adults (older than age 65); steeper increase (72%) among ISAPRE beneficiaries, possibly because of better access to care or—to some extent—to population aging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Hospital death rate dropped 5%—a noteworthy finding given that this is an older, higher-risk population</a:t>
                      </a:r>
                    </a:p>
                  </a:txBody>
                  <a:tcPr marL="38100" marR="3810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838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Epilepsy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8.9% combined increase for all age groups; 11.4% observed increase among patients younger than age 15 (target population of AUGE); eightfold increase among ISAPRE beneficiaries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98% drop in fatality in all cases; no data are available to distinguish that rate between the population of AUGE beneficiaries for this disease (younger than age 15)</a:t>
                      </a:r>
                    </a:p>
                  </a:txBody>
                  <a:tcPr marL="38100" marR="38100" marT="19050" marB="190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37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Depression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26% increase for the entire population, 45% increase among adolescents; fivefold increase among ISAPRE beneficiaries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>
                          <a:effectLst/>
                          <a:latin typeface="Arial" panose="020B0604020202020204" pitchFamily="34" charset="0"/>
                        </a:rPr>
                        <a:t>98.6% drop</a:t>
                      </a:r>
                    </a:p>
                  </a:txBody>
                  <a:tcPr marL="38100" marR="38100" marT="19050" marB="190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37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HIV/AIDS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24% global drop, a large part of which comes from children and adolescents who are beneficiaries of FONASA</a:t>
                      </a:r>
                    </a:p>
                  </a:txBody>
                  <a:tcPr marL="38100" marR="38100" marT="19050" marB="1905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0" dirty="0">
                          <a:effectLst/>
                          <a:latin typeface="Arial" panose="020B0604020202020204" pitchFamily="34" charset="0"/>
                        </a:rPr>
                        <a:t>56% drop</a:t>
                      </a:r>
                    </a:p>
                  </a:txBody>
                  <a:tcPr marL="38100" marR="38100" marT="19050" marB="190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649605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75000"/>
                    <a:lumOff val="25000"/>
                  </a:prstClr>
                </a:solidFill>
              </a:rPr>
              <a:t>Source: HITAP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Enhances value for money:</a:t>
            </a:r>
            <a:br>
              <a:rPr lang="en-US" sz="2000" dirty="0"/>
            </a:br>
            <a:r>
              <a:rPr lang="en-US" sz="2000" dirty="0"/>
              <a:t>Thailand’s HTA-informed universal coverage package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Objec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7"/>
          <a:stretch>
            <a:fillRect/>
          </a:stretch>
        </p:blipFill>
        <p:spPr bwMode="auto">
          <a:xfrm>
            <a:off x="445168" y="1141412"/>
            <a:ext cx="81534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8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Enhances value for money:</a:t>
            </a:r>
            <a:br>
              <a:rPr lang="en-US" sz="2000" dirty="0"/>
            </a:br>
            <a:r>
              <a:rPr lang="en-US" sz="2000" dirty="0"/>
              <a:t>Thailand’s HTA-informed universal coverage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57073"/>
              </p:ext>
            </p:extLst>
          </p:nvPr>
        </p:nvGraphicFramePr>
        <p:xfrm>
          <a:off x="321469" y="1371600"/>
          <a:ext cx="8501061" cy="4132262"/>
        </p:xfrm>
        <a:graphic>
          <a:graphicData uri="http://schemas.openxmlformats.org/drawingml/2006/table">
            <a:tbl>
              <a:tblPr/>
              <a:tblGrid>
                <a:gridCol w="51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9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Drugs under consideration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ICER (Baht/QALY)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Coverage decisions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Year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pegylate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 interferon alpha 2b plus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ribavirin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 for treatment of chronic hepatitis C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sybtype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 1 4 5 &amp; 6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cost-saving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Yes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2011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pegylate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interferon alpha 2a plus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ribavirin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for treatment of chronic hepatitis C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sybtype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1 4 5 &amp; 6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cost-saving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Yes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2011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lamivudine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tenofovir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for treatment of chronic hepatitis B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cost-saving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Yes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2011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simvastatin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for primary prevention of cardiovascular disease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82,000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Yes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2009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8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Galantamine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for treatment of mild-to-moderate Alzheimer's disease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157,000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No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2010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1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donepezil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rivastigmine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for treatment of mild-to-moderate Alzheimer's disease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180,000-240,000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No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2010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6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osteoporosis drugs (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alendronate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residronate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raloxifene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) for primary and secondary prevention of osteoporotic fractures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300,000-800,000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No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2009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atorvastatin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fluvastatin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pravastatin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for primary prevention of cardiovascular disease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negative dominant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No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2009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6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recombinant human erythropoietin (</a:t>
                      </a:r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rHuEPO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) treatment in chemotherapy-induced anemia 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negative dominant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No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2008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6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n-GB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adefovir</a:t>
                      </a: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entecavir</a:t>
                      </a: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telbivudine</a:t>
                      </a: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u="none" strike="noStrike" kern="1200" dirty="0" err="1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pegylate</a:t>
                      </a:r>
                      <a:r>
                        <a:rPr lang="en-GB" sz="1200" b="0" i="0" u="none" strike="noStrike" kern="1200" dirty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interferon alpha 2a for treatment of chronic hepatitis B</a:t>
                      </a:r>
                    </a:p>
                  </a:txBody>
                  <a:tcPr marL="5019" marR="5019" marT="50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negative dominant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No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latin typeface="Tahoma"/>
                          <a:cs typeface="+mn-cs"/>
                        </a:rPr>
                        <a:t>2011</a:t>
                      </a:r>
                    </a:p>
                  </a:txBody>
                  <a:tcPr marL="5019" marR="5019" marT="50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6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presentation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Why health benefits plans (HBP) for UHC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Defining HBP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could HBP help with UHC goals and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HPB policy cycle</a:t>
            </a:r>
          </a:p>
          <a:p>
            <a:pPr marL="857250" lvl="1" indent="-457200"/>
            <a:r>
              <a:rPr lang="en-US" dirty="0"/>
              <a:t>Tour through a few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Some common pitfalls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Main messages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195185"/>
              </p:ext>
            </p:extLst>
          </p:nvPr>
        </p:nvGraphicFramePr>
        <p:xfrm>
          <a:off x="12700" y="-60325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1" imgW="6350000" imgH="6350000" progId="">
                  <p:embed/>
                </p:oleObj>
              </mc:Choice>
              <mc:Fallback>
                <p:oleObj name="think-cell Slide" r:id="rId21" imgW="6350000" imgH="6350000" progId="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-60325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Source" descr="Sourc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3713" y="6299200"/>
            <a:ext cx="7100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 i="1">
                <a:latin typeface="Verdana" panose="020B0604030504040204" pitchFamily="34" charset="0"/>
              </a:rPr>
              <a:t>Source: First Step Program Evaluation Report 2010; </a:t>
            </a:r>
            <a:r>
              <a:rPr lang="en-GB" altLang="en-US" sz="900" i="1"/>
              <a:t>Praditsitthikorn N et al. 2011; HITAP Case Study 12March2011 (unpublished); </a:t>
            </a:r>
          </a:p>
          <a:p>
            <a:pPr eaLnBrk="1" hangingPunct="1"/>
            <a:r>
              <a:rPr lang="en-GB" altLang="en-US" sz="900" i="1">
                <a:latin typeface="Verdana" panose="020B0604030504040204" pitchFamily="34" charset="0"/>
              </a:rPr>
              <a:t>PMTCT in Asia Manuscript 2011 (Unpublished)</a:t>
            </a:r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873125" y="2424113"/>
            <a:ext cx="1200150" cy="3316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9461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69900" y="290195"/>
            <a:ext cx="8229600" cy="640080"/>
          </a:xfrm>
        </p:spPr>
        <p:txBody>
          <a:bodyPr/>
          <a:lstStyle/>
          <a:p>
            <a:r>
              <a:rPr lang="en-US" altLang="en-US" sz="2000" dirty="0"/>
              <a:t>Enhances value for money: </a:t>
            </a:r>
            <a:br>
              <a:rPr lang="en-US" altLang="en-US" sz="2000" dirty="0"/>
            </a:br>
            <a:r>
              <a:rPr lang="en-US" altLang="en-US" sz="2000" dirty="0"/>
              <a:t>Thailand’s UC decisions have more than paid off economic evaluation costs</a:t>
            </a:r>
            <a:endParaRPr lang="en-GB" altLang="en-US" sz="2000" dirty="0"/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>
            <a:off x="429419" y="1096963"/>
            <a:ext cx="8310562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Annual cost of HITAP: 37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mn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Thai baht (0.007% of THE in 2010)</a:t>
            </a:r>
          </a:p>
        </p:txBody>
      </p:sp>
      <p:sp>
        <p:nvSpPr>
          <p:cNvPr id="1946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11238" y="4416425"/>
            <a:ext cx="1293812" cy="7366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chemeClr val="bg1"/>
                </a:solidFill>
              </a:rPr>
              <a:t>New drug regimen in PMTCT of HIV (2010)</a:t>
            </a:r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11238" y="2565400"/>
            <a:ext cx="1293812" cy="7381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200" b="1" dirty="0">
                <a:solidFill>
                  <a:schemeClr val="bg1"/>
                </a:solidFill>
              </a:rPr>
              <a:t>Prevention of cervical cancer (2007)</a:t>
            </a:r>
          </a:p>
          <a:p>
            <a:pPr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>
          <a:xfrm>
            <a:off x="2332038" y="2476500"/>
            <a:ext cx="2894012" cy="1420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Assessed possibility of universal coverage of the HPV vaccine using cost-effectiveness analysis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Compared multiple scenarios to conclude that the most cost-effective strategy would be improving screening accessibility rather than universal vaccination</a:t>
            </a:r>
          </a:p>
          <a:p>
            <a:pPr marL="171450" indent="-171450"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5122863" y="2286000"/>
            <a:ext cx="2505075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Health gains: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1500 averted new cases and 750 female deaths per year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Cost savings: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6 million international dollars, approximating 0.02% of the total health expenditure budget in 2007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2038" y="2133600"/>
            <a:ext cx="338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+mn-ea"/>
              </a:rPr>
              <a:t>Description</a:t>
            </a:r>
          </a:p>
        </p:txBody>
      </p:sp>
      <p:sp>
        <p:nvSpPr>
          <p:cNvPr id="18" name="Text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22863" y="2133600"/>
            <a:ext cx="1146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  <a:ea typeface="+mn-ea"/>
              </a:rPr>
              <a:t>Impact </a:t>
            </a: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122863" y="4305300"/>
            <a:ext cx="2532062" cy="1871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Health gains: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101 </a:t>
            </a: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paediatric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HIV infections averted annually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Cost savings: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2.6 million USD over a lifetime </a:t>
            </a:r>
            <a:endParaRPr lang="en-US" sz="1200" b="1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>
            <a:off x="2332038" y="2395538"/>
            <a:ext cx="510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15"/>
            </p:custDataLst>
          </p:nvPr>
        </p:nvCxnSpPr>
        <p:spPr>
          <a:xfrm>
            <a:off x="2332038" y="4224338"/>
            <a:ext cx="494188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AutoShape 2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 flipH="1">
            <a:off x="6927850" y="4106863"/>
            <a:ext cx="1477963" cy="2428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30" name="Rectangle 29"/>
          <p:cNvSpPr/>
          <p:nvPr>
            <p:custDataLst>
              <p:tags r:id="rId17"/>
            </p:custDataLst>
          </p:nvPr>
        </p:nvSpPr>
        <p:spPr>
          <a:xfrm>
            <a:off x="7821363" y="2424113"/>
            <a:ext cx="1255712" cy="3152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Cost savings from the cervical cancer screening assessment alone more than covered HITAP’s operating costs (0.01% of THE budget in 2007)</a:t>
            </a:r>
          </a:p>
        </p:txBody>
      </p:sp>
      <p:sp>
        <p:nvSpPr>
          <p:cNvPr id="1947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69900" y="6296025"/>
            <a:ext cx="649605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BA3597-4999-4A3F-AED3-B3F24AE45F5F}" type="slidenum">
              <a:rPr lang="en-US" altLang="en-US" sz="11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332038" y="4265613"/>
            <a:ext cx="2689225" cy="141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Assessed value-for-money  of  three-ARV regimen vs. current AZT monotherapy and single dose of nevirapine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+mj-lt"/>
              </a:rPr>
              <a:t>Solved social debate regarding feasibility and value for money of a new drug regimen in PMCT of HIV</a:t>
            </a:r>
          </a:p>
        </p:txBody>
      </p:sp>
    </p:spTree>
    <p:extLst>
      <p:ext uri="{BB962C8B-B14F-4D97-AF65-F5344CB8AC3E}">
        <p14:creationId xmlns:p14="http://schemas.microsoft.com/office/powerpoint/2010/main" val="3548843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r>
              <a:rPr lang="es-ES" dirty="0" err="1">
                <a:solidFill>
                  <a:prstClr val="black">
                    <a:tint val="75000"/>
                  </a:prstClr>
                </a:solidFill>
              </a:rPr>
              <a:t>Source</a:t>
            </a:r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: Kun Zhao, PMAC 2016 </a:t>
            </a:r>
            <a:r>
              <a:rPr lang="es-ES" dirty="0" err="1">
                <a:solidFill>
                  <a:prstClr val="black">
                    <a:tint val="75000"/>
                  </a:prstClr>
                </a:solidFill>
              </a:rPr>
              <a:t>Presentation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Informs provider commissioning or payment: </a:t>
            </a:r>
            <a:br>
              <a:rPr lang="en-US" sz="2000" dirty="0"/>
            </a:br>
            <a:r>
              <a:rPr lang="en-US" sz="2000" dirty="0"/>
              <a:t>China’s provider payment method reform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/>
          </a:bodyPr>
          <a:lstStyle/>
          <a:p>
            <a:pPr marL="528638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sz="2000" dirty="0">
                <a:ea typeface="楷体_GB2312" pitchFamily="49" charset="-122"/>
              </a:rPr>
              <a:t>Over use: </a:t>
            </a:r>
          </a:p>
          <a:p>
            <a:pPr marL="928688" lvl="1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sz="2000" dirty="0"/>
              <a:t>Source from 6000 prescription survey</a:t>
            </a:r>
          </a:p>
          <a:p>
            <a:pPr marL="1328738" lvl="2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dirty="0">
                <a:ea typeface="楷体_GB2312" pitchFamily="49" charset="-122"/>
              </a:rPr>
              <a:t>Antibiotics 42% </a:t>
            </a:r>
          </a:p>
          <a:p>
            <a:pPr marL="1328738" lvl="2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dirty="0">
                <a:ea typeface="楷体_GB2312" pitchFamily="49" charset="-122"/>
              </a:rPr>
              <a:t>Hormones 15%</a:t>
            </a:r>
          </a:p>
          <a:p>
            <a:pPr marL="1328738" lvl="2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dirty="0">
                <a:ea typeface="楷体_GB2312" pitchFamily="49" charset="-122"/>
              </a:rPr>
              <a:t>Vitamins 69%</a:t>
            </a:r>
          </a:p>
          <a:p>
            <a:pPr marL="928688" lvl="1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sz="2000" dirty="0"/>
              <a:t>NDRC deputy director address in 18th NPCSC</a:t>
            </a:r>
          </a:p>
          <a:p>
            <a:pPr marL="1328738" lvl="2" indent="-457200">
              <a:spcBef>
                <a:spcPct val="0"/>
              </a:spcBef>
              <a:tabLst>
                <a:tab pos="3859213" algn="l"/>
              </a:tabLst>
            </a:pPr>
            <a:r>
              <a:rPr lang="en-US" altLang="zh-CN" dirty="0">
                <a:ea typeface="楷体_GB2312" pitchFamily="49" charset="-122"/>
              </a:rPr>
              <a:t>IV injection 10.4 billion bottles in  total 2010, 8 bottles/person, far above the 2.5</a:t>
            </a:r>
            <a:r>
              <a:rPr lang="zh-CN" altLang="en-US" dirty="0">
                <a:ea typeface="楷体_GB2312" pitchFamily="49" charset="-122"/>
              </a:rPr>
              <a:t> </a:t>
            </a:r>
            <a:r>
              <a:rPr lang="en-US" altLang="zh-CN" dirty="0">
                <a:ea typeface="楷体_GB2312" pitchFamily="49" charset="-122"/>
              </a:rPr>
              <a:t>to 3.3 bottles international level</a:t>
            </a:r>
          </a:p>
          <a:p>
            <a:pPr marL="71438" indent="0">
              <a:spcBef>
                <a:spcPct val="0"/>
              </a:spcBef>
              <a:buNone/>
              <a:tabLst>
                <a:tab pos="3859213" algn="l"/>
              </a:tabLst>
            </a:pPr>
            <a:endParaRPr lang="en-US" altLang="zh-CN" dirty="0">
              <a:ea typeface="楷体_GB2312" pitchFamily="49" charset="-122"/>
            </a:endParaRPr>
          </a:p>
          <a:p>
            <a:pPr marL="71438" indent="0">
              <a:tabLst>
                <a:tab pos="3859213" algn="l"/>
              </a:tabLst>
            </a:pPr>
            <a:endParaRPr lang="zh-CN" alt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6A8ADEB-7288-479E-A636-EAD10293EE2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C0504D"/>
                </a:buClr>
              </a:pPr>
              <a:t>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7" y="1600200"/>
            <a:ext cx="3999305" cy="4525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708688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73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Informs provider commissioning or payment: </a:t>
            </a:r>
            <a:br>
              <a:rPr lang="en-US" sz="2000" dirty="0"/>
            </a:br>
            <a:r>
              <a:rPr lang="en-US" sz="2000" dirty="0"/>
              <a:t>China’s provider payment method reform (FFS </a:t>
            </a:r>
            <a:r>
              <a:rPr lang="en-US" sz="2000" dirty="0">
                <a:sym typeface="Wingdings" panose="05000000000000000000" pitchFamily="2" charset="2"/>
              </a:rPr>
              <a:t> DRG)</a:t>
            </a:r>
            <a:endParaRPr kumimoji="0" lang="zh-CN" altLang="en-US" sz="2000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6172200" cy="4983163"/>
          </a:xfrm>
          <a:prstGeom prst="rect">
            <a:avLst/>
          </a:prstGeom>
          <a:ln>
            <a:solidFill>
              <a:srgbClr val="3C8C93"/>
            </a:solidFill>
            <a:miter lim="800000"/>
            <a:headEnd/>
            <a:tailEnd/>
          </a:ln>
          <a:effectLst>
            <a:outerShdw blurRad="63500" dist="17961" dir="2700000" algn="ctr" rotWithShape="0">
              <a:srgbClr val="708688"/>
            </a:outerShdw>
          </a:effec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19400" y="4747419"/>
            <a:ext cx="1143000" cy="685800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800"/>
              <a:t>LOS</a:t>
            </a:r>
            <a:endParaRPr lang="zh-CN" altLang="en-US" sz="1800"/>
          </a:p>
        </p:txBody>
      </p:sp>
      <p:sp>
        <p:nvSpPr>
          <p:cNvPr id="22532" name="椭圆 5"/>
          <p:cNvSpPr>
            <a:spLocks noChangeArrowheads="1"/>
          </p:cNvSpPr>
          <p:nvPr/>
        </p:nvSpPr>
        <p:spPr bwMode="auto">
          <a:xfrm>
            <a:off x="2590800" y="2971800"/>
            <a:ext cx="457200" cy="304800"/>
          </a:xfrm>
          <a:prstGeom prst="ellipse">
            <a:avLst/>
          </a:prstGeom>
          <a:solidFill>
            <a:schemeClr val="bg1"/>
          </a:solidFill>
          <a:ln w="41275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zh-CN" altLang="en-US" sz="800" b="1">
                <a:solidFill>
                  <a:srgbClr val="000000"/>
                </a:solidFill>
              </a:rPr>
              <a:t>可选</a:t>
            </a:r>
          </a:p>
        </p:txBody>
      </p:sp>
      <p:cxnSp>
        <p:nvCxnSpPr>
          <p:cNvPr id="22533" name="直线连接符 7"/>
          <p:cNvCxnSpPr>
            <a:cxnSpLocks noChangeShapeType="1"/>
            <a:stCxn id="22532" idx="5"/>
          </p:cNvCxnSpPr>
          <p:nvPr/>
        </p:nvCxnSpPr>
        <p:spPr bwMode="auto">
          <a:xfrm>
            <a:off x="2981325" y="3232150"/>
            <a:ext cx="1590675" cy="2101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组合 30"/>
          <p:cNvGrpSpPr>
            <a:grpSpLocks/>
          </p:cNvGrpSpPr>
          <p:nvPr/>
        </p:nvGrpSpPr>
        <p:grpSpPr bwMode="auto">
          <a:xfrm>
            <a:off x="6248400" y="1143000"/>
            <a:ext cx="2514600" cy="3429000"/>
            <a:chOff x="6248400" y="1143000"/>
            <a:chExt cx="2514600" cy="3429000"/>
          </a:xfrm>
        </p:grpSpPr>
        <p:sp>
          <p:nvSpPr>
            <p:cNvPr id="10" name="矩形 9"/>
            <p:cNvSpPr/>
            <p:nvPr/>
          </p:nvSpPr>
          <p:spPr>
            <a:xfrm>
              <a:off x="6934200" y="1143000"/>
              <a:ext cx="18288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>
                  <a:solidFill>
                    <a:schemeClr val="tx1"/>
                  </a:solidFill>
                  <a:cs typeface="宋体" charset="0"/>
                </a:rPr>
                <a:t>Priority:  100% covered by NCMS.</a:t>
              </a:r>
            </a:p>
            <a:p>
              <a:pPr algn="ctr">
                <a:defRPr/>
              </a:pPr>
              <a:r>
                <a:rPr lang="en-US" altLang="zh-CN">
                  <a:solidFill>
                    <a:schemeClr val="tx1"/>
                  </a:solidFill>
                  <a:cs typeface="宋体" charset="0"/>
                </a:rPr>
                <a:t>Min cost</a:t>
              </a:r>
              <a:endParaRPr lang="zh-CN" altLang="en-US">
                <a:solidFill>
                  <a:schemeClr val="tx1"/>
                </a:solidFill>
                <a:cs typeface="宋体" charset="0"/>
              </a:endParaRPr>
            </a:p>
          </p:txBody>
        </p:sp>
        <p:cxnSp>
          <p:nvCxnSpPr>
            <p:cNvPr id="22551" name="直线连接符 7"/>
            <p:cNvCxnSpPr>
              <a:cxnSpLocks noChangeShapeType="1"/>
            </p:cNvCxnSpPr>
            <p:nvPr/>
          </p:nvCxnSpPr>
          <p:spPr bwMode="auto">
            <a:xfrm rot="5400000">
              <a:off x="5448300" y="3086100"/>
              <a:ext cx="2286000" cy="685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组合 31"/>
          <p:cNvGrpSpPr>
            <a:grpSpLocks/>
          </p:cNvGrpSpPr>
          <p:nvPr/>
        </p:nvGrpSpPr>
        <p:grpSpPr bwMode="auto">
          <a:xfrm>
            <a:off x="5562600" y="2895600"/>
            <a:ext cx="3200400" cy="2514600"/>
            <a:chOff x="5562600" y="2895600"/>
            <a:chExt cx="3200400" cy="2514600"/>
          </a:xfrm>
        </p:grpSpPr>
        <p:cxnSp>
          <p:nvCxnSpPr>
            <p:cNvPr id="22548" name="直线连接符 7"/>
            <p:cNvCxnSpPr>
              <a:cxnSpLocks noChangeShapeType="1"/>
            </p:cNvCxnSpPr>
            <p:nvPr/>
          </p:nvCxnSpPr>
          <p:spPr bwMode="auto">
            <a:xfrm rot="10800000" flipV="1">
              <a:off x="5562600" y="4343400"/>
              <a:ext cx="1524000" cy="10668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圆角矩形 14"/>
            <p:cNvSpPr/>
            <p:nvPr/>
          </p:nvSpPr>
          <p:spPr>
            <a:xfrm>
              <a:off x="7010400" y="2895600"/>
              <a:ext cx="1752600" cy="1524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Selected: 30-40% covered by NCMS.</a:t>
              </a:r>
            </a:p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</a:rPr>
                <a:t>Potential cost</a:t>
              </a:r>
            </a:p>
          </p:txBody>
        </p:sp>
      </p:grpSp>
      <p:grpSp>
        <p:nvGrpSpPr>
          <p:cNvPr id="7" name="组合 32"/>
          <p:cNvGrpSpPr>
            <a:grpSpLocks/>
          </p:cNvGrpSpPr>
          <p:nvPr/>
        </p:nvGrpSpPr>
        <p:grpSpPr bwMode="auto">
          <a:xfrm>
            <a:off x="7467600" y="2362200"/>
            <a:ext cx="838200" cy="2743200"/>
            <a:chOff x="7467600" y="2362200"/>
            <a:chExt cx="838200" cy="2590800"/>
          </a:xfrm>
        </p:grpSpPr>
        <p:sp>
          <p:nvSpPr>
            <p:cNvPr id="25" name="加号 24"/>
            <p:cNvSpPr/>
            <p:nvPr/>
          </p:nvSpPr>
          <p:spPr>
            <a:xfrm>
              <a:off x="7467600" y="2362200"/>
              <a:ext cx="838200" cy="533400"/>
            </a:xfrm>
            <a:prstGeom prst="mathPlus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等于号 25"/>
            <p:cNvSpPr/>
            <p:nvPr/>
          </p:nvSpPr>
          <p:spPr>
            <a:xfrm rot="5400000">
              <a:off x="7543800" y="4495800"/>
              <a:ext cx="609600" cy="304800"/>
            </a:xfrm>
            <a:prstGeom prst="mathEqual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629400" y="5105400"/>
            <a:ext cx="25146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kumimoji="0" lang="en-US" altLang="zh-CN" sz="1800" dirty="0"/>
          </a:p>
          <a:p>
            <a:r>
              <a:rPr kumimoji="0" lang="en-US" altLang="zh-CN" sz="1800" dirty="0"/>
              <a:t>Ceiling reimbursement price established</a:t>
            </a:r>
          </a:p>
          <a:p>
            <a:r>
              <a:rPr kumimoji="0" lang="en-US" altLang="zh-CN" sz="1800" i="1" dirty="0"/>
              <a:t>If savings: shared by hospital and doctors</a:t>
            </a:r>
          </a:p>
          <a:p>
            <a:pPr algn="ctr"/>
            <a:endParaRPr kumimoji="0" lang="zh-CN" altLang="en-US" sz="1800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53000" y="4572000"/>
            <a:ext cx="1371600" cy="685800"/>
          </a:xfrm>
          <a:prstGeom prst="rect">
            <a:avLst/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800">
                <a:solidFill>
                  <a:srgbClr val="000000"/>
                </a:solidFill>
              </a:rPr>
              <a:t>Necessary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43000" y="6248400"/>
            <a:ext cx="3679825" cy="3698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ea typeface="宋体" pitchFamily="2" charset="-122"/>
              </a:rPr>
              <a:t>OOP costs capped @ lower levels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495800" y="5257800"/>
            <a:ext cx="1066800" cy="6096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zh-CN" altLang="en-US" sz="1800">
                <a:solidFill>
                  <a:srgbClr val="FF0000"/>
                </a:solidFill>
              </a:rPr>
              <a:t>可选项</a:t>
            </a:r>
          </a:p>
        </p:txBody>
      </p:sp>
      <p:sp>
        <p:nvSpPr>
          <p:cNvPr id="9" name="圆角矩形 8"/>
          <p:cNvSpPr>
            <a:spLocks noChangeArrowheads="1"/>
          </p:cNvSpPr>
          <p:nvPr/>
        </p:nvSpPr>
        <p:spPr bwMode="auto">
          <a:xfrm>
            <a:off x="4419600" y="5257800"/>
            <a:ext cx="11430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800">
                <a:solidFill>
                  <a:srgbClr val="000000"/>
                </a:solidFill>
              </a:rPr>
              <a:t>Optional </a:t>
            </a:r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1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5524500" y="6164186"/>
            <a:ext cx="2286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solidFill>
                  <a:srgbClr val="898989"/>
                </a:solidFill>
              </a:rPr>
              <a:t>Source: </a:t>
            </a:r>
            <a:r>
              <a:rPr lang="en-US" altLang="en-US" sz="1200" dirty="0" err="1">
                <a:solidFill>
                  <a:srgbClr val="898989"/>
                </a:solidFill>
              </a:rPr>
              <a:t>Giedion</a:t>
            </a:r>
            <a:r>
              <a:rPr lang="en-US" altLang="en-US" sz="1200" dirty="0">
                <a:solidFill>
                  <a:srgbClr val="898989"/>
                </a:solidFill>
              </a:rPr>
              <a:t>, U. 2013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Informs budget expansions and sizing of fiscal transfers:</a:t>
            </a:r>
            <a:br>
              <a:rPr lang="en-US" dirty="0"/>
            </a:br>
            <a:r>
              <a:rPr lang="en-US" dirty="0"/>
              <a:t>Mexico’s </a:t>
            </a:r>
            <a:r>
              <a:rPr lang="en-US" dirty="0" err="1"/>
              <a:t>Seguro</a:t>
            </a:r>
            <a:r>
              <a:rPr lang="en-US" dirty="0"/>
              <a:t> Popular package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en-US" sz="2000" dirty="0"/>
              <a:t>Example Mexico/Seguro Popular: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1800" i="1" dirty="0"/>
              <a:t>«..[]The benefits package was meant to help correct this inequity by guaranteeing the allocation of a specific amount of money per person. By establishing the content and cost of the </a:t>
            </a:r>
            <a:r>
              <a:rPr lang="en-US" altLang="en-US" sz="1800" i="1" dirty="0" err="1"/>
              <a:t>Seguro</a:t>
            </a:r>
            <a:r>
              <a:rPr lang="en-US" altLang="en-US" sz="1800" i="1" dirty="0"/>
              <a:t> Popular Benefits Package,</a:t>
            </a:r>
            <a:r>
              <a:rPr lang="en-US" altLang="en-US" sz="1800" b="1" i="1" dirty="0"/>
              <a:t> </a:t>
            </a:r>
            <a:r>
              <a:rPr lang="en-US" altLang="en-US" sz="1800" b="1" i="1" u="sng" dirty="0"/>
              <a:t>it was possible to make the resource requirements evident</a:t>
            </a:r>
            <a:r>
              <a:rPr lang="en-US" altLang="en-US" sz="1800" i="1" dirty="0"/>
              <a:t>. This in turn helped to mobilize additional resources. As a result, the differences in per capita spending were reduced to 1.2 x.» (Knaul et al, 2012).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4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898989"/>
                </a:solidFill>
              </a:rPr>
              <a:t>- </a:t>
            </a:r>
            <a:fld id="{9C4EAA20-8A76-432A-B198-AF207D54F1EA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r>
              <a:rPr lang="en-US" altLang="en-US" sz="1200">
                <a:solidFill>
                  <a:srgbClr val="898989"/>
                </a:solidFill>
              </a:rPr>
              <a:t> -</a:t>
            </a:r>
          </a:p>
        </p:txBody>
      </p:sp>
      <p:sp>
        <p:nvSpPr>
          <p:cNvPr id="17412" name="5 CuadroTexto"/>
          <p:cNvSpPr txBox="1">
            <a:spLocks noChangeArrowheads="1"/>
          </p:cNvSpPr>
          <p:nvPr/>
        </p:nvSpPr>
        <p:spPr bwMode="auto">
          <a:xfrm>
            <a:off x="4352941" y="1066800"/>
            <a:ext cx="4410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600" dirty="0"/>
              <a:t>Per capita packages in Mexico</a:t>
            </a:r>
          </a:p>
          <a:p>
            <a:pPr algn="ctr" eaLnBrk="1" hangingPunct="1"/>
            <a:r>
              <a:rPr lang="de-DE" altLang="en-US" sz="1600" dirty="0"/>
              <a:t>SSA vs IMSS</a:t>
            </a: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62274"/>
              </p:ext>
            </p:extLst>
          </p:nvPr>
        </p:nvGraphicFramePr>
        <p:xfrm>
          <a:off x="4733941" y="1634547"/>
          <a:ext cx="3965560" cy="445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3180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NICE International, 2012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Reduces waste or outright harm:</a:t>
            </a:r>
            <a:br>
              <a:rPr lang="en-US" dirty="0"/>
            </a:br>
            <a:r>
              <a:rPr lang="en-US" dirty="0"/>
              <a:t>Romania’s Basic Package of Health Services and Technologies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86200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Quick assessment to revise medicines list using the following criteria:</a:t>
            </a:r>
          </a:p>
          <a:p>
            <a:pPr lvl="0"/>
            <a:r>
              <a:rPr lang="en-GB" dirty="0"/>
              <a:t>Medicines listed for indications outside the terms of their marketing approval (</a:t>
            </a:r>
            <a:r>
              <a:rPr lang="en-GB" dirty="0" err="1"/>
              <a:t>ie</a:t>
            </a:r>
            <a:r>
              <a:rPr lang="en-GB" dirty="0"/>
              <a:t> off-label). </a:t>
            </a:r>
            <a:endParaRPr lang="en-US" dirty="0"/>
          </a:p>
          <a:p>
            <a:pPr lvl="0"/>
            <a:r>
              <a:rPr lang="en-GB" dirty="0"/>
              <a:t>Medicines listed for indications or in settings in which they may not be cost effective.</a:t>
            </a:r>
            <a:endParaRPr lang="en-US" dirty="0"/>
          </a:p>
          <a:p>
            <a:pPr lvl="0"/>
            <a:r>
              <a:rPr lang="en-GB" dirty="0"/>
              <a:t>Medicines considered cost effective in other jurisdictions but unlikely to be cost effective at current Romanian prices </a:t>
            </a:r>
            <a:endParaRPr lang="en-US" dirty="0"/>
          </a:p>
          <a:p>
            <a:pPr lvl="0"/>
            <a:r>
              <a:rPr lang="en-GB" dirty="0"/>
              <a:t>Medicines for which subsidy is not supported by clear evidence of positive risk/benefit, irrespective of registration status.</a:t>
            </a:r>
            <a:endParaRPr lang="en-US" dirty="0"/>
          </a:p>
          <a:p>
            <a:pPr lvl="0"/>
            <a:r>
              <a:rPr lang="en-GB" dirty="0"/>
              <a:t>Medicines that may not reflect a high priority for subsidisation in a resource-limited environment.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3429000"/>
            <a:ext cx="3667125" cy="259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For example: </a:t>
            </a:r>
          </a:p>
          <a:p>
            <a:r>
              <a:rPr lang="en-GB" sz="1400" dirty="0"/>
              <a:t>According to Romanian treatment protocols, </a:t>
            </a:r>
            <a:r>
              <a:rPr lang="en-GB" sz="1400" b="1" dirty="0"/>
              <a:t>bevacizumab </a:t>
            </a:r>
            <a:r>
              <a:rPr lang="en-GB" sz="1400" dirty="0"/>
              <a:t>may be prescribed for first-line treatment of metastatic breast cancer</a:t>
            </a:r>
          </a:p>
          <a:p>
            <a:endParaRPr lang="en-US" sz="1400" dirty="0"/>
          </a:p>
          <a:p>
            <a:r>
              <a:rPr lang="en-GB" sz="1400" b="1" dirty="0"/>
              <a:t>Recommendation:</a:t>
            </a:r>
            <a:r>
              <a:rPr lang="en-GB" sz="1400" dirty="0"/>
              <a:t> As the use of </a:t>
            </a:r>
            <a:r>
              <a:rPr lang="en-GB" sz="1400" b="1" dirty="0"/>
              <a:t>bevacizumab</a:t>
            </a:r>
            <a:r>
              <a:rPr lang="en-US" sz="1400" dirty="0"/>
              <a:t> in breast cancer is no longer an approved indication, the subsidy should be discontinued.</a:t>
            </a:r>
          </a:p>
        </p:txBody>
      </p:sp>
    </p:spTree>
    <p:extLst>
      <p:ext uri="{BB962C8B-B14F-4D97-AF65-F5344CB8AC3E}">
        <p14:creationId xmlns:p14="http://schemas.microsoft.com/office/powerpoint/2010/main" val="24213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Provides the means to regulate private insurers:</a:t>
            </a:r>
            <a:br>
              <a:rPr lang="en-ZA" dirty="0"/>
            </a:br>
            <a:r>
              <a:rPr lang="en-ZA" dirty="0"/>
              <a:t>South Africa’s private medical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8" y="1295400"/>
            <a:ext cx="8291265" cy="5105400"/>
          </a:xfrm>
        </p:spPr>
        <p:txBody>
          <a:bodyPr>
            <a:normAutofit lnSpcReduction="10000"/>
          </a:bodyPr>
          <a:lstStyle/>
          <a:p>
            <a:r>
              <a:rPr lang="en-ZA" dirty="0"/>
              <a:t>Regulator:  Council for Medical Schemes</a:t>
            </a:r>
            <a:endParaRPr lang="en-US" dirty="0"/>
          </a:p>
          <a:p>
            <a:pPr lvl="1"/>
            <a:r>
              <a:rPr lang="en-US" sz="2000" dirty="0"/>
              <a:t>Protect members of medical schemes (42% of THE)</a:t>
            </a:r>
          </a:p>
          <a:p>
            <a:endParaRPr lang="en-US" dirty="0"/>
          </a:p>
          <a:p>
            <a:r>
              <a:rPr lang="en-US" dirty="0"/>
              <a:t>Open enrollment, community rating, </a:t>
            </a:r>
            <a:r>
              <a:rPr lang="en-US" u="sng" dirty="0"/>
              <a:t>mandatory minimum benefits </a:t>
            </a:r>
          </a:p>
          <a:p>
            <a:pPr lvl="1">
              <a:buFont typeface="Arial" charset="0"/>
              <a:buChar char="•"/>
            </a:pPr>
            <a:r>
              <a:rPr lang="en-ZA" dirty="0">
                <a:cs typeface="ＭＳ Ｐゴシック" pitchFamily="89" charset="-128"/>
              </a:rPr>
              <a:t>Regulation 15D(b)</a:t>
            </a:r>
          </a:p>
          <a:p>
            <a:pPr marL="0" indent="0">
              <a:buNone/>
            </a:pPr>
            <a:r>
              <a:rPr lang="en-ZA" i="1" dirty="0"/>
              <a:t>		“… managed health care programmes use documented 	clinical review criteria that are based upon evidence-based medicine, 	taking into account considerations of cost-effectiveness and 	affordability, and are evaluated periodically to ensure relevance for 	funding decisions”</a:t>
            </a:r>
          </a:p>
          <a:p>
            <a:pPr marL="457200" indent="-457200"/>
            <a:endParaRPr lang="en-ZA" dirty="0">
              <a:cs typeface="ＭＳ Ｐゴシック" pitchFamily="89" charset="-128"/>
            </a:endParaRPr>
          </a:p>
          <a:p>
            <a:pPr marL="457200" indent="-457200"/>
            <a:r>
              <a:rPr lang="en-ZA" dirty="0">
                <a:cs typeface="ＭＳ Ｐゴシック" pitchFamily="89" charset="-128"/>
              </a:rPr>
              <a:t>Regulation applied by the Council for medical schemes and independent appeal board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dirty="0"/>
              <a:t>(Medical schemes are not for profit)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28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Hbp</a:t>
            </a:r>
            <a:r>
              <a:rPr lang="en-US" dirty="0"/>
              <a:t> policy cycle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core elements of setting a health benefits plan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629400" cy="4876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81150" y="6492875"/>
            <a:ext cx="6496050" cy="365125"/>
          </a:xfrm>
        </p:spPr>
        <p:txBody>
          <a:bodyPr/>
          <a:lstStyle/>
          <a:p>
            <a:r>
              <a:rPr lang="en-US" dirty="0"/>
              <a:t>Adapted from IOM 2011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defining high-level goals and criteria, a job for politicians and stakeholders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245009" y="1143000"/>
          <a:ext cx="7289391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51104" y="2958896"/>
            <a:ext cx="33528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POLITICS</a:t>
            </a:r>
          </a:p>
          <a:p>
            <a:r>
              <a:rPr lang="en-US" sz="1050" dirty="0"/>
              <a:t>Must be feasible and sustainable politically over time</a:t>
            </a:r>
          </a:p>
          <a:p>
            <a:endParaRPr lang="es-ES" sz="1050" dirty="0"/>
          </a:p>
        </p:txBody>
      </p:sp>
    </p:spTree>
    <p:extLst>
      <p:ext uri="{BB962C8B-B14F-4D97-AF65-F5344CB8AC3E}">
        <p14:creationId xmlns:p14="http://schemas.microsoft.com/office/powerpoint/2010/main" val="337721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operationalize criteria and define analytical methods, a job for technocrats and academics with input from stakeholders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u="sng" dirty="0"/>
              <a:t>Criteria</a:t>
            </a:r>
            <a:r>
              <a:rPr lang="en-US" dirty="0"/>
              <a:t> start generic –”health”, “financial protection”, “equity”- but then have to be operationalized</a:t>
            </a:r>
          </a:p>
          <a:p>
            <a:pPr lvl="1"/>
            <a:r>
              <a:rPr lang="en-US" dirty="0"/>
              <a:t>Health measured in deaths, morbidity, severity, QALY, DALY?</a:t>
            </a:r>
          </a:p>
          <a:p>
            <a:pPr lvl="1"/>
            <a:r>
              <a:rPr lang="en-US" dirty="0"/>
              <a:t>Financial protection using insurance theory: choose high-cost, unpredictable condition-treatment pairs? Financial protection using OOP: perverse incentives? </a:t>
            </a:r>
          </a:p>
          <a:p>
            <a:pPr lvl="1"/>
            <a:r>
              <a:rPr lang="en-US" dirty="0"/>
              <a:t>Can sometimes be reflected in methods (ECEA, age weighting, poverty weighting)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1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HBP for </a:t>
            </a:r>
            <a:r>
              <a:rPr lang="en-US" dirty="0" err="1"/>
              <a:t>uhc</a:t>
            </a:r>
            <a:r>
              <a:rPr lang="en-US" dirty="0"/>
              <a:t>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define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u="sng" dirty="0"/>
              <a:t>Methods</a:t>
            </a:r>
            <a:r>
              <a:rPr lang="en-US" dirty="0"/>
              <a:t> relate to several pieces of HBP decision-making, but can be set generically for each, always with relation to goals: </a:t>
            </a:r>
          </a:p>
          <a:p>
            <a:pPr lvl="1"/>
            <a:r>
              <a:rPr lang="en-US" sz="2000" dirty="0"/>
              <a:t>Methods to decide where to start or what next (next step: triage)?</a:t>
            </a:r>
          </a:p>
          <a:p>
            <a:pPr lvl="2"/>
            <a:r>
              <a:rPr lang="en-US" sz="2000" dirty="0"/>
              <a:t>Elicit stakeholder priorities (health problems, for example) or values/preferences</a:t>
            </a:r>
          </a:p>
          <a:p>
            <a:pPr lvl="1"/>
            <a:r>
              <a:rPr lang="en-US" sz="2000" dirty="0"/>
              <a:t>Methods to conduct HTA/appraisal, budget impact analysis?</a:t>
            </a:r>
          </a:p>
          <a:p>
            <a:pPr lvl="2"/>
            <a:r>
              <a:rPr lang="en-US" sz="2000" dirty="0"/>
              <a:t>Reference cases or methods manuals and guidelines </a:t>
            </a:r>
          </a:p>
          <a:p>
            <a:pPr lvl="2"/>
            <a:r>
              <a:rPr lang="en-US" sz="2000" dirty="0"/>
              <a:t>CEA but beyond CEA too, incorporating constraints of all kinds in models (</a:t>
            </a:r>
            <a:r>
              <a:rPr lang="en-US" sz="2000" dirty="0" err="1"/>
              <a:t>ie</a:t>
            </a:r>
            <a:r>
              <a:rPr lang="en-US" sz="2000" dirty="0"/>
              <a:t> variability in supply capacity)</a:t>
            </a:r>
          </a:p>
          <a:p>
            <a:pPr lvl="1"/>
            <a:r>
              <a:rPr lang="en-US" sz="2000" dirty="0"/>
              <a:t>Methods to make recommendations?</a:t>
            </a:r>
          </a:p>
          <a:p>
            <a:pPr lvl="2"/>
            <a:r>
              <a:rPr lang="en-US" sz="2000" dirty="0"/>
              <a:t>Decision rules, thresholds, evidence quality</a:t>
            </a:r>
          </a:p>
          <a:p>
            <a:pPr lvl="2"/>
            <a:r>
              <a:rPr lang="en-US" sz="2000" dirty="0"/>
              <a:t>Deliberative process, rules of the game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669" y="257810"/>
            <a:ext cx="8229600" cy="640080"/>
          </a:xfrm>
        </p:spPr>
        <p:txBody>
          <a:bodyPr/>
          <a:lstStyle/>
          <a:p>
            <a:r>
              <a:rPr lang="en-US" dirty="0"/>
              <a:t>Step 3: choose the “shape of HBP”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81000" y="1143000"/>
            <a:ext cx="8229600" cy="4525963"/>
          </a:xfrm>
        </p:spPr>
        <p:txBody>
          <a:bodyPr/>
          <a:lstStyle/>
          <a:p>
            <a:pPr lvl="2"/>
            <a:r>
              <a:rPr lang="en-US" sz="2000" dirty="0"/>
              <a:t>Macro choices that frame scope of HBP, linked to goals and use:</a:t>
            </a:r>
          </a:p>
          <a:p>
            <a:pPr lvl="3"/>
            <a:r>
              <a:rPr lang="en-US" sz="2000" dirty="0"/>
              <a:t>By type of service or product</a:t>
            </a:r>
          </a:p>
          <a:p>
            <a:pPr lvl="3"/>
            <a:r>
              <a:rPr lang="en-US" sz="2000" dirty="0"/>
              <a:t>By population group</a:t>
            </a:r>
          </a:p>
          <a:p>
            <a:pPr lvl="4"/>
            <a:r>
              <a:rPr lang="en-US" sz="2000" dirty="0"/>
              <a:t>How coverage choices interact with HBP (fragmented systems vs universal)</a:t>
            </a:r>
          </a:p>
          <a:p>
            <a:pPr lvl="4"/>
            <a:r>
              <a:rPr lang="en-US" sz="2000" dirty="0"/>
              <a:t>Capacity to benefit</a:t>
            </a:r>
          </a:p>
          <a:p>
            <a:pPr lvl="4"/>
            <a:r>
              <a:rPr lang="en-US" sz="2000" dirty="0"/>
              <a:t>Appropriateness criteria</a:t>
            </a:r>
          </a:p>
          <a:p>
            <a:pPr lvl="5"/>
            <a:r>
              <a:rPr lang="en-US" sz="1100" dirty="0"/>
              <a:t>Example: </a:t>
            </a:r>
            <a:r>
              <a:rPr lang="en-US" sz="1100" dirty="0" err="1"/>
              <a:t>Avastin</a:t>
            </a:r>
            <a:r>
              <a:rPr lang="en-US" sz="1100" dirty="0"/>
              <a:t>® in Ontario only prescribed for rectal cancer - up to 12 cycles</a:t>
            </a:r>
          </a:p>
          <a:p>
            <a:pPr lvl="3"/>
            <a:r>
              <a:rPr lang="en-US" sz="2000" dirty="0"/>
              <a:t>By level of complexity or facility</a:t>
            </a:r>
          </a:p>
          <a:p>
            <a:pPr lvl="3"/>
            <a:r>
              <a:rPr lang="en-US" sz="2000" dirty="0"/>
              <a:t>By disease</a:t>
            </a:r>
          </a:p>
          <a:p>
            <a:pPr lvl="3"/>
            <a:r>
              <a:rPr lang="en-US" sz="2000" dirty="0"/>
              <a:t>By level of subsidy (co-payments, deductibles,  coverage caps)</a:t>
            </a:r>
          </a:p>
          <a:p>
            <a:pPr lvl="2"/>
            <a:r>
              <a:rPr lang="en-US" sz="2200" dirty="0"/>
              <a:t>Also: structuring coding of HBP products and interventions, link to budget/payment reform and structure?</a:t>
            </a:r>
          </a:p>
          <a:p>
            <a:pPr lvl="3"/>
            <a:r>
              <a:rPr lang="en-US" sz="2000" dirty="0"/>
              <a:t>ICD, DRG, etc.</a:t>
            </a:r>
          </a:p>
          <a:p>
            <a:pPr lvl="3"/>
            <a:r>
              <a:rPr lang="en-US" sz="2000" dirty="0"/>
              <a:t>International coding system for public health and prevention?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62400" y="2590800"/>
            <a:ext cx="47244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436" indent="0">
              <a:buNone/>
            </a:pPr>
            <a:r>
              <a:rPr lang="en-US" b="1" dirty="0"/>
              <a:t>For example:</a:t>
            </a:r>
          </a:p>
          <a:p>
            <a:pPr marL="59436" indent="0">
              <a:buNone/>
            </a:pPr>
            <a:r>
              <a:rPr lang="en-US" b="1" dirty="0"/>
              <a:t>Uruguay</a:t>
            </a:r>
            <a:r>
              <a:rPr lang="en-US" dirty="0"/>
              <a:t>: list organized by type of care, 1 unique list for low and medium level care, one list for high complexity-cost. </a:t>
            </a:r>
          </a:p>
          <a:p>
            <a:pPr marL="59436" indent="0">
              <a:buNone/>
            </a:pPr>
            <a:r>
              <a:rPr lang="en-US" b="1" dirty="0"/>
              <a:t>Colombia: </a:t>
            </a:r>
            <a:r>
              <a:rPr lang="en-US" dirty="0"/>
              <a:t>organized by type of services and associated products in chapters: ambulatory care, hospitalization, oral health, etc. </a:t>
            </a:r>
          </a:p>
          <a:p>
            <a:pPr marL="59436" indent="0">
              <a:buNone/>
            </a:pPr>
            <a:r>
              <a:rPr lang="en-US" b="1" dirty="0"/>
              <a:t>Chile: </a:t>
            </a:r>
            <a:r>
              <a:rPr lang="en-US" dirty="0"/>
              <a:t>by health conditions and care guidelines</a:t>
            </a:r>
          </a:p>
        </p:txBody>
      </p:sp>
    </p:spTree>
    <p:extLst>
      <p:ext uri="{BB962C8B-B14F-4D97-AF65-F5344CB8AC3E}">
        <p14:creationId xmlns:p14="http://schemas.microsoft.com/office/powerpoint/2010/main" val="11608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5350" y="6035675"/>
            <a:ext cx="6496050" cy="365125"/>
          </a:xfrm>
        </p:spPr>
        <p:txBody>
          <a:bodyPr/>
          <a:lstStyle/>
          <a:p>
            <a:r>
              <a:rPr lang="en-US" dirty="0"/>
              <a:t>Morten forthcoming, 2015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select areas for further analysis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40" y="1295400"/>
            <a:ext cx="3786920" cy="4525963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India: all services and products currently reimbursed by insurer (RSBY) are included in HBP; all </a:t>
            </a:r>
            <a:r>
              <a:rPr lang="en-US" u="sng" dirty="0"/>
              <a:t>new</a:t>
            </a:r>
            <a:r>
              <a:rPr lang="en-US" dirty="0"/>
              <a:t> inclusions will follow new process? </a:t>
            </a:r>
          </a:p>
          <a:p>
            <a:r>
              <a:rPr lang="en-US" dirty="0"/>
              <a:t>Romania: eliminate all never-evaluated and/or experimental products as first step</a:t>
            </a:r>
          </a:p>
          <a:p>
            <a:r>
              <a:rPr lang="en-US" dirty="0"/>
              <a:t>DR: eliminate all neighbors’ and NICE “no” products</a:t>
            </a:r>
          </a:p>
          <a:p>
            <a:r>
              <a:rPr lang="en-US" dirty="0"/>
              <a:t>Thailand: eliminate product (glucosamine) from list for safety reasons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61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75000"/>
                    <a:lumOff val="25000"/>
                  </a:prstClr>
                </a:solidFill>
              </a:rPr>
              <a:t>Source: Glassman &amp; </a:t>
            </a:r>
            <a:r>
              <a:rPr lang="en-US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Chalkidou</a:t>
            </a:r>
            <a:r>
              <a:rPr lang="en-US" dirty="0">
                <a:solidFill>
                  <a:prstClr val="white">
                    <a:lumMod val="75000"/>
                    <a:lumOff val="25000"/>
                  </a:prstClr>
                </a:solidFill>
              </a:rPr>
              <a:t>, “Priority-Setting in Health: Building institutions for smarter public spending,” a report of the Center for Global Development’s Priority-Setting Institutions for Global Health Working Group, 2012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what merits further analysis - a lack of process is a common feature in 4 countries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22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HTA for HBP in selected middle-income countries: How and why topics are selected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Country/Entity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Process for topic selection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Brazil/ANVISA/CITEC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No formal process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The definition of priorities has been made through an Annual Workshop on Priorities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Chile/CCA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No formal process. Topic selection is carried out by the CCA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Colombia/CRES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No </a:t>
                      </a:r>
                      <a:r>
                        <a:rPr lang="en-US" sz="1600" dirty="0" err="1"/>
                        <a:t>preestablished</a:t>
                      </a:r>
                      <a:r>
                        <a:rPr lang="en-US" sz="1600" dirty="0"/>
                        <a:t> process for topic selection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In 2011 for the first time a more systematic process was used, but this has not been institutionalized in Colombian Law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Uruguay/FNR/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There is no formal process for topic selection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Both the </a:t>
                      </a:r>
                      <a:r>
                        <a:rPr lang="en-US" sz="1600" dirty="0" err="1"/>
                        <a:t>MoH</a:t>
                      </a:r>
                      <a:r>
                        <a:rPr lang="en-US" sz="1600" dirty="0"/>
                        <a:t> and the FNR define the topics, recent</a:t>
                      </a:r>
                      <a:r>
                        <a:rPr lang="en-US" sz="1600" baseline="0" dirty="0"/>
                        <a:t> market access drives choice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Thailand/HITAP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Representatives of four groups of stakeholders</a:t>
                      </a:r>
                      <a:r>
                        <a:rPr lang="en-US" sz="1600" baseline="0" dirty="0"/>
                        <a:t> (h</a:t>
                      </a:r>
                      <a:r>
                        <a:rPr lang="en-US" sz="1600" dirty="0"/>
                        <a:t>ealth professionals, academics, patient groups, and civil society organizations)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are appointed to sit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on a panel overseeing intervention prioritization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Panel introduces six agreed criteria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A scoring approach with well-defined parameters and thresholds employed to address each criterion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700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5791200"/>
            <a:ext cx="7583805" cy="365125"/>
          </a:xfrm>
        </p:spPr>
        <p:txBody>
          <a:bodyPr/>
          <a:lstStyle/>
          <a:p>
            <a:r>
              <a:rPr lang="es-ES" dirty="0" err="1"/>
              <a:t>Source</a:t>
            </a:r>
            <a:r>
              <a:rPr lang="es-ES" dirty="0"/>
              <a:t>: Andrés </a:t>
            </a:r>
            <a:r>
              <a:rPr lang="es-ES" dirty="0" err="1"/>
              <a:t>Pichon-Riviere</a:t>
            </a:r>
            <a:r>
              <a:rPr lang="es-ES" dirty="0"/>
              <a:t> , 2013. La aplicación de la evaluación de Tecnologías de Salud y las evaluaciones económicas en la definición de los Planes de Beneficios en Latinoamérica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Data and evidence -- whereas efficacy is global, cost-effectiveness and </a:t>
            </a:r>
            <a:br>
              <a:rPr lang="en-US" dirty="0"/>
            </a:br>
            <a:r>
              <a:rPr lang="en-US" dirty="0"/>
              <a:t>affordability (and preferences/values) are local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22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Cost-utility of </a:t>
            </a:r>
            <a:r>
              <a:rPr lang="en-US" sz="1600" b="1" dirty="0" err="1">
                <a:solidFill>
                  <a:prstClr val="white"/>
                </a:solidFill>
              </a:rPr>
              <a:t>Trastuzumab</a:t>
            </a:r>
            <a:r>
              <a:rPr lang="en-US" sz="1600" b="1" dirty="0">
                <a:solidFill>
                  <a:prstClr val="white"/>
                </a:solidFill>
              </a:rPr>
              <a:t> expressed as number of GDP per QALY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676"/>
          <a:stretch/>
        </p:blipFill>
        <p:spPr bwMode="auto">
          <a:xfrm>
            <a:off x="457200" y="2102626"/>
            <a:ext cx="8229600" cy="357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ular Callout 8"/>
          <p:cNvSpPr/>
          <p:nvPr/>
        </p:nvSpPr>
        <p:spPr>
          <a:xfrm>
            <a:off x="5410200" y="2714171"/>
            <a:ext cx="2971800" cy="1857829"/>
          </a:xfrm>
          <a:prstGeom prst="wedgeRectCallout">
            <a:avLst>
              <a:gd name="adj1" fmla="val -60576"/>
              <a:gd name="adj2" fmla="val 672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Bolivia is a middle-income country, but it would cost </a:t>
            </a:r>
            <a:r>
              <a:rPr lang="en-US" dirty="0">
                <a:solidFill>
                  <a:srgbClr val="FFBB36"/>
                </a:solidFill>
              </a:rPr>
              <a:t>more than 38 times </a:t>
            </a:r>
            <a:r>
              <a:rPr lang="en-US" dirty="0">
                <a:solidFill>
                  <a:schemeClr val="tx1"/>
                </a:solidFill>
              </a:rPr>
              <a:t>their </a:t>
            </a:r>
            <a:r>
              <a:rPr lang="en-US" dirty="0">
                <a:solidFill>
                  <a:srgbClr val="FFBB36"/>
                </a:solidFill>
              </a:rPr>
              <a:t>annual GDP per capita </a:t>
            </a:r>
            <a:r>
              <a:rPr lang="en-US" dirty="0">
                <a:solidFill>
                  <a:schemeClr val="tx1"/>
                </a:solidFill>
              </a:rPr>
              <a:t>to purchase a QALY with </a:t>
            </a:r>
            <a:r>
              <a:rPr lang="en-US" dirty="0" err="1">
                <a:solidFill>
                  <a:schemeClr val="tx1"/>
                </a:solidFill>
              </a:rPr>
              <a:t>Trastuzumab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Allocate resources consistent with HBP content in every fiscal period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Initial costing and capitation calculations, fit with budget availability overall</a:t>
            </a:r>
          </a:p>
          <a:p>
            <a:r>
              <a:rPr lang="en-US" dirty="0"/>
              <a:t>Planning to adjust for inflation</a:t>
            </a:r>
          </a:p>
          <a:p>
            <a:r>
              <a:rPr lang="en-US" dirty="0"/>
              <a:t>Incorporating scale up over time in capitations/payments to lower-capacity providers or local governments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32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Giedion</a:t>
            </a:r>
            <a:r>
              <a:rPr lang="en-US" dirty="0"/>
              <a:t> and Guzman 2015, forthcoming.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arrangements that frame the cycle are as important as the cycle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05660"/>
              </p:ext>
            </p:extLst>
          </p:nvPr>
        </p:nvGraphicFramePr>
        <p:xfrm>
          <a:off x="194554" y="1219200"/>
          <a:ext cx="8846210" cy="510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550">
                <a:tc>
                  <a:txBody>
                    <a:bodyPr/>
                    <a:lstStyle/>
                    <a:p>
                      <a:r>
                        <a:rPr lang="en-US" sz="1600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Examples of good</a:t>
                      </a:r>
                      <a:r>
                        <a:rPr lang="en-US" sz="1600" baseline="0" dirty="0"/>
                        <a:t> governance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r>
                        <a:rPr lang="en-US" sz="1800" dirty="0"/>
                        <a:t> 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bad governance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703">
                <a:tc>
                  <a:txBody>
                    <a:bodyPr/>
                    <a:lstStyle/>
                    <a:p>
                      <a:r>
                        <a:rPr lang="en-US" sz="1600" dirty="0"/>
                        <a:t>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NICE is hold accountable by  parliament and media on the recommendations it makes</a:t>
                      </a:r>
                    </a:p>
                    <a:p>
                      <a:endParaRPr lang="es-ES_trad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Mexico, there are no systematic adjustment processes for CAUSES or FPGC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Colombia the executive branch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doesn’t  explain why certain inclusion decisions were made and whether the BP actually focuses on sanitary goals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108">
                <a:tc>
                  <a:txBody>
                    <a:bodyPr/>
                    <a:lstStyle/>
                    <a:p>
                      <a:r>
                        <a:rPr lang="en-US" sz="1600" dirty="0"/>
                        <a:t>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Chile,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costing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  <a:r>
                        <a:rPr lang="es-ES_tradnl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_tradnl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publicly</a:t>
                      </a:r>
                      <a:r>
                        <a:rPr lang="es-ES_tradnl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Colombia, the original technical priority-setting studies used to design the HBP were lost and nobody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really knows how decisions are made and on what criteria.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Uruguay, none of the documents explaining how the universal package was designed is publicly available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250">
                <a:tc>
                  <a:txBody>
                    <a:bodyPr/>
                    <a:lstStyle/>
                    <a:p>
                      <a:r>
                        <a:rPr lang="en-US" sz="1600" dirty="0"/>
                        <a:t>Responsiveness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 periodically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updates its benefits package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Dominican Republic has never updated its BP since its inception in 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67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pitfalls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43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things can go wrong – common pitfalls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Failing to account for supply (and other) constraints</a:t>
            </a:r>
          </a:p>
          <a:p>
            <a:r>
              <a:rPr lang="en-US" dirty="0"/>
              <a:t>Not considering opportunity costs of new inclusions</a:t>
            </a:r>
          </a:p>
          <a:p>
            <a:r>
              <a:rPr lang="en-US" dirty="0"/>
              <a:t>Legislating specific benefits</a:t>
            </a:r>
          </a:p>
          <a:p>
            <a:r>
              <a:rPr lang="en-US" dirty="0"/>
              <a:t>Setting up separate high cost drugs packages or funds </a:t>
            </a:r>
          </a:p>
          <a:p>
            <a:r>
              <a:rPr lang="en-US" dirty="0"/>
              <a:t>Omitting primary care and prevention, fragmenting care</a:t>
            </a:r>
          </a:p>
          <a:p>
            <a:r>
              <a:rPr lang="en-US" dirty="0"/>
              <a:t>Forgetting about ethics, transparency and process</a:t>
            </a:r>
          </a:p>
          <a:p>
            <a:r>
              <a:rPr lang="en-US" dirty="0"/>
              <a:t>Allowing indefensible inclusions</a:t>
            </a:r>
          </a:p>
          <a:p>
            <a:r>
              <a:rPr lang="en-US" dirty="0"/>
              <a:t>Permitting erosion of value over time, divorce from budget process</a:t>
            </a:r>
          </a:p>
          <a:p>
            <a:r>
              <a:rPr lang="en-US" dirty="0"/>
              <a:t>Missing local data on costs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7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3059832" y="5743920"/>
            <a:ext cx="432048" cy="133352"/>
          </a:xfrm>
          <a:prstGeom prst="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59832" y="5229200"/>
            <a:ext cx="432048" cy="133352"/>
          </a:xfrm>
          <a:prstGeom prst="rect">
            <a:avLst/>
          </a:prstGeom>
          <a:solidFill>
            <a:srgbClr val="FF993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59844" y="147708"/>
            <a:ext cx="432915" cy="577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2" name="Left Brace 1"/>
          <p:cNvSpPr/>
          <p:nvPr/>
        </p:nvSpPr>
        <p:spPr>
          <a:xfrm flipH="1">
            <a:off x="5654232" y="76425"/>
            <a:ext cx="504056" cy="58847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692" y="1790871"/>
            <a:ext cx="2231740" cy="3693262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</a:pPr>
            <a:r>
              <a:rPr lang="en-US" dirty="0">
                <a:solidFill>
                  <a:prstClr val="white"/>
                </a:solidFill>
              </a:rPr>
              <a:t>HBP of an imaginary country where the Ministry of Health (many years ago) defined a cost-effectiveness threshold of U$D 10,000 per QALY in order to consider a technology as cost-effective and allow its incorporation into the benefit plan.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8965" y="396128"/>
            <a:ext cx="432048" cy="133352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058965" y="529646"/>
            <a:ext cx="432048" cy="133352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058965" y="660350"/>
            <a:ext cx="432048" cy="133352"/>
          </a:xfrm>
          <a:prstGeom prst="rect">
            <a:avLst/>
          </a:prstGeom>
          <a:solidFill>
            <a:srgbClr val="33CC3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3058965" y="793868"/>
            <a:ext cx="432048" cy="133352"/>
          </a:xfrm>
          <a:prstGeom prst="rect">
            <a:avLst/>
          </a:prstGeom>
          <a:solidFill>
            <a:srgbClr val="33CC3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058965" y="923994"/>
            <a:ext cx="432048" cy="133352"/>
          </a:xfrm>
          <a:prstGeom prst="rect">
            <a:avLst/>
          </a:prstGeom>
          <a:solidFill>
            <a:srgbClr val="00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58965" y="1057512"/>
            <a:ext cx="432048" cy="133352"/>
          </a:xfrm>
          <a:prstGeom prst="rect">
            <a:avLst/>
          </a:prstGeom>
          <a:solidFill>
            <a:srgbClr val="00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58965" y="1454523"/>
            <a:ext cx="432048" cy="133352"/>
          </a:xfrm>
          <a:prstGeom prst="rect">
            <a:avLst/>
          </a:prstGeom>
          <a:solidFill>
            <a:srgbClr val="99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58965" y="1588041"/>
            <a:ext cx="432048" cy="133352"/>
          </a:xfrm>
          <a:prstGeom prst="rect">
            <a:avLst/>
          </a:prstGeom>
          <a:solidFill>
            <a:srgbClr val="99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058965" y="1718356"/>
            <a:ext cx="432048" cy="133352"/>
          </a:xfrm>
          <a:prstGeom prst="rect">
            <a:avLst/>
          </a:prstGeom>
          <a:solidFill>
            <a:srgbClr val="00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058965" y="1851874"/>
            <a:ext cx="432048" cy="133352"/>
          </a:xfrm>
          <a:prstGeom prst="rect">
            <a:avLst/>
          </a:prstGeom>
          <a:solidFill>
            <a:srgbClr val="00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058965" y="1982578"/>
            <a:ext cx="432048" cy="133352"/>
          </a:xfrm>
          <a:prstGeom prst="rect">
            <a:avLst/>
          </a:prstGeom>
          <a:solidFill>
            <a:srgbClr val="00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058965" y="2116096"/>
            <a:ext cx="432048" cy="133352"/>
          </a:xfrm>
          <a:prstGeom prst="rect">
            <a:avLst/>
          </a:prstGeom>
          <a:solidFill>
            <a:srgbClr val="00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058965" y="2246222"/>
            <a:ext cx="432048" cy="133352"/>
          </a:xfrm>
          <a:prstGeom prst="rect">
            <a:avLst/>
          </a:prstGeom>
          <a:solidFill>
            <a:srgbClr val="00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058965" y="2379740"/>
            <a:ext cx="432048" cy="133352"/>
          </a:xfrm>
          <a:prstGeom prst="rect">
            <a:avLst/>
          </a:prstGeom>
          <a:solidFill>
            <a:srgbClr val="00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058965" y="1191095"/>
            <a:ext cx="432048" cy="133352"/>
          </a:xfrm>
          <a:prstGeom prst="rect">
            <a:avLst/>
          </a:prstGeom>
          <a:solidFill>
            <a:srgbClr val="00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058965" y="1321410"/>
            <a:ext cx="432048" cy="133352"/>
          </a:xfrm>
          <a:prstGeom prst="rect">
            <a:avLst/>
          </a:prstGeom>
          <a:solidFill>
            <a:srgbClr val="00FF9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058965" y="133464"/>
            <a:ext cx="432048" cy="133352"/>
          </a:xfrm>
          <a:prstGeom prst="rect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058965" y="264168"/>
            <a:ext cx="432048" cy="133352"/>
          </a:xfrm>
          <a:prstGeom prst="rect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8110" y="2508798"/>
            <a:ext cx="432915" cy="3431139"/>
            <a:chOff x="3058965" y="2510444"/>
            <a:chExt cx="432915" cy="3431139"/>
          </a:xfrm>
        </p:grpSpPr>
        <p:sp>
          <p:nvSpPr>
            <p:cNvPr id="167" name="Rectangle 166"/>
            <p:cNvSpPr/>
            <p:nvPr/>
          </p:nvSpPr>
          <p:spPr>
            <a:xfrm>
              <a:off x="3058965" y="2510444"/>
              <a:ext cx="432048" cy="133352"/>
            </a:xfrm>
            <a:prstGeom prst="rect">
              <a:avLst/>
            </a:prstGeom>
            <a:solidFill>
              <a:srgbClr val="000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58965" y="2643962"/>
              <a:ext cx="432048" cy="133352"/>
            </a:xfrm>
            <a:prstGeom prst="rect">
              <a:avLst/>
            </a:prstGeom>
            <a:solidFill>
              <a:srgbClr val="000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058965" y="2770191"/>
              <a:ext cx="432048" cy="133352"/>
            </a:xfrm>
            <a:prstGeom prst="rect">
              <a:avLst/>
            </a:prstGeom>
            <a:solidFill>
              <a:srgbClr val="0033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058965" y="2903709"/>
              <a:ext cx="432048" cy="133352"/>
            </a:xfrm>
            <a:prstGeom prst="rect">
              <a:avLst/>
            </a:prstGeom>
            <a:solidFill>
              <a:srgbClr val="0033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059832" y="3299231"/>
              <a:ext cx="432048" cy="133352"/>
            </a:xfrm>
            <a:prstGeom prst="rect">
              <a:avLst/>
            </a:prstGeom>
            <a:solidFill>
              <a:srgbClr val="9900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059832" y="3432749"/>
              <a:ext cx="432048" cy="133352"/>
            </a:xfrm>
            <a:prstGeom prst="rect">
              <a:avLst/>
            </a:prstGeom>
            <a:solidFill>
              <a:srgbClr val="9900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058965" y="3023181"/>
              <a:ext cx="432048" cy="133352"/>
            </a:xfrm>
            <a:prstGeom prst="rect">
              <a:avLst/>
            </a:prstGeom>
            <a:solidFill>
              <a:srgbClr val="00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058965" y="3156699"/>
              <a:ext cx="432048" cy="133352"/>
            </a:xfrm>
            <a:prstGeom prst="rect">
              <a:avLst/>
            </a:prstGeom>
            <a:solidFill>
              <a:srgbClr val="00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8965" y="3564133"/>
              <a:ext cx="432048" cy="133352"/>
            </a:xfrm>
            <a:prstGeom prst="rect">
              <a:avLst/>
            </a:prstGeom>
            <a:solidFill>
              <a:srgbClr val="D6009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058965" y="3697651"/>
              <a:ext cx="432048" cy="133352"/>
            </a:xfrm>
            <a:prstGeom prst="rect">
              <a:avLst/>
            </a:prstGeom>
            <a:solidFill>
              <a:srgbClr val="D6009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058965" y="3828355"/>
              <a:ext cx="432048" cy="133352"/>
            </a:xfrm>
            <a:prstGeom prst="rect">
              <a:avLst/>
            </a:prstGeom>
            <a:solidFill>
              <a:srgbClr val="CC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058965" y="3961873"/>
              <a:ext cx="432048" cy="133352"/>
            </a:xfrm>
            <a:prstGeom prst="rect">
              <a:avLst/>
            </a:prstGeom>
            <a:solidFill>
              <a:srgbClr val="CC33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058965" y="4091999"/>
              <a:ext cx="432048" cy="133352"/>
            </a:xfrm>
            <a:prstGeom prst="rect">
              <a:avLst/>
            </a:prstGeom>
            <a:solidFill>
              <a:srgbClr val="FF0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058965" y="4225517"/>
              <a:ext cx="432048" cy="133352"/>
            </a:xfrm>
            <a:prstGeom prst="rect">
              <a:avLst/>
            </a:prstGeom>
            <a:solidFill>
              <a:srgbClr val="FF0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058965" y="4356221"/>
              <a:ext cx="432048" cy="133352"/>
            </a:xfrm>
            <a:prstGeom prst="rect">
              <a:avLst/>
            </a:prstGeom>
            <a:solidFill>
              <a:srgbClr val="FFCC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58965" y="4489739"/>
              <a:ext cx="432048" cy="133352"/>
            </a:xfrm>
            <a:prstGeom prst="rect">
              <a:avLst/>
            </a:prstGeom>
            <a:solidFill>
              <a:srgbClr val="FFCC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058965" y="4623091"/>
              <a:ext cx="432048" cy="133352"/>
            </a:xfrm>
            <a:prstGeom prst="rect">
              <a:avLst/>
            </a:prstGeom>
            <a:solidFill>
              <a:srgbClr val="FFCC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058965" y="4756609"/>
              <a:ext cx="432048" cy="133352"/>
            </a:xfrm>
            <a:prstGeom prst="rect">
              <a:avLst/>
            </a:prstGeom>
            <a:solidFill>
              <a:srgbClr val="FFCC99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58965" y="4882838"/>
              <a:ext cx="432048" cy="133352"/>
            </a:xfrm>
            <a:prstGeom prst="rect">
              <a:avLst/>
            </a:prstGeom>
            <a:solidFill>
              <a:srgbClr val="FFCC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3058965" y="5016356"/>
              <a:ext cx="432048" cy="133352"/>
            </a:xfrm>
            <a:prstGeom prst="rect">
              <a:avLst/>
            </a:prstGeom>
            <a:solidFill>
              <a:srgbClr val="FFCC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058965" y="5147060"/>
              <a:ext cx="432048" cy="133352"/>
            </a:xfrm>
            <a:prstGeom prst="rect">
              <a:avLst/>
            </a:prstGeom>
            <a:solidFill>
              <a:srgbClr val="FF99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3058965" y="5280578"/>
              <a:ext cx="432048" cy="133352"/>
            </a:xfrm>
            <a:prstGeom prst="rect">
              <a:avLst/>
            </a:prstGeom>
            <a:solidFill>
              <a:srgbClr val="FF9933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058965" y="5410704"/>
              <a:ext cx="432048" cy="133352"/>
            </a:xfrm>
            <a:prstGeom prst="rect">
              <a:avLst/>
            </a:prstGeom>
            <a:solidFill>
              <a:srgbClr val="FF33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058965" y="5544222"/>
              <a:ext cx="432048" cy="133352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058965" y="5674926"/>
              <a:ext cx="432048" cy="133352"/>
            </a:xfrm>
            <a:prstGeom prst="rect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059832" y="5808231"/>
              <a:ext cx="432048" cy="133352"/>
            </a:xfrm>
            <a:prstGeom prst="rect">
              <a:avLst/>
            </a:prstGeom>
            <a:solidFill>
              <a:srgbClr val="CC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12" y="30051"/>
            <a:ext cx="1800200" cy="646274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1200" b="1" dirty="0">
                <a:solidFill>
                  <a:prstClr val="white"/>
                </a:solidFill>
                <a:cs typeface="Arial" pitchFamily="34" charset="0"/>
              </a:rPr>
              <a:t>This limit is imposed by the constrained health care budget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683568" y="2516342"/>
            <a:ext cx="432048" cy="318213"/>
          </a:xfrm>
          <a:prstGeom prst="rect">
            <a:avLst/>
          </a:prstGeom>
          <a:solidFill>
            <a:srgbClr val="00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971600" y="1693993"/>
            <a:ext cx="792088" cy="50689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650"/>
              <a:gd name="adj6" fmla="val -2351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s-AR" sz="1000" b="1" dirty="0">
                <a:solidFill>
                  <a:schemeClr val="bg1"/>
                </a:solidFill>
              </a:rPr>
              <a:t>New </a:t>
            </a:r>
            <a:r>
              <a:rPr lang="es-AR" sz="1000" b="1" dirty="0" err="1">
                <a:solidFill>
                  <a:schemeClr val="bg1"/>
                </a:solidFill>
              </a:rPr>
              <a:t>Technology</a:t>
            </a:r>
            <a:endParaRPr lang="es-AR" sz="1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890032"/>
            <a:ext cx="1512168" cy="261554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s-AR" sz="1100" b="1" dirty="0" err="1">
                <a:solidFill>
                  <a:prstClr val="white"/>
                </a:solidFill>
                <a:cs typeface="Arial" pitchFamily="34" charset="0"/>
              </a:rPr>
              <a:t>Cost</a:t>
            </a:r>
            <a:r>
              <a:rPr lang="es-AR" sz="1100" b="1" dirty="0">
                <a:solidFill>
                  <a:prstClr val="white"/>
                </a:solidFill>
                <a:cs typeface="Arial" pitchFamily="34" charset="0"/>
              </a:rPr>
              <a:t> USD: 5,000/QALY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63688" y="98391"/>
            <a:ext cx="4032448" cy="5862816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endParaRPr lang="es-AR" sz="200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63688" y="2508798"/>
            <a:ext cx="0" cy="36008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529480"/>
            <a:ext cx="504056" cy="331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Callout 2 15"/>
          <p:cNvSpPr/>
          <p:nvPr/>
        </p:nvSpPr>
        <p:spPr>
          <a:xfrm>
            <a:off x="75375" y="5014544"/>
            <a:ext cx="1544297" cy="1400169"/>
          </a:xfrm>
          <a:prstGeom prst="borderCallout2">
            <a:avLst>
              <a:gd name="adj1" fmla="val 34267"/>
              <a:gd name="adj2" fmla="val 100118"/>
              <a:gd name="adj3" fmla="val 98124"/>
              <a:gd name="adj4" fmla="val 119815"/>
              <a:gd name="adj5" fmla="val 80974"/>
              <a:gd name="adj6" fmla="val 191215"/>
            </a:avLst>
          </a:prstGeom>
          <a:solidFill>
            <a:srgbClr val="92D050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Technologies that will be displaced offered less “value for money”. The benefit gain from the new treatment is greater than the benefit foregone</a:t>
            </a:r>
            <a:endParaRPr lang="es-AR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7504" y="3604762"/>
            <a:ext cx="1142931" cy="1056824"/>
          </a:xfrm>
          <a:prstGeom prst="rect">
            <a:avLst/>
          </a:prstGeom>
          <a:solidFill>
            <a:srgbClr val="CC33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1100" b="1" dirty="0">
                <a:solidFill>
                  <a:prstClr val="white"/>
                </a:solidFill>
              </a:rPr>
              <a:t>New health technology with a cost-effectiveness ratio of U$D 25,000/QALY</a:t>
            </a:r>
          </a:p>
        </p:txBody>
      </p:sp>
      <p:sp>
        <p:nvSpPr>
          <p:cNvPr id="64" name="Line Callout 2 63"/>
          <p:cNvSpPr/>
          <p:nvPr/>
        </p:nvSpPr>
        <p:spPr>
          <a:xfrm>
            <a:off x="7092280" y="30052"/>
            <a:ext cx="2051720" cy="1663942"/>
          </a:xfrm>
          <a:prstGeom prst="borderCallout2">
            <a:avLst>
              <a:gd name="adj1" fmla="val 19505"/>
              <a:gd name="adj2" fmla="val -7539"/>
              <a:gd name="adj3" fmla="val 79412"/>
              <a:gd name="adj4" fmla="val -8524"/>
              <a:gd name="adj5" fmla="val 86392"/>
              <a:gd name="adj6" fmla="val -43977"/>
            </a:avLst>
          </a:prstGeom>
          <a:solidFill>
            <a:srgbClr val="CC0000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1100" b="1" dirty="0">
                <a:solidFill>
                  <a:prstClr val="white"/>
                </a:solidFill>
                <a:cs typeface="Arial" pitchFamily="34" charset="0"/>
              </a:rPr>
              <a:t>Is the benefit gain from the new treatment greater than the benefit foregone through displacement?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None/>
            </a:pPr>
            <a:r>
              <a:rPr lang="en-US" sz="1100" b="1" dirty="0">
                <a:solidFill>
                  <a:prstClr val="white"/>
                </a:solidFill>
                <a:cs typeface="Arial" pitchFamily="34" charset="0"/>
              </a:rPr>
              <a:t>No. Displaced technologies offered better “value for money” (the healthcare system loses “health” and efficiency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3491880" y="188640"/>
            <a:ext cx="2216858" cy="5509144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white"/>
                </a:solidFill>
              </a:rPr>
              <a:t>Cost-saving (e.g. polio-Sabin vaccine)</a:t>
            </a: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white"/>
                </a:solidFill>
              </a:rPr>
              <a:t>Very cost-effective (e.g. U$D 1,000 per QAL)</a:t>
            </a: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white"/>
                </a:solidFill>
              </a:rPr>
              <a:t>Relatively good cost-effectiveness (e.g. U$D 5,000 per QALY)</a:t>
            </a: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white"/>
                </a:solidFill>
              </a:rPr>
              <a:t>Cost-effective  (e.g. U$D 7,500 per QALY)</a:t>
            </a: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prstClr val="white"/>
                </a:solidFill>
              </a:rPr>
              <a:t>Cost-effective (but at the limit, e.g. U$D 8,000 or 10,000 per QALY)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79432" y="1844824"/>
            <a:ext cx="1053272" cy="953716"/>
            <a:chOff x="579431" y="1844824"/>
            <a:chExt cx="1053272" cy="953716"/>
          </a:xfrm>
        </p:grpSpPr>
        <p:grpSp>
          <p:nvGrpSpPr>
            <p:cNvPr id="33" name="Group 32"/>
            <p:cNvGrpSpPr/>
            <p:nvPr/>
          </p:nvGrpSpPr>
          <p:grpSpPr>
            <a:xfrm>
              <a:off x="579431" y="1844824"/>
              <a:ext cx="1040241" cy="953716"/>
              <a:chOff x="8028384" y="2675447"/>
              <a:chExt cx="1040241" cy="95371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8532440" y="2675447"/>
                <a:ext cx="0" cy="9537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8028384" y="3175088"/>
                <a:ext cx="10402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8224468" y="2764407"/>
                <a:ext cx="713172" cy="7131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820472" y="2996952"/>
                <a:ext cx="104137" cy="10413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0504D"/>
                  </a:buClr>
                  <a:buSzPct val="80000"/>
                  <a:buFont typeface="Wingdings" pitchFamily="2" charset="2"/>
                  <a:buNone/>
                </a:pPr>
                <a:endParaRPr lang="es-AR" sz="20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H="1">
              <a:off x="1488687" y="2068403"/>
              <a:ext cx="144016" cy="95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367" y="2611580"/>
            <a:ext cx="1040241" cy="961436"/>
            <a:chOff x="-1551493" y="2534231"/>
            <a:chExt cx="1040241" cy="961436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-1047437" y="2541951"/>
              <a:ext cx="0" cy="9537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-1551493" y="3041592"/>
              <a:ext cx="104024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-1355409" y="2630911"/>
              <a:ext cx="713172" cy="7131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-932737" y="2590247"/>
              <a:ext cx="104137" cy="1041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H="1">
              <a:off x="-810947" y="2534231"/>
              <a:ext cx="138370" cy="538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930835" y="5971566"/>
            <a:ext cx="3819861" cy="457498"/>
            <a:chOff x="1930823" y="5971566"/>
            <a:chExt cx="3819861" cy="457498"/>
          </a:xfrm>
        </p:grpSpPr>
        <p:sp>
          <p:nvSpPr>
            <p:cNvPr id="43" name="Oval 42"/>
            <p:cNvSpPr/>
            <p:nvPr/>
          </p:nvSpPr>
          <p:spPr>
            <a:xfrm>
              <a:off x="5557779" y="6125356"/>
              <a:ext cx="192905" cy="192905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600309" y="6221808"/>
              <a:ext cx="192905" cy="1929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930823" y="6001607"/>
              <a:ext cx="192905" cy="1929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3995936" y="6236159"/>
              <a:ext cx="192905" cy="192905"/>
            </a:xfrm>
            <a:prstGeom prst="ellipse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endParaRPr lang="es-AR" sz="2000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3" idx="1"/>
            </p:cNvCxnSpPr>
            <p:nvPr/>
          </p:nvCxnSpPr>
          <p:spPr>
            <a:xfrm flipH="1" flipV="1">
              <a:off x="5449767" y="5971566"/>
              <a:ext cx="136262" cy="182040"/>
            </a:xfrm>
            <a:prstGeom prst="straightConnector1">
              <a:avLst/>
            </a:prstGeom>
            <a:ln>
              <a:solidFill>
                <a:srgbClr val="CC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V="1">
              <a:off x="4716016" y="6021288"/>
              <a:ext cx="28321" cy="182040"/>
            </a:xfrm>
            <a:prstGeom prst="straightConnector1">
              <a:avLst/>
            </a:prstGeom>
            <a:ln>
              <a:solidFill>
                <a:srgbClr val="CC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4123513" y="6022831"/>
              <a:ext cx="56643" cy="182040"/>
            </a:xfrm>
            <a:prstGeom prst="straightConnector1">
              <a:avLst/>
            </a:prstGeom>
            <a:ln>
              <a:solidFill>
                <a:srgbClr val="CC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2123728" y="5978046"/>
              <a:ext cx="144016" cy="43242"/>
            </a:xfrm>
            <a:prstGeom prst="straightConnector1">
              <a:avLst/>
            </a:prstGeom>
            <a:ln>
              <a:solidFill>
                <a:srgbClr val="CC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416675"/>
            <a:ext cx="8010636" cy="441325"/>
          </a:xfrm>
        </p:spPr>
        <p:txBody>
          <a:bodyPr/>
          <a:lstStyle/>
          <a:p>
            <a:r>
              <a:rPr lang="en-US" dirty="0">
                <a:solidFill>
                  <a:prstClr val="white">
                    <a:lumMod val="75000"/>
                    <a:lumOff val="25000"/>
                  </a:prstClr>
                </a:solidFill>
              </a:rPr>
              <a:t>Source: </a:t>
            </a:r>
            <a:r>
              <a:rPr lang="es-AR" dirty="0">
                <a:solidFill>
                  <a:prstClr val="white">
                    <a:lumMod val="75000"/>
                    <a:lumOff val="25000"/>
                  </a:prstClr>
                </a:solidFill>
              </a:rPr>
              <a:t>Andrés </a:t>
            </a:r>
            <a:r>
              <a:rPr lang="es-AR" dirty="0" err="1">
                <a:solidFill>
                  <a:prstClr val="white">
                    <a:lumMod val="75000"/>
                    <a:lumOff val="25000"/>
                  </a:prstClr>
                </a:solidFill>
              </a:rPr>
              <a:t>Pichon-Riviere</a:t>
            </a:r>
            <a:r>
              <a:rPr lang="es-AR" dirty="0">
                <a:solidFill>
                  <a:prstClr val="white">
                    <a:lumMod val="75000"/>
                    <a:lumOff val="25000"/>
                  </a:prstClr>
                </a:solidFill>
              </a:rPr>
              <a:t> , 2013. </a:t>
            </a:r>
            <a:r>
              <a:rPr lang="es-ES" dirty="0">
                <a:solidFill>
                  <a:prstClr val="white">
                    <a:lumMod val="75000"/>
                    <a:lumOff val="25000"/>
                  </a:prstClr>
                </a:solidFill>
              </a:rPr>
              <a:t>La aplicación de la evaluación de Tecnologías de Salud y las evaluaciones económicas en la definición de los Planes de Beneficios en Latinoamérica</a:t>
            </a:r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50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615 -0.0044 L 0.1099 -0.00116 " pathEditMode="relative" rAng="0" ptsTypes="AA">
                                          <p:cBhvr>
                                            <p:cTn id="10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02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25809E-6 L 0.07083 0.0007 " pathEditMode="relative" rAng="0" ptsTypes="AA">
                                          <p:cBhvr>
                                            <p:cTn id="103" dur="2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482 -0.00092 L 0.30329 -0.00162 " pathEditMode="relative" rAng="0" ptsTypes="AA">
                                          <p:cBhvr>
                                            <p:cTn id="12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63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083 0.0007 L 0.25989 0.0007 " pathEditMode="relative" rAng="0" ptsTypes="AA">
                                          <p:cBhvr>
                                            <p:cTn id="126" dur="2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2.96296E-6 L 2.77778E-7 0.05602 " pathEditMode="relative" rAng="0" ptsTypes="AA">
                                          <p:cBhvr>
                                            <p:cTn id="12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1.07308E-6 L 0.14583 -0.05782 " pathEditMode="relative" rAng="0" ptsTypes="AA">
                                          <p:cBhvr>
                                            <p:cTn id="1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292" y="-28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3.7037E-6 L 0.05555 3.7037E-6 " pathEditMode="relative" rAng="0" ptsTypes="AA">
                                          <p:cBhvr>
                                            <p:cTn id="151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7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63" presetClass="path" presetSubtype="0" accel="40000" fill="hold" grpId="2" nodeType="clickEffect" p14:presetBounceEnd="85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555 1.10083E-6 L 0.25243 1.10083E-6 " pathEditMode="relative" rAng="0" ptsTypes="AA" p14:bounceEnd="85500">
                                          <p:cBhvr>
                                            <p:cTn id="155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0.01018 C 0.00625 -0.01318 0.02865 -0.01596 0.03628 -0.01596 C 0.08559 -0.01596 0.13628 0.0296 0.13628 0.07539 C 0.13628 0.05227 0.16163 0.0296 0.18559 0.0296 C 0.21111 0.0296 0.23507 0.0525 0.23507 0.07539 C 0.23507 0.06406 0.24774 0.05227 0.26042 0.05227 C 0.27309 0.05227 0.28576 0.0636 0.28576 0.07539 C 0.28576 0.06938 0.29201 0.06406 0.29844 0.06406 C 0.30469 0.06406 0.31111 0.06984 0.31111 0.07539 C 0.31111 0.07239 0.31441 0.06938 0.31736 0.06938 C 0.3191 0.06938 0.32378 0.07239 0.32378 0.07539 C 0.32378 0.07377 0.32535 0.07239 0.32708 0.07239 C 0.32708 0.07262 0.33038 0.07377 0.33038 0.07539 C 0.33038 0.07447 0.33038 0.07377 0.33194 0.07377 C 0.33194 0.07424 0.33368 0.0747 0.33368 0.07539 C 0.33368 0.07493 0.33368 0.07447 0.33368 0.07424 C 0.33524 0.07424 0.33524 0.07447 0.33524 0.07493 C 0.33698 0.07493 0.33698 0.0747 0.33698 0.07424 C 0.33872 0.07424 0.33872 0.07447 0.33872 0.07493 " pathEditMode="relative" rAng="0" ptsTypes="fffffffffffffffffff">
                                          <p:cBhvr>
                                            <p:cTn id="15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27" y="39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0.01689 C 0.00677 0.00024 0.03056 -0.01595 0.03889 -0.01595 C 0.09167 -0.01595 0.14583 0.24284 0.14583 0.50116 C 0.14583 0.37119 0.17292 0.24284 0.19861 0.24284 C 0.22569 0.24284 0.25139 0.37304 0.25139 0.50185 C 0.25139 0.43756 0.26493 0.37165 0.27847 0.37165 C 0.29201 0.37165 0.30556 0.43571 0.30556 0.50185 C 0.30556 0.46878 0.3125 0.43756 0.31927 0.43756 C 0.32604 0.43756 0.33281 0.47063 0.33281 0.50185 C 0.33281 0.48497 0.33628 0.46878 0.33958 0.46878 C 0.34132 0.46878 0.34635 0.48543 0.34635 0.50185 C 0.34635 0.49353 0.34809 0.48497 0.34983 0.48497 C 0.34983 0.48682 0.35347 0.49307 0.35347 0.50185 C 0.35347 0.49746 0.35347 0.49353 0.35521 0.49353 C 0.35521 0.49561 0.35694 0.49792 0.35694 0.50185 C 0.35694 0.49977 0.35694 0.49746 0.35694 0.49561 C 0.35868 0.49561 0.35868 0.49746 0.35868 0.49977 C 0.36042 0.49977 0.36042 0.49792 0.36042 0.49561 C 0.36233 0.49561 0.36233 0.49746 0.36233 0.49977 " pathEditMode="relative" rAng="0" ptsTypes="fffffffffffffffffff">
                                          <p:cBhvr>
                                            <p:cTn id="159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108" y="225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0.02406 C 0.00712 -0.02012 0.03264 -0.01596 0.04132 -0.01596 C 0.09757 -0.01596 0.15538 -0.07887 0.15538 -0.14154 C 0.15538 -0.10986 0.1842 -0.07887 0.21163 -0.07887 C 0.24045 -0.07887 0.26771 -0.11055 0.26771 -0.14154 C 0.26771 -0.12604 0.28229 -0.11009 0.2967 -0.11009 C 0.31111 -0.11009 0.32552 -0.12558 0.32552 -0.14154 C 0.32552 -0.13368 0.33281 -0.12604 0.33993 -0.12604 C 0.34722 -0.12604 0.35451 -0.13414 0.35451 -0.14154 C 0.35451 -0.13761 0.35816 -0.13368 0.36163 -0.13368 C 0.36354 -0.13368 0.36892 -0.13761 0.36892 -0.14154 C 0.36892 -0.13969 0.37083 -0.13761 0.37274 -0.13761 C 0.37274 -0.13807 0.37639 -0.13946 0.37639 -0.14154 C 0.37639 -0.14061 0.37639 -0.13969 0.3783 -0.13969 C 0.3783 -0.14015 0.38021 -0.14061 0.38021 -0.14154 C 0.38021 -0.14108 0.38021 -0.14061 0.38021 -0.14015 C 0.38212 -0.14015 0.38212 -0.14061 0.38212 -0.14108 C 0.38403 -0.14108 0.38403 -0.14061 0.38403 -0.14015 C 0.38594 -0.14015 0.38594 -0.14061 0.38594 -0.14108 " pathEditMode="relative" rAng="0" ptsTypes="fffffffffffffffffff">
                                          <p:cBhvr>
                                            <p:cTn id="161" dur="2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88" y="-5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16281E-7 C 0.01059 -0.00347 0.04861 -0.00671 0.06164 -0.00671 C 0.14532 -0.00671 0.23143 0.04695 0.23143 0.10037 C 0.23143 0.07331 0.27448 0.04695 0.31511 0.04695 C 0.35816 0.04695 0.39896 0.07377 0.39896 0.1006 C 0.39896 0.08719 0.42032 0.07354 0.44184 0.07354 C 0.46337 0.07354 0.4849 0.08673 0.4849 0.1006 C 0.4849 0.09366 0.49566 0.08719 0.50643 0.08719 C 0.51719 0.08719 0.52795 0.09413 0.52795 0.1006 C 0.52795 0.0969 0.53351 0.09366 0.53872 0.09366 C 0.5415 0.09366 0.54948 0.09713 0.54948 0.1006 C 0.54948 0.09875 0.55226 0.0969 0.55504 0.0969 C 0.55504 0.09736 0.56077 0.09875 0.56077 0.1006 C 0.56077 0.09968 0.56077 0.09875 0.56355 0.09875 C 0.56355 0.09921 0.56632 0.09968 0.56632 0.1006 C 0.56632 0.10014 0.56632 0.09968 0.56632 0.09921 C 0.5691 0.09921 0.5691 0.09968 0.5691 0.10014 C 0.57188 0.10014 0.57188 0.09968 0.57188 0.09921 C 0.57483 0.09921 0.57483 0.09968 0.57483 0.10014 " pathEditMode="relative" rAng="0" ptsTypes="fffffffffffffffffff">
                                          <p:cBhvr>
                                            <p:cTn id="163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33" y="46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4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0.04857 C 0.00937 -0.03215 0.04253 -0.01596 0.05399 -0.01596 C 0.12743 -0.01596 0.20295 -0.27058 0.20295 -0.52475 C 0.20295 -0.39686 0.2408 -0.27058 0.27639 -0.27058 C 0.31406 -0.27058 0.34983 -0.39871 0.34983 -0.52521 C 0.34983 -0.4623 0.36875 -0.39732 0.3875 -0.39732 C 0.40642 -0.39732 0.42535 -0.46045 0.42535 -0.52521 C 0.42535 -0.49283 0.43472 -0.4623 0.44427 -0.4623 C 0.45365 -0.4623 0.46302 -0.49468 0.46302 -0.52521 C 0.46302 -0.50879 0.46806 -0.49283 0.47257 -0.49283 C 0.475 -0.49283 0.48194 -0.50925 0.48194 -0.52521 C 0.48194 -0.51735 0.48437 -0.50879 0.48681 -0.50879 C 0.48681 -0.51064 0.49184 -0.51688 0.49184 -0.52521 C 0.49184 -0.52105 0.49184 -0.51735 0.49427 -0.51735 C 0.49427 -0.5192 0.4967 -0.52151 0.4967 -0.52521 C 0.4967 -0.52336 0.4967 -0.52105 0.4967 -0.5192 C 0.49913 -0.5192 0.49913 -0.52105 0.49913 -0.52336 C 0.50156 -0.52336 0.50156 -0.52151 0.50156 -0.5192 C 0.50417 -0.5192 0.50417 -0.52105 0.50417 -0.52336 " pathEditMode="relative" rAng="0" ptsTypes="fffffffffffffffffff">
                                          <p:cBhvr>
                                            <p:cTn id="165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208" y="-222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6" grpId="0" animBg="1"/>
          <p:bldP spid="4" grpId="0" animBg="1"/>
          <p:bldP spid="4" grpId="1" animBg="1"/>
          <p:bldP spid="154" grpId="0" animBg="1"/>
          <p:bldP spid="155" grpId="0" animBg="1"/>
          <p:bldP spid="156" grpId="0" animBg="1"/>
          <p:bldP spid="157" grpId="0" animBg="1"/>
          <p:bldP spid="158" grpId="0" animBg="1"/>
          <p:bldP spid="159" grpId="0" animBg="1"/>
          <p:bldP spid="160" grpId="0" animBg="1"/>
          <p:bldP spid="161" grpId="0" animBg="1"/>
          <p:bldP spid="161" grpId="1" animBg="1"/>
          <p:bldP spid="162" grpId="0" animBg="1"/>
          <p:bldP spid="163" grpId="0" animBg="1"/>
          <p:bldP spid="164" grpId="0" animBg="1"/>
          <p:bldP spid="165" grpId="0" animBg="1"/>
          <p:bldP spid="165" grpId="1" animBg="1"/>
          <p:bldP spid="166" grpId="0" animBg="1"/>
          <p:bldP spid="194" grpId="0" animBg="1"/>
          <p:bldP spid="195" grpId="0" animBg="1"/>
          <p:bldP spid="196" grpId="0" animBg="1"/>
          <p:bldP spid="197" grpId="0" animBg="1"/>
          <p:bldP spid="9" grpId="0"/>
          <p:bldP spid="204" grpId="0" animBg="1"/>
          <p:bldP spid="204" grpId="1" animBg="1"/>
          <p:bldP spid="204" grpId="2" animBg="1"/>
          <p:bldP spid="6" grpId="0" animBg="1"/>
          <p:bldP spid="6" grpId="1" animBg="1"/>
          <p:bldP spid="6" grpId="2" animBg="1"/>
          <p:bldP spid="6" grpId="3" animBg="1"/>
          <p:bldP spid="7" grpId="0"/>
          <p:bldP spid="7" grpId="1"/>
          <p:bldP spid="10" grpId="0" animBg="1"/>
          <p:bldP spid="16" grpId="0" animBg="1"/>
          <p:bldP spid="63" grpId="0" animBg="1"/>
          <p:bldP spid="63" grpId="1" animBg="1"/>
          <p:bldP spid="63" grpId="2" animBg="1"/>
          <p:bldP spid="64" grpId="0" animBg="1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1000" tmFilter="0, 0; .2, .5; .8, .5; 1, 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500" autoRev="1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4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615 -0.0044 L 0.1099 -0.00116 " pathEditMode="relative" rAng="0" ptsTypes="AA">
                                          <p:cBhvr>
                                            <p:cTn id="10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02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25809E-6 L 0.07083 0.0007 " pathEditMode="relative" rAng="0" ptsTypes="AA">
                                          <p:cBhvr>
                                            <p:cTn id="103" dur="2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482 -0.00092 L 0.30329 -0.00162 " pathEditMode="relative" rAng="0" ptsTypes="AA">
                                          <p:cBhvr>
                                            <p:cTn id="12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424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5" presetID="63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083 0.0007 L 0.25989 0.0007 " pathEditMode="relative" rAng="0" ptsTypes="AA">
                                          <p:cBhvr>
                                            <p:cTn id="126" dur="2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2.96296E-6 L 2.77778E-7 0.05602 " pathEditMode="relative" rAng="0" ptsTypes="AA">
                                          <p:cBhvr>
                                            <p:cTn id="12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1.07308E-6 L 0.14583 -0.05782 " pathEditMode="relative" rAng="0" ptsTypes="AA">
                                          <p:cBhvr>
                                            <p:cTn id="1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292" y="-28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xit" presetSubtype="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63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3.7037E-6 L 0.05555 3.7037E-6 " pathEditMode="relative" rAng="0" ptsTypes="AA">
                                          <p:cBhvr>
                                            <p:cTn id="151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7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63" presetClass="path" presetSubtype="0" accel="4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555 1.10083E-6 L 0.25243 1.10083E-6 " pathEditMode="relative" rAng="0" ptsTypes="AA">
                                          <p:cBhvr>
                                            <p:cTn id="155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84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0.01018 C 0.00625 -0.01318 0.02865 -0.01596 0.03628 -0.01596 C 0.08559 -0.01596 0.13628 0.0296 0.13628 0.07539 C 0.13628 0.05227 0.16163 0.0296 0.18559 0.0296 C 0.21111 0.0296 0.23507 0.0525 0.23507 0.07539 C 0.23507 0.06406 0.24774 0.05227 0.26042 0.05227 C 0.27309 0.05227 0.28576 0.0636 0.28576 0.07539 C 0.28576 0.06938 0.29201 0.06406 0.29844 0.06406 C 0.30469 0.06406 0.31111 0.06984 0.31111 0.07539 C 0.31111 0.07239 0.31441 0.06938 0.31736 0.06938 C 0.3191 0.06938 0.32378 0.07239 0.32378 0.07539 C 0.32378 0.07377 0.32535 0.07239 0.32708 0.07239 C 0.32708 0.07262 0.33038 0.07377 0.33038 0.07539 C 0.33038 0.07447 0.33038 0.07377 0.33194 0.07377 C 0.33194 0.07424 0.33368 0.0747 0.33368 0.07539 C 0.33368 0.07493 0.33368 0.07447 0.33368 0.07424 C 0.33524 0.07424 0.33524 0.07447 0.33524 0.07493 C 0.33698 0.07493 0.33698 0.0747 0.33698 0.07424 C 0.33872 0.07424 0.33872 0.07447 0.33872 0.07493 " pathEditMode="relative" rAng="0" ptsTypes="fffffffffffffffffff">
                                          <p:cBhvr>
                                            <p:cTn id="15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27" y="39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0.01689 C 0.00677 0.00024 0.03056 -0.01595 0.03889 -0.01595 C 0.09167 -0.01595 0.14583 0.24284 0.14583 0.50116 C 0.14583 0.37119 0.17292 0.24284 0.19861 0.24284 C 0.22569 0.24284 0.25139 0.37304 0.25139 0.50185 C 0.25139 0.43756 0.26493 0.37165 0.27847 0.37165 C 0.29201 0.37165 0.30556 0.43571 0.30556 0.50185 C 0.30556 0.46878 0.3125 0.43756 0.31927 0.43756 C 0.32604 0.43756 0.33281 0.47063 0.33281 0.50185 C 0.33281 0.48497 0.33628 0.46878 0.33958 0.46878 C 0.34132 0.46878 0.34635 0.48543 0.34635 0.50185 C 0.34635 0.49353 0.34809 0.48497 0.34983 0.48497 C 0.34983 0.48682 0.35347 0.49307 0.35347 0.50185 C 0.35347 0.49746 0.35347 0.49353 0.35521 0.49353 C 0.35521 0.49561 0.35694 0.49792 0.35694 0.50185 C 0.35694 0.49977 0.35694 0.49746 0.35694 0.49561 C 0.35868 0.49561 0.35868 0.49746 0.35868 0.49977 C 0.36042 0.49977 0.36042 0.49792 0.36042 0.49561 C 0.36233 0.49561 0.36233 0.49746 0.36233 0.49977 " pathEditMode="relative" rAng="0" ptsTypes="fffffffffffffffffff">
                                          <p:cBhvr>
                                            <p:cTn id="159" dur="2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108" y="225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0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0.02406 C 0.00712 -0.02012 0.03264 -0.01596 0.04132 -0.01596 C 0.09757 -0.01596 0.15538 -0.07887 0.15538 -0.14154 C 0.15538 -0.10986 0.1842 -0.07887 0.21163 -0.07887 C 0.24045 -0.07887 0.26771 -0.11055 0.26771 -0.14154 C 0.26771 -0.12604 0.28229 -0.11009 0.2967 -0.11009 C 0.31111 -0.11009 0.32552 -0.12558 0.32552 -0.14154 C 0.32552 -0.13368 0.33281 -0.12604 0.33993 -0.12604 C 0.34722 -0.12604 0.35451 -0.13414 0.35451 -0.14154 C 0.35451 -0.13761 0.35816 -0.13368 0.36163 -0.13368 C 0.36354 -0.13368 0.36892 -0.13761 0.36892 -0.14154 C 0.36892 -0.13969 0.37083 -0.13761 0.37274 -0.13761 C 0.37274 -0.13807 0.37639 -0.13946 0.37639 -0.14154 C 0.37639 -0.14061 0.37639 -0.13969 0.3783 -0.13969 C 0.3783 -0.14015 0.38021 -0.14061 0.38021 -0.14154 C 0.38021 -0.14108 0.38021 -0.14061 0.38021 -0.14015 C 0.38212 -0.14015 0.38212 -0.14061 0.38212 -0.14108 C 0.38403 -0.14108 0.38403 -0.14061 0.38403 -0.14015 C 0.38594 -0.14015 0.38594 -0.14061 0.38594 -0.14108 " pathEditMode="relative" rAng="0" ptsTypes="fffffffffffffffffff">
                                          <p:cBhvr>
                                            <p:cTn id="161" dur="2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88" y="-5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4.16281E-7 C 0.01059 -0.00347 0.04861 -0.00671 0.06164 -0.00671 C 0.14532 -0.00671 0.23143 0.04695 0.23143 0.10037 C 0.23143 0.07331 0.27448 0.04695 0.31511 0.04695 C 0.35816 0.04695 0.39896 0.07377 0.39896 0.1006 C 0.39896 0.08719 0.42032 0.07354 0.44184 0.07354 C 0.46337 0.07354 0.4849 0.08673 0.4849 0.1006 C 0.4849 0.09366 0.49566 0.08719 0.50643 0.08719 C 0.51719 0.08719 0.52795 0.09413 0.52795 0.1006 C 0.52795 0.0969 0.53351 0.09366 0.53872 0.09366 C 0.5415 0.09366 0.54948 0.09713 0.54948 0.1006 C 0.54948 0.09875 0.55226 0.0969 0.55504 0.0969 C 0.55504 0.09736 0.56077 0.09875 0.56077 0.1006 C 0.56077 0.09968 0.56077 0.09875 0.56355 0.09875 C 0.56355 0.09921 0.56632 0.09968 0.56632 0.1006 C 0.56632 0.10014 0.56632 0.09968 0.56632 0.09921 C 0.5691 0.09921 0.5691 0.09968 0.5691 0.10014 C 0.57188 0.10014 0.57188 0.09968 0.57188 0.09921 C 0.57483 0.09921 0.57483 0.09968 0.57483 0.10014 " pathEditMode="relative" rAng="0" ptsTypes="fffffffffffffffffff">
                                          <p:cBhvr>
                                            <p:cTn id="163" dur="2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33" y="46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4" presetID="5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-0.04857 C 0.00937 -0.03215 0.04253 -0.01596 0.05399 -0.01596 C 0.12743 -0.01596 0.20295 -0.27058 0.20295 -0.52475 C 0.20295 -0.39686 0.2408 -0.27058 0.27639 -0.27058 C 0.31406 -0.27058 0.34983 -0.39871 0.34983 -0.52521 C 0.34983 -0.4623 0.36875 -0.39732 0.3875 -0.39732 C 0.40642 -0.39732 0.42535 -0.46045 0.42535 -0.52521 C 0.42535 -0.49283 0.43472 -0.4623 0.44427 -0.4623 C 0.45365 -0.4623 0.46302 -0.49468 0.46302 -0.52521 C 0.46302 -0.50879 0.46806 -0.49283 0.47257 -0.49283 C 0.475 -0.49283 0.48194 -0.50925 0.48194 -0.52521 C 0.48194 -0.51735 0.48437 -0.50879 0.48681 -0.50879 C 0.48681 -0.51064 0.49184 -0.51688 0.49184 -0.52521 C 0.49184 -0.52105 0.49184 -0.51735 0.49427 -0.51735 C 0.49427 -0.5192 0.4967 -0.52151 0.4967 -0.52521 C 0.4967 -0.52336 0.4967 -0.52105 0.4967 -0.5192 C 0.49913 -0.5192 0.49913 -0.52105 0.49913 -0.52336 C 0.50156 -0.52336 0.50156 -0.52151 0.50156 -0.5192 C 0.50417 -0.5192 0.50417 -0.52105 0.50417 -0.52336 " pathEditMode="relative" rAng="0" ptsTypes="fffffffffffffffffff">
                                          <p:cBhvr>
                                            <p:cTn id="165" dur="2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208" y="-222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 animBg="1"/>
          <p:bldP spid="66" grpId="0" animBg="1"/>
          <p:bldP spid="4" grpId="0" animBg="1"/>
          <p:bldP spid="4" grpId="1" animBg="1"/>
          <p:bldP spid="154" grpId="0" animBg="1"/>
          <p:bldP spid="155" grpId="0" animBg="1"/>
          <p:bldP spid="156" grpId="0" animBg="1"/>
          <p:bldP spid="157" grpId="0" animBg="1"/>
          <p:bldP spid="158" grpId="0" animBg="1"/>
          <p:bldP spid="159" grpId="0" animBg="1"/>
          <p:bldP spid="160" grpId="0" animBg="1"/>
          <p:bldP spid="161" grpId="0" animBg="1"/>
          <p:bldP spid="161" grpId="1" animBg="1"/>
          <p:bldP spid="162" grpId="0" animBg="1"/>
          <p:bldP spid="163" grpId="0" animBg="1"/>
          <p:bldP spid="164" grpId="0" animBg="1"/>
          <p:bldP spid="165" grpId="0" animBg="1"/>
          <p:bldP spid="165" grpId="1" animBg="1"/>
          <p:bldP spid="166" grpId="0" animBg="1"/>
          <p:bldP spid="194" grpId="0" animBg="1"/>
          <p:bldP spid="195" grpId="0" animBg="1"/>
          <p:bldP spid="196" grpId="0" animBg="1"/>
          <p:bldP spid="197" grpId="0" animBg="1"/>
          <p:bldP spid="9" grpId="0"/>
          <p:bldP spid="204" grpId="0" animBg="1"/>
          <p:bldP spid="204" grpId="1" animBg="1"/>
          <p:bldP spid="204" grpId="2" animBg="1"/>
          <p:bldP spid="6" grpId="0" animBg="1"/>
          <p:bldP spid="6" grpId="1" animBg="1"/>
          <p:bldP spid="6" grpId="2" animBg="1"/>
          <p:bldP spid="6" grpId="3" animBg="1"/>
          <p:bldP spid="7" grpId="0"/>
          <p:bldP spid="7" grpId="1"/>
          <p:bldP spid="10" grpId="0" animBg="1"/>
          <p:bldP spid="16" grpId="0" animBg="1"/>
          <p:bldP spid="63" grpId="0" animBg="1"/>
          <p:bldP spid="63" grpId="1" animBg="1"/>
          <p:bldP spid="63" grpId="2" animBg="1"/>
          <p:bldP spid="64" grpId="0" animBg="1"/>
          <p:bldP spid="9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World Health Organization, World Health Report, 2010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coverage with available financing is the UHC imperative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4141"/>
            <a:ext cx="8229600" cy="4996559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870" y="1855666"/>
            <a:ext cx="6492240" cy="3810000"/>
            <a:chOff x="533400" y="1676400"/>
            <a:chExt cx="6492240" cy="381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76400"/>
              <a:ext cx="6492240" cy="36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019800" y="2590800"/>
              <a:ext cx="838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5400" y="4648200"/>
              <a:ext cx="9906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95400" y="5067300"/>
              <a:ext cx="2133600" cy="342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81800" y="2602894"/>
            <a:ext cx="1676400" cy="1477328"/>
          </a:xfrm>
          <a:prstGeom prst="wedgeRectCallout">
            <a:avLst>
              <a:gd name="adj1" fmla="val -79802"/>
              <a:gd name="adj2" fmla="val -26290"/>
            </a:avLst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rgbClr val="FFBB36"/>
                </a:solidFill>
              </a:rPr>
              <a:t>Direct costs:</a:t>
            </a:r>
          </a:p>
          <a:p>
            <a:pPr algn="ctr"/>
            <a:r>
              <a:rPr lang="en-US" dirty="0"/>
              <a:t>What proportion of the costs are covered?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8096" y="4930566"/>
            <a:ext cx="2116756" cy="923330"/>
          </a:xfrm>
          <a:prstGeom prst="wedgeRectCallout">
            <a:avLst>
              <a:gd name="adj1" fmla="val -66632"/>
              <a:gd name="adj2" fmla="val -60739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>
                <a:solidFill>
                  <a:srgbClr val="FFBB36"/>
                </a:solidFill>
              </a:rPr>
              <a:t>Services:</a:t>
            </a:r>
          </a:p>
          <a:p>
            <a:r>
              <a:rPr lang="en-US" b="0" dirty="0"/>
              <a:t>Which services are covered?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6484" y="5410596"/>
            <a:ext cx="2506579" cy="646331"/>
          </a:xfrm>
          <a:prstGeom prst="wedgeRectCallout">
            <a:avLst>
              <a:gd name="adj1" fmla="val 6205"/>
              <a:gd name="adj2" fmla="val -70654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>
                <a:solidFill>
                  <a:srgbClr val="FFBB36"/>
                </a:solidFill>
              </a:rPr>
              <a:t>Population:</a:t>
            </a:r>
          </a:p>
          <a:p>
            <a:r>
              <a:rPr lang="en-US" b="0" dirty="0"/>
              <a:t>Everyone is covered? </a:t>
            </a:r>
          </a:p>
        </p:txBody>
      </p:sp>
    </p:spTree>
    <p:extLst>
      <p:ext uri="{BB962C8B-B14F-4D97-AF65-F5344CB8AC3E}">
        <p14:creationId xmlns:p14="http://schemas.microsoft.com/office/powerpoint/2010/main" val="86454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735932" y="1905001"/>
            <a:ext cx="5817394" cy="28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2B54"/>
              </a:solidFill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295400"/>
            <a:ext cx="7848600" cy="4952999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15312" y="5477710"/>
            <a:ext cx="1466688" cy="618290"/>
            <a:chOff x="0" y="0"/>
            <a:chExt cx="21665" cy="11755"/>
          </a:xfrm>
        </p:grpSpPr>
        <p:sp>
          <p:nvSpPr>
            <p:cNvPr id="6" name="Shape 578"/>
            <p:cNvSpPr>
              <a:spLocks/>
            </p:cNvSpPr>
            <p:nvPr/>
          </p:nvSpPr>
          <p:spPr bwMode="auto">
            <a:xfrm>
              <a:off x="7524" y="5334"/>
              <a:ext cx="4167" cy="4111"/>
            </a:xfrm>
            <a:custGeom>
              <a:avLst/>
              <a:gdLst>
                <a:gd name="T0" fmla="*/ 68440 w 416789"/>
                <a:gd name="T1" fmla="*/ 0 h 411226"/>
                <a:gd name="T2" fmla="*/ 179413 w 416789"/>
                <a:gd name="T3" fmla="*/ 0 h 411226"/>
                <a:gd name="T4" fmla="*/ 224422 w 416789"/>
                <a:gd name="T5" fmla="*/ 94945 h 411226"/>
                <a:gd name="T6" fmla="*/ 285458 w 416789"/>
                <a:gd name="T7" fmla="*/ 241681 h 411226"/>
                <a:gd name="T8" fmla="*/ 284226 w 416789"/>
                <a:gd name="T9" fmla="*/ 223177 h 411226"/>
                <a:gd name="T10" fmla="*/ 292862 w 416789"/>
                <a:gd name="T11" fmla="*/ 155982 h 411226"/>
                <a:gd name="T12" fmla="*/ 318757 w 416789"/>
                <a:gd name="T13" fmla="*/ 0 h 411226"/>
                <a:gd name="T14" fmla="*/ 416789 w 416789"/>
                <a:gd name="T15" fmla="*/ 0 h 411226"/>
                <a:gd name="T16" fmla="*/ 348348 w 416789"/>
                <a:gd name="T17" fmla="*/ 411226 h 411226"/>
                <a:gd name="T18" fmla="*/ 257099 w 416789"/>
                <a:gd name="T19" fmla="*/ 411226 h 411226"/>
                <a:gd name="T20" fmla="*/ 178181 w 416789"/>
                <a:gd name="T21" fmla="*/ 253390 h 411226"/>
                <a:gd name="T22" fmla="*/ 137490 w 416789"/>
                <a:gd name="T23" fmla="*/ 151054 h 411226"/>
                <a:gd name="T24" fmla="*/ 133795 w 416789"/>
                <a:gd name="T25" fmla="*/ 209614 h 411226"/>
                <a:gd name="T26" fmla="*/ 99886 w 416789"/>
                <a:gd name="T27" fmla="*/ 411226 h 411226"/>
                <a:gd name="T28" fmla="*/ 0 w 416789"/>
                <a:gd name="T29" fmla="*/ 411226 h 411226"/>
                <a:gd name="T30" fmla="*/ 68440 w 416789"/>
                <a:gd name="T31" fmla="*/ 0 h 411226"/>
                <a:gd name="T32" fmla="*/ 0 w 416789"/>
                <a:gd name="T33" fmla="*/ 0 h 411226"/>
                <a:gd name="T34" fmla="*/ 416789 w 416789"/>
                <a:gd name="T35" fmla="*/ 411226 h 41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T32" t="T33" r="T34" b="T35"/>
              <a:pathLst>
                <a:path w="416789" h="411226">
                  <a:moveTo>
                    <a:pt x="68440" y="0"/>
                  </a:moveTo>
                  <a:lnTo>
                    <a:pt x="179413" y="0"/>
                  </a:lnTo>
                  <a:lnTo>
                    <a:pt x="224422" y="94945"/>
                  </a:lnTo>
                  <a:cubicBezTo>
                    <a:pt x="246621" y="142418"/>
                    <a:pt x="274358" y="202832"/>
                    <a:pt x="285458" y="241681"/>
                  </a:cubicBezTo>
                  <a:cubicBezTo>
                    <a:pt x="284848" y="235509"/>
                    <a:pt x="284226" y="228727"/>
                    <a:pt x="284226" y="223177"/>
                  </a:cubicBezTo>
                  <a:cubicBezTo>
                    <a:pt x="284226" y="206540"/>
                    <a:pt x="289776" y="173241"/>
                    <a:pt x="292862" y="155982"/>
                  </a:cubicBezTo>
                  <a:lnTo>
                    <a:pt x="318757" y="0"/>
                  </a:lnTo>
                  <a:lnTo>
                    <a:pt x="416789" y="0"/>
                  </a:lnTo>
                  <a:lnTo>
                    <a:pt x="348348" y="411226"/>
                  </a:lnTo>
                  <a:lnTo>
                    <a:pt x="257099" y="411226"/>
                  </a:lnTo>
                  <a:lnTo>
                    <a:pt x="178181" y="253390"/>
                  </a:lnTo>
                  <a:cubicBezTo>
                    <a:pt x="163386" y="223177"/>
                    <a:pt x="144894" y="182487"/>
                    <a:pt x="137490" y="151054"/>
                  </a:cubicBezTo>
                  <a:cubicBezTo>
                    <a:pt x="138722" y="160909"/>
                    <a:pt x="139344" y="174473"/>
                    <a:pt x="133795" y="209614"/>
                  </a:cubicBezTo>
                  <a:lnTo>
                    <a:pt x="99886" y="411226"/>
                  </a:lnTo>
                  <a:lnTo>
                    <a:pt x="0" y="411226"/>
                  </a:lnTo>
                  <a:lnTo>
                    <a:pt x="68440" y="0"/>
                  </a:lnTo>
                  <a:close/>
                </a:path>
              </a:pathLst>
            </a:custGeom>
            <a:solidFill>
              <a:srgbClr val="002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Shape 579"/>
            <p:cNvSpPr>
              <a:spLocks/>
            </p:cNvSpPr>
            <p:nvPr/>
          </p:nvSpPr>
          <p:spPr bwMode="auto">
            <a:xfrm>
              <a:off x="11620" y="5334"/>
              <a:ext cx="4136" cy="4112"/>
            </a:xfrm>
            <a:custGeom>
              <a:avLst/>
              <a:gdLst>
                <a:gd name="T0" fmla="*/ 68440 w 413702"/>
                <a:gd name="T1" fmla="*/ 0 h 411238"/>
                <a:gd name="T2" fmla="*/ 187427 w 413702"/>
                <a:gd name="T3" fmla="*/ 0 h 411238"/>
                <a:gd name="T4" fmla="*/ 162154 w 413702"/>
                <a:gd name="T5" fmla="*/ 151676 h 411238"/>
                <a:gd name="T6" fmla="*/ 269431 w 413702"/>
                <a:gd name="T7" fmla="*/ 151676 h 411238"/>
                <a:gd name="T8" fmla="*/ 294704 w 413702"/>
                <a:gd name="T9" fmla="*/ 0 h 411238"/>
                <a:gd name="T10" fmla="*/ 413702 w 413702"/>
                <a:gd name="T11" fmla="*/ 0 h 411238"/>
                <a:gd name="T12" fmla="*/ 345262 w 413702"/>
                <a:gd name="T13" fmla="*/ 411238 h 411238"/>
                <a:gd name="T14" fmla="*/ 225654 w 413702"/>
                <a:gd name="T15" fmla="*/ 411238 h 411238"/>
                <a:gd name="T16" fmla="*/ 253403 w 413702"/>
                <a:gd name="T17" fmla="*/ 245999 h 411238"/>
                <a:gd name="T18" fmla="*/ 146736 w 413702"/>
                <a:gd name="T19" fmla="*/ 245999 h 411238"/>
                <a:gd name="T20" fmla="*/ 118986 w 413702"/>
                <a:gd name="T21" fmla="*/ 411238 h 411238"/>
                <a:gd name="T22" fmla="*/ 0 w 413702"/>
                <a:gd name="T23" fmla="*/ 411238 h 411238"/>
                <a:gd name="T24" fmla="*/ 68440 w 413702"/>
                <a:gd name="T25" fmla="*/ 0 h 411238"/>
                <a:gd name="T26" fmla="*/ 0 w 413702"/>
                <a:gd name="T27" fmla="*/ 0 h 411238"/>
                <a:gd name="T28" fmla="*/ 413702 w 413702"/>
                <a:gd name="T29" fmla="*/ 411238 h 41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413702" h="411238">
                  <a:moveTo>
                    <a:pt x="68440" y="0"/>
                  </a:moveTo>
                  <a:lnTo>
                    <a:pt x="187427" y="0"/>
                  </a:lnTo>
                  <a:lnTo>
                    <a:pt x="162154" y="151676"/>
                  </a:lnTo>
                  <a:lnTo>
                    <a:pt x="269431" y="151676"/>
                  </a:lnTo>
                  <a:lnTo>
                    <a:pt x="294704" y="0"/>
                  </a:lnTo>
                  <a:lnTo>
                    <a:pt x="413702" y="0"/>
                  </a:lnTo>
                  <a:lnTo>
                    <a:pt x="345262" y="411238"/>
                  </a:lnTo>
                  <a:lnTo>
                    <a:pt x="225654" y="411238"/>
                  </a:lnTo>
                  <a:lnTo>
                    <a:pt x="253403" y="245999"/>
                  </a:lnTo>
                  <a:lnTo>
                    <a:pt x="146736" y="245999"/>
                  </a:lnTo>
                  <a:lnTo>
                    <a:pt x="118986" y="411238"/>
                  </a:lnTo>
                  <a:lnTo>
                    <a:pt x="0" y="411238"/>
                  </a:lnTo>
                  <a:lnTo>
                    <a:pt x="68440" y="0"/>
                  </a:lnTo>
                  <a:close/>
                </a:path>
              </a:pathLst>
            </a:custGeom>
            <a:solidFill>
              <a:srgbClr val="002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Shape 580"/>
            <p:cNvSpPr>
              <a:spLocks/>
            </p:cNvSpPr>
            <p:nvPr/>
          </p:nvSpPr>
          <p:spPr bwMode="auto">
            <a:xfrm>
              <a:off x="15716" y="5334"/>
              <a:ext cx="1849" cy="4111"/>
            </a:xfrm>
            <a:custGeom>
              <a:avLst/>
              <a:gdLst>
                <a:gd name="T0" fmla="*/ 68428 w 184963"/>
                <a:gd name="T1" fmla="*/ 0 h 411226"/>
                <a:gd name="T2" fmla="*/ 184963 w 184963"/>
                <a:gd name="T3" fmla="*/ 0 h 411226"/>
                <a:gd name="T4" fmla="*/ 116522 w 184963"/>
                <a:gd name="T5" fmla="*/ 411226 h 411226"/>
                <a:gd name="T6" fmla="*/ 0 w 184963"/>
                <a:gd name="T7" fmla="*/ 411226 h 411226"/>
                <a:gd name="T8" fmla="*/ 68428 w 184963"/>
                <a:gd name="T9" fmla="*/ 0 h 411226"/>
                <a:gd name="T10" fmla="*/ 0 w 184963"/>
                <a:gd name="T11" fmla="*/ 0 h 411226"/>
                <a:gd name="T12" fmla="*/ 184963 w 184963"/>
                <a:gd name="T13" fmla="*/ 411226 h 41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84963" h="411226">
                  <a:moveTo>
                    <a:pt x="68428" y="0"/>
                  </a:moveTo>
                  <a:lnTo>
                    <a:pt x="184963" y="0"/>
                  </a:lnTo>
                  <a:lnTo>
                    <a:pt x="116522" y="411226"/>
                  </a:lnTo>
                  <a:lnTo>
                    <a:pt x="0" y="411226"/>
                  </a:lnTo>
                  <a:lnTo>
                    <a:pt x="68428" y="0"/>
                  </a:lnTo>
                  <a:close/>
                </a:path>
              </a:pathLst>
            </a:custGeom>
            <a:solidFill>
              <a:srgbClr val="002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Shape 581"/>
            <p:cNvSpPr>
              <a:spLocks/>
            </p:cNvSpPr>
            <p:nvPr/>
          </p:nvSpPr>
          <p:spPr bwMode="auto">
            <a:xfrm>
              <a:off x="17240" y="5238"/>
              <a:ext cx="3902" cy="4242"/>
            </a:xfrm>
            <a:custGeom>
              <a:avLst/>
              <a:gdLst>
                <a:gd name="T0" fmla="*/ 214554 w 390271"/>
                <a:gd name="T1" fmla="*/ 0 h 424180"/>
                <a:gd name="T2" fmla="*/ 337871 w 390271"/>
                <a:gd name="T3" fmla="*/ 33287 h 424180"/>
                <a:gd name="T4" fmla="*/ 390271 w 390271"/>
                <a:gd name="T5" fmla="*/ 101727 h 424180"/>
                <a:gd name="T6" fmla="*/ 284226 w 390271"/>
                <a:gd name="T7" fmla="*/ 128854 h 424180"/>
                <a:gd name="T8" fmla="*/ 265722 w 390271"/>
                <a:gd name="T9" fmla="*/ 102336 h 424180"/>
                <a:gd name="T10" fmla="*/ 221958 w 390271"/>
                <a:gd name="T11" fmla="*/ 89395 h 424180"/>
                <a:gd name="T12" fmla="*/ 181877 w 390271"/>
                <a:gd name="T13" fmla="*/ 116522 h 424180"/>
                <a:gd name="T14" fmla="*/ 219494 w 390271"/>
                <a:gd name="T15" fmla="*/ 147345 h 424180"/>
                <a:gd name="T16" fmla="*/ 289776 w 390271"/>
                <a:gd name="T17" fmla="*/ 172009 h 424180"/>
                <a:gd name="T18" fmla="*/ 373621 w 390271"/>
                <a:gd name="T19" fmla="*/ 281140 h 424180"/>
                <a:gd name="T20" fmla="*/ 192367 w 390271"/>
                <a:gd name="T21" fmla="*/ 424180 h 424180"/>
                <a:gd name="T22" fmla="*/ 53645 w 390271"/>
                <a:gd name="T23" fmla="*/ 384099 h 424180"/>
                <a:gd name="T24" fmla="*/ 0 w 390271"/>
                <a:gd name="T25" fmla="*/ 309499 h 424180"/>
                <a:gd name="T26" fmla="*/ 118377 w 390271"/>
                <a:gd name="T27" fmla="*/ 286067 h 424180"/>
                <a:gd name="T28" fmla="*/ 194208 w 390271"/>
                <a:gd name="T29" fmla="*/ 329844 h 424180"/>
                <a:gd name="T30" fmla="*/ 242303 w 390271"/>
                <a:gd name="T31" fmla="*/ 299631 h 424180"/>
                <a:gd name="T32" fmla="*/ 198527 w 390271"/>
                <a:gd name="T33" fmla="*/ 266344 h 424180"/>
                <a:gd name="T34" fmla="*/ 154749 w 390271"/>
                <a:gd name="T35" fmla="*/ 250304 h 424180"/>
                <a:gd name="T36" fmla="*/ 59195 w 390271"/>
                <a:gd name="T37" fmla="*/ 180645 h 424180"/>
                <a:gd name="T38" fmla="*/ 49327 w 390271"/>
                <a:gd name="T39" fmla="*/ 133782 h 424180"/>
                <a:gd name="T40" fmla="*/ 214554 w 390271"/>
                <a:gd name="T41" fmla="*/ 0 h 424180"/>
                <a:gd name="T42" fmla="*/ 0 w 390271"/>
                <a:gd name="T43" fmla="*/ 0 h 424180"/>
                <a:gd name="T44" fmla="*/ 390271 w 390271"/>
                <a:gd name="T45" fmla="*/ 424180 h 424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390271" h="424180">
                  <a:moveTo>
                    <a:pt x="214554" y="0"/>
                  </a:moveTo>
                  <a:cubicBezTo>
                    <a:pt x="278676" y="0"/>
                    <a:pt x="314439" y="16650"/>
                    <a:pt x="337871" y="33287"/>
                  </a:cubicBezTo>
                  <a:cubicBezTo>
                    <a:pt x="374244" y="59182"/>
                    <a:pt x="383489" y="85077"/>
                    <a:pt x="390271" y="101727"/>
                  </a:cubicBezTo>
                  <a:lnTo>
                    <a:pt x="284226" y="128854"/>
                  </a:lnTo>
                  <a:cubicBezTo>
                    <a:pt x="281762" y="119609"/>
                    <a:pt x="279298" y="111595"/>
                    <a:pt x="265722" y="102336"/>
                  </a:cubicBezTo>
                  <a:cubicBezTo>
                    <a:pt x="249085" y="91249"/>
                    <a:pt x="232435" y="89395"/>
                    <a:pt x="221958" y="89395"/>
                  </a:cubicBezTo>
                  <a:cubicBezTo>
                    <a:pt x="188659" y="89395"/>
                    <a:pt x="181877" y="106655"/>
                    <a:pt x="181877" y="116522"/>
                  </a:cubicBezTo>
                  <a:cubicBezTo>
                    <a:pt x="181877" y="130696"/>
                    <a:pt x="196063" y="139332"/>
                    <a:pt x="219494" y="147345"/>
                  </a:cubicBezTo>
                  <a:lnTo>
                    <a:pt x="289776" y="172009"/>
                  </a:lnTo>
                  <a:cubicBezTo>
                    <a:pt x="332930" y="187427"/>
                    <a:pt x="373621" y="224422"/>
                    <a:pt x="373621" y="281140"/>
                  </a:cubicBezTo>
                  <a:cubicBezTo>
                    <a:pt x="373621" y="353276"/>
                    <a:pt x="316281" y="424180"/>
                    <a:pt x="192367" y="424180"/>
                  </a:cubicBezTo>
                  <a:cubicBezTo>
                    <a:pt x="152286" y="424180"/>
                    <a:pt x="98654" y="416776"/>
                    <a:pt x="53645" y="384099"/>
                  </a:cubicBezTo>
                  <a:cubicBezTo>
                    <a:pt x="19114" y="358813"/>
                    <a:pt x="8014" y="329844"/>
                    <a:pt x="0" y="309499"/>
                  </a:cubicBezTo>
                  <a:lnTo>
                    <a:pt x="118377" y="286067"/>
                  </a:lnTo>
                  <a:cubicBezTo>
                    <a:pt x="123927" y="300253"/>
                    <a:pt x="136258" y="329844"/>
                    <a:pt x="194208" y="329844"/>
                  </a:cubicBezTo>
                  <a:cubicBezTo>
                    <a:pt x="232435" y="329844"/>
                    <a:pt x="242303" y="313195"/>
                    <a:pt x="242303" y="299631"/>
                  </a:cubicBezTo>
                  <a:cubicBezTo>
                    <a:pt x="242303" y="283604"/>
                    <a:pt x="228117" y="276822"/>
                    <a:pt x="198527" y="266344"/>
                  </a:cubicBezTo>
                  <a:lnTo>
                    <a:pt x="154749" y="250304"/>
                  </a:lnTo>
                  <a:cubicBezTo>
                    <a:pt x="99263" y="229349"/>
                    <a:pt x="73368" y="211468"/>
                    <a:pt x="59195" y="180645"/>
                  </a:cubicBezTo>
                  <a:cubicBezTo>
                    <a:pt x="51181" y="163385"/>
                    <a:pt x="49327" y="146114"/>
                    <a:pt x="49327" y="133782"/>
                  </a:cubicBezTo>
                  <a:cubicBezTo>
                    <a:pt x="49327" y="94323"/>
                    <a:pt x="70295" y="0"/>
                    <a:pt x="214554" y="0"/>
                  </a:cubicBezTo>
                  <a:close/>
                </a:path>
              </a:pathLst>
            </a:custGeom>
            <a:solidFill>
              <a:srgbClr val="002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331" y="9480"/>
              <a:ext cx="14334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defTabSz="342900" eaLnBrk="0" fontAlgn="base" hangingPunct="0">
                <a:lnSpc>
                  <a:spcPct val="115000"/>
                </a:lnSpc>
              </a:pPr>
              <a:r>
                <a:rPr lang="en-US" sz="600" b="1" i="1">
                  <a:solidFill>
                    <a:srgbClr val="002B54"/>
                  </a:solidFill>
                  <a:latin typeface="Franklin Gothic Book"/>
                  <a:ea typeface="Franklin Gothic"/>
                  <a:cs typeface="Franklin Gothic"/>
                </a:rPr>
                <a:t>Your access to healthcare</a:t>
              </a:r>
              <a:endParaRPr lang="en-US" sz="825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1" name="Shape 583"/>
            <p:cNvSpPr>
              <a:spLocks/>
            </p:cNvSpPr>
            <p:nvPr/>
          </p:nvSpPr>
          <p:spPr bwMode="auto">
            <a:xfrm>
              <a:off x="3619" y="2381"/>
              <a:ext cx="2220" cy="2220"/>
            </a:xfrm>
            <a:custGeom>
              <a:avLst/>
              <a:gdLst>
                <a:gd name="T0" fmla="*/ 111049 w 222085"/>
                <a:gd name="T1" fmla="*/ 0 h 222085"/>
                <a:gd name="T2" fmla="*/ 222085 w 222085"/>
                <a:gd name="T3" fmla="*/ 111049 h 222085"/>
                <a:gd name="T4" fmla="*/ 111049 w 222085"/>
                <a:gd name="T5" fmla="*/ 222085 h 222085"/>
                <a:gd name="T6" fmla="*/ 0 w 222085"/>
                <a:gd name="T7" fmla="*/ 111049 h 222085"/>
                <a:gd name="T8" fmla="*/ 111049 w 222085"/>
                <a:gd name="T9" fmla="*/ 0 h 222085"/>
                <a:gd name="T10" fmla="*/ 0 w 222085"/>
                <a:gd name="T11" fmla="*/ 0 h 222085"/>
                <a:gd name="T12" fmla="*/ 222085 w 222085"/>
                <a:gd name="T13" fmla="*/ 222085 h 22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22085" h="222085">
                  <a:moveTo>
                    <a:pt x="111049" y="0"/>
                  </a:moveTo>
                  <a:cubicBezTo>
                    <a:pt x="172364" y="0"/>
                    <a:pt x="222085" y="49720"/>
                    <a:pt x="222085" y="111049"/>
                  </a:cubicBezTo>
                  <a:cubicBezTo>
                    <a:pt x="222085" y="172377"/>
                    <a:pt x="172364" y="222085"/>
                    <a:pt x="111049" y="222085"/>
                  </a:cubicBezTo>
                  <a:cubicBezTo>
                    <a:pt x="49708" y="222085"/>
                    <a:pt x="0" y="172377"/>
                    <a:pt x="0" y="111049"/>
                  </a:cubicBezTo>
                  <a:cubicBezTo>
                    <a:pt x="0" y="49720"/>
                    <a:pt x="49708" y="0"/>
                    <a:pt x="111049" y="0"/>
                  </a:cubicBezTo>
                  <a:close/>
                </a:path>
              </a:pathLst>
            </a:custGeom>
            <a:solidFill>
              <a:srgbClr val="54B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Shape 584"/>
            <p:cNvSpPr>
              <a:spLocks/>
            </p:cNvSpPr>
            <p:nvPr/>
          </p:nvSpPr>
          <p:spPr bwMode="auto">
            <a:xfrm>
              <a:off x="2952" y="0"/>
              <a:ext cx="5973" cy="5753"/>
            </a:xfrm>
            <a:custGeom>
              <a:avLst/>
              <a:gdLst>
                <a:gd name="T0" fmla="*/ 542963 w 597421"/>
                <a:gd name="T1" fmla="*/ 0 h 575450"/>
                <a:gd name="T2" fmla="*/ 571564 w 597421"/>
                <a:gd name="T3" fmla="*/ 282372 h 575450"/>
                <a:gd name="T4" fmla="*/ 58037 w 597421"/>
                <a:gd name="T5" fmla="*/ 561883 h 575450"/>
                <a:gd name="T6" fmla="*/ 0 w 597421"/>
                <a:gd name="T7" fmla="*/ 557022 h 575450"/>
                <a:gd name="T8" fmla="*/ 542963 w 597421"/>
                <a:gd name="T9" fmla="*/ 0 h 575450"/>
                <a:gd name="T10" fmla="*/ 0 w 597421"/>
                <a:gd name="T11" fmla="*/ 0 h 575450"/>
                <a:gd name="T12" fmla="*/ 597421 w 597421"/>
                <a:gd name="T13" fmla="*/ 575450 h 575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97421" h="575450">
                  <a:moveTo>
                    <a:pt x="542963" y="0"/>
                  </a:moveTo>
                  <a:cubicBezTo>
                    <a:pt x="542963" y="0"/>
                    <a:pt x="597421" y="186157"/>
                    <a:pt x="571564" y="282372"/>
                  </a:cubicBezTo>
                  <a:cubicBezTo>
                    <a:pt x="547346" y="372585"/>
                    <a:pt x="342995" y="571775"/>
                    <a:pt x="58037" y="561883"/>
                  </a:cubicBezTo>
                  <a:cubicBezTo>
                    <a:pt x="39040" y="561223"/>
                    <a:pt x="19684" y="559634"/>
                    <a:pt x="0" y="557022"/>
                  </a:cubicBezTo>
                  <a:cubicBezTo>
                    <a:pt x="0" y="557022"/>
                    <a:pt x="385597" y="575450"/>
                    <a:pt x="542963" y="0"/>
                  </a:cubicBezTo>
                  <a:close/>
                </a:path>
              </a:pathLst>
            </a:custGeom>
            <a:solidFill>
              <a:srgbClr val="54B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Shape 585"/>
            <p:cNvSpPr>
              <a:spLocks/>
            </p:cNvSpPr>
            <p:nvPr/>
          </p:nvSpPr>
          <p:spPr bwMode="auto">
            <a:xfrm>
              <a:off x="0" y="4286"/>
              <a:ext cx="8033" cy="3249"/>
            </a:xfrm>
            <a:custGeom>
              <a:avLst/>
              <a:gdLst>
                <a:gd name="T0" fmla="*/ 803490 w 803490"/>
                <a:gd name="T1" fmla="*/ 0 h 324933"/>
                <a:gd name="T2" fmla="*/ 512048 w 803490"/>
                <a:gd name="T3" fmla="*/ 288194 h 324933"/>
                <a:gd name="T4" fmla="*/ 464755 w 803490"/>
                <a:gd name="T5" fmla="*/ 283591 h 324933"/>
                <a:gd name="T6" fmla="*/ 2319 w 803490"/>
                <a:gd name="T7" fmla="*/ 6558 h 324933"/>
                <a:gd name="T8" fmla="*/ 0 w 803490"/>
                <a:gd name="T9" fmla="*/ 3938 h 324933"/>
                <a:gd name="T10" fmla="*/ 4479 w 803490"/>
                <a:gd name="T11" fmla="*/ 7701 h 324933"/>
                <a:gd name="T12" fmla="*/ 803490 w 803490"/>
                <a:gd name="T13" fmla="*/ 0 h 324933"/>
                <a:gd name="T14" fmla="*/ 0 w 803490"/>
                <a:gd name="T15" fmla="*/ 0 h 324933"/>
                <a:gd name="T16" fmla="*/ 803490 w 803490"/>
                <a:gd name="T17" fmla="*/ 324933 h 324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803490" h="324933">
                  <a:moveTo>
                    <a:pt x="803490" y="0"/>
                  </a:moveTo>
                  <a:cubicBezTo>
                    <a:pt x="803490" y="0"/>
                    <a:pt x="737711" y="290784"/>
                    <a:pt x="512048" y="288194"/>
                  </a:cubicBezTo>
                  <a:cubicBezTo>
                    <a:pt x="497004" y="288021"/>
                    <a:pt x="481249" y="286545"/>
                    <a:pt x="464755" y="283591"/>
                  </a:cubicBezTo>
                  <a:cubicBezTo>
                    <a:pt x="217367" y="239276"/>
                    <a:pt x="25354" y="32262"/>
                    <a:pt x="2319" y="6558"/>
                  </a:cubicBezTo>
                  <a:lnTo>
                    <a:pt x="0" y="3938"/>
                  </a:lnTo>
                  <a:lnTo>
                    <a:pt x="4479" y="7701"/>
                  </a:lnTo>
                  <a:cubicBezTo>
                    <a:pt x="48832" y="44077"/>
                    <a:pt x="415775" y="324933"/>
                    <a:pt x="803490" y="0"/>
                  </a:cubicBezTo>
                  <a:close/>
                </a:path>
              </a:pathLst>
            </a:custGeom>
            <a:solidFill>
              <a:srgbClr val="25B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Shape 586"/>
            <p:cNvSpPr>
              <a:spLocks/>
            </p:cNvSpPr>
            <p:nvPr/>
          </p:nvSpPr>
          <p:spPr bwMode="auto">
            <a:xfrm>
              <a:off x="3524" y="7048"/>
              <a:ext cx="3013" cy="2961"/>
            </a:xfrm>
            <a:custGeom>
              <a:avLst/>
              <a:gdLst>
                <a:gd name="T0" fmla="*/ 0 w 301409"/>
                <a:gd name="T1" fmla="*/ 0 h 296113"/>
                <a:gd name="T2" fmla="*/ 301409 w 301409"/>
                <a:gd name="T3" fmla="*/ 5283 h 296113"/>
                <a:gd name="T4" fmla="*/ 185077 w 301409"/>
                <a:gd name="T5" fmla="*/ 296113 h 296113"/>
                <a:gd name="T6" fmla="*/ 0 w 301409"/>
                <a:gd name="T7" fmla="*/ 0 h 296113"/>
                <a:gd name="T8" fmla="*/ 0 w 301409"/>
                <a:gd name="T9" fmla="*/ 0 h 296113"/>
                <a:gd name="T10" fmla="*/ 301409 w 301409"/>
                <a:gd name="T11" fmla="*/ 296113 h 296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01409" h="296113">
                  <a:moveTo>
                    <a:pt x="0" y="0"/>
                  </a:moveTo>
                  <a:cubicBezTo>
                    <a:pt x="0" y="0"/>
                    <a:pt x="206235" y="100470"/>
                    <a:pt x="301409" y="5283"/>
                  </a:cubicBezTo>
                  <a:cubicBezTo>
                    <a:pt x="301409" y="5283"/>
                    <a:pt x="211518" y="195643"/>
                    <a:pt x="185077" y="296113"/>
                  </a:cubicBezTo>
                  <a:cubicBezTo>
                    <a:pt x="185077" y="296113"/>
                    <a:pt x="137477" y="148069"/>
                    <a:pt x="0" y="0"/>
                  </a:cubicBezTo>
                  <a:close/>
                </a:path>
              </a:pathLst>
            </a:custGeom>
            <a:solidFill>
              <a:srgbClr val="002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Ghana’s NHIS: legislated benefits, didn’t consider supply capacity, excludes prevention, inconsistent with available resources </a:t>
            </a:r>
          </a:p>
        </p:txBody>
      </p:sp>
    </p:spTree>
    <p:extLst>
      <p:ext uri="{BB962C8B-B14F-4D97-AF65-F5344CB8AC3E}">
        <p14:creationId xmlns:p14="http://schemas.microsoft.com/office/powerpoint/2010/main" val="1793728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Erosion of value:</a:t>
            </a:r>
            <a:br>
              <a:rPr lang="en-US" sz="2000" dirty="0"/>
            </a:br>
            <a:r>
              <a:rPr lang="en-US" sz="2000" dirty="0"/>
              <a:t>insufficient funding and eroding value in DR and Uganda</a:t>
            </a:r>
            <a:endParaRPr lang="es-ES" sz="2000" dirty="0"/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r="19923"/>
          <a:stretch>
            <a:fillRect/>
          </a:stretch>
        </p:blipFill>
        <p:spPr>
          <a:xfrm>
            <a:off x="4265613" y="2605088"/>
            <a:ext cx="4575175" cy="3111500"/>
          </a:xfrm>
          <a:prstGeom prst="rect">
            <a:avLst/>
          </a:prstGeom>
          <a:noFill/>
        </p:spPr>
      </p:pic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4767262" y="1758950"/>
            <a:ext cx="3538538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600" dirty="0">
                <a:latin typeface="Arial" charset="0"/>
              </a:rPr>
              <a:t>Capitation payments to provide BP in Dominican Republic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1600" dirty="0">
                <a:latin typeface="Arial" charset="0"/>
              </a:rPr>
              <a:t>US$, constant, 2001-2014</a:t>
            </a:r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6492875" y="3259138"/>
            <a:ext cx="219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s-ES" sz="1400" dirty="0">
                <a:solidFill>
                  <a:schemeClr val="bg1"/>
                </a:solidFill>
              </a:rPr>
              <a:t>Contributory regime</a:t>
            </a:r>
          </a:p>
        </p:txBody>
      </p:sp>
      <p:sp>
        <p:nvSpPr>
          <p:cNvPr id="8" name="CuadroTexto 8"/>
          <p:cNvSpPr txBox="1">
            <a:spLocks noChangeArrowheads="1"/>
          </p:cNvSpPr>
          <p:nvPr/>
        </p:nvSpPr>
        <p:spPr bwMode="auto">
          <a:xfrm>
            <a:off x="5029200" y="4252913"/>
            <a:ext cx="219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s-ES" sz="1400" dirty="0">
                <a:solidFill>
                  <a:schemeClr val="bg1"/>
                </a:solidFill>
              </a:rPr>
              <a:t>Subsidized regime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FF3F-CE34-4664-8A63-8B5460E8A93C}" type="slidenum">
              <a:rPr lang="es-ES" smtClean="0"/>
              <a:t>41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399143" y="1219200"/>
            <a:ext cx="35052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lvl="1"/>
            <a:r>
              <a:rPr lang="en-US" dirty="0"/>
              <a:t>In Uganda, a package of services costing </a:t>
            </a:r>
            <a:r>
              <a:rPr lang="en-US" b="1" dirty="0"/>
              <a:t>$41 </a:t>
            </a:r>
            <a:r>
              <a:rPr lang="en-US" dirty="0"/>
              <a:t>dollars</a:t>
            </a:r>
            <a:r>
              <a:rPr lang="en-US" b="1" dirty="0"/>
              <a:t> </a:t>
            </a:r>
            <a:r>
              <a:rPr lang="en-US" dirty="0"/>
              <a:t>was expected to be delivered at a per capita actual expenditure  of </a:t>
            </a:r>
            <a:r>
              <a:rPr lang="en-US" b="1" dirty="0"/>
              <a:t>$12.50. </a:t>
            </a:r>
            <a:endParaRPr lang="en-US" dirty="0"/>
          </a:p>
          <a:p>
            <a:pPr marL="115888" lvl="1"/>
            <a:r>
              <a:rPr lang="en-US" dirty="0"/>
              <a:t>Source: </a:t>
            </a:r>
            <a:r>
              <a:rPr lang="en-US" dirty="0" err="1"/>
              <a:t>Tashobya</a:t>
            </a:r>
            <a:r>
              <a:rPr lang="en-US" dirty="0"/>
              <a:t> et al 2003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5791200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Giedion</a:t>
            </a:r>
            <a:r>
              <a:rPr lang="en-US" dirty="0"/>
              <a:t> et al 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0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D594D4-0533-4AA9-A300-155D25EAFDEA}" type="slidenum">
              <a:rPr lang="es-MX" sz="1300" smtClean="0">
                <a:latin typeface="Arial Narrow"/>
                <a:cs typeface="Arial Narrow"/>
              </a:rPr>
              <a:pPr>
                <a:defRPr/>
              </a:pPr>
              <a:t>42</a:t>
            </a:fld>
            <a:endParaRPr lang="es-MX" sz="1300" dirty="0">
              <a:latin typeface="Arial Narrow"/>
              <a:cs typeface="Arial Narrow"/>
            </a:endParaRPr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0891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sz="2000" dirty="0" err="1">
                <a:cs typeface="Arial" pitchFamily="34" charset="0"/>
              </a:rPr>
              <a:t>Erosion</a:t>
            </a:r>
            <a:r>
              <a:rPr lang="es-MX" sz="2000" dirty="0">
                <a:cs typeface="Arial" pitchFamily="34" charset="0"/>
              </a:rPr>
              <a:t> of </a:t>
            </a:r>
            <a:r>
              <a:rPr lang="es-MX" sz="2000" dirty="0" err="1">
                <a:cs typeface="Arial" pitchFamily="34" charset="0"/>
              </a:rPr>
              <a:t>value</a:t>
            </a:r>
            <a:r>
              <a:rPr lang="es-MX" sz="2000" dirty="0">
                <a:cs typeface="Arial" pitchFamily="34" charset="0"/>
              </a:rPr>
              <a:t>:</a:t>
            </a:r>
            <a:br>
              <a:rPr lang="es-MX" sz="2000" dirty="0">
                <a:cs typeface="Arial" pitchFamily="34" charset="0"/>
              </a:rPr>
            </a:br>
            <a:r>
              <a:rPr lang="es-MX" sz="2000" dirty="0" err="1">
                <a:cs typeface="Arial" pitchFamily="34" charset="0"/>
              </a:rPr>
              <a:t>number</a:t>
            </a:r>
            <a:r>
              <a:rPr lang="es-MX" sz="2000" dirty="0">
                <a:cs typeface="Arial" pitchFamily="34" charset="0"/>
              </a:rPr>
              <a:t> of </a:t>
            </a:r>
            <a:r>
              <a:rPr lang="es-MX" sz="2000" dirty="0" err="1">
                <a:cs typeface="Arial" pitchFamily="34" charset="0"/>
              </a:rPr>
              <a:t>inclusions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increase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but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funding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only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adjusted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for</a:t>
            </a:r>
            <a:r>
              <a:rPr lang="es-MX" sz="2000" dirty="0">
                <a:cs typeface="Arial" pitchFamily="34" charset="0"/>
              </a:rPr>
              <a:t> </a:t>
            </a:r>
            <a:r>
              <a:rPr lang="es-MX" sz="2000" dirty="0" err="1">
                <a:cs typeface="Arial" pitchFamily="34" charset="0"/>
              </a:rPr>
              <a:t>inflation</a:t>
            </a:r>
            <a:r>
              <a:rPr lang="es-MX" sz="2000" dirty="0">
                <a:cs typeface="Arial" pitchFamily="34" charset="0"/>
              </a:rPr>
              <a:t> </a:t>
            </a:r>
            <a:endParaRPr lang="es-MX" sz="2000" dirty="0">
              <a:solidFill>
                <a:srgbClr val="072C62"/>
              </a:solidFill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755576" y="1225444"/>
          <a:ext cx="7632848" cy="491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051720" y="383985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 err="1">
                <a:latin typeface="Arial Narrow" panose="020B0606020202030204" pitchFamily="34" charset="0"/>
              </a:rPr>
              <a:t>Launch</a:t>
            </a:r>
            <a:r>
              <a:rPr lang="es-MX" sz="800" dirty="0">
                <a:latin typeface="Arial Narrow" panose="020B0606020202030204" pitchFamily="34" charset="0"/>
              </a:rPr>
              <a:t> of </a:t>
            </a:r>
            <a:r>
              <a:rPr lang="es-MX" sz="800" dirty="0" err="1">
                <a:latin typeface="Arial Narrow" panose="020B0606020202030204" pitchFamily="34" charset="0"/>
              </a:rPr>
              <a:t>the</a:t>
            </a:r>
            <a:r>
              <a:rPr lang="es-MX" sz="800" dirty="0">
                <a:latin typeface="Arial Narrow" panose="020B0606020202030204" pitchFamily="34" charset="0"/>
              </a:rPr>
              <a:t> Seguro Popular </a:t>
            </a:r>
            <a:r>
              <a:rPr lang="es-MX" sz="800" dirty="0" err="1">
                <a:latin typeface="Arial Narrow" panose="020B0606020202030204" pitchFamily="34" charset="0"/>
              </a:rPr>
              <a:t>program</a:t>
            </a:r>
            <a:endParaRPr lang="es-MX" sz="800" dirty="0">
              <a:latin typeface="Arial Narrow" panose="020B060602020203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3563888" y="3304381"/>
            <a:ext cx="0" cy="121194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305100" y="3222181"/>
            <a:ext cx="131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latin typeface="Arial Narrow" panose="020B0606020202030204" pitchFamily="34" charset="0"/>
              </a:rPr>
              <a:t>Legal </a:t>
            </a:r>
            <a:r>
              <a:rPr lang="es-MX" sz="800" dirty="0" err="1">
                <a:latin typeface="Arial Narrow" panose="020B0606020202030204" pitchFamily="34" charset="0"/>
              </a:rPr>
              <a:t>Reform</a:t>
            </a:r>
            <a:r>
              <a:rPr lang="es-MX" sz="800" dirty="0">
                <a:latin typeface="Arial Narrow" panose="020B0606020202030204" pitchFamily="34" charset="0"/>
              </a:rPr>
              <a:t> </a:t>
            </a:r>
            <a:r>
              <a:rPr lang="es-MX" sz="800" dirty="0" err="1">
                <a:latin typeface="Arial Narrow" panose="020B0606020202030204" pitchFamily="34" charset="0"/>
              </a:rPr>
              <a:t>for</a:t>
            </a:r>
            <a:r>
              <a:rPr lang="es-MX" sz="800" dirty="0">
                <a:latin typeface="Arial Narrow" panose="020B0606020202030204" pitchFamily="34" charset="0"/>
              </a:rPr>
              <a:t> </a:t>
            </a:r>
            <a:r>
              <a:rPr lang="es-MX" sz="800" dirty="0" err="1">
                <a:latin typeface="Arial Narrow" panose="020B0606020202030204" pitchFamily="34" charset="0"/>
              </a:rPr>
              <a:t>the</a:t>
            </a:r>
            <a:r>
              <a:rPr lang="es-MX" sz="800" dirty="0">
                <a:latin typeface="Arial Narrow" panose="020B0606020202030204" pitchFamily="34" charset="0"/>
              </a:rPr>
              <a:t> </a:t>
            </a:r>
            <a:r>
              <a:rPr lang="es-MX" sz="800" dirty="0" err="1">
                <a:latin typeface="Arial Narrow" panose="020B0606020202030204" pitchFamily="34" charset="0"/>
              </a:rPr>
              <a:t>creation</a:t>
            </a:r>
            <a:r>
              <a:rPr lang="es-MX" sz="800" dirty="0">
                <a:latin typeface="Arial Narrow" panose="020B0606020202030204" pitchFamily="34" charset="0"/>
              </a:rPr>
              <a:t> of </a:t>
            </a:r>
            <a:r>
              <a:rPr lang="es-MX" sz="800" dirty="0" err="1">
                <a:latin typeface="Arial Narrow" panose="020B0606020202030204" pitchFamily="34" charset="0"/>
              </a:rPr>
              <a:t>the</a:t>
            </a:r>
            <a:r>
              <a:rPr lang="es-MX" sz="800" dirty="0">
                <a:latin typeface="Arial Narrow" panose="020B0606020202030204" pitchFamily="34" charset="0"/>
              </a:rPr>
              <a:t> </a:t>
            </a:r>
            <a:r>
              <a:rPr lang="es-MX" sz="800" dirty="0" err="1">
                <a:latin typeface="Arial Narrow" panose="020B0606020202030204" pitchFamily="34" charset="0"/>
              </a:rPr>
              <a:t>System</a:t>
            </a:r>
            <a:r>
              <a:rPr lang="es-MX" sz="800" dirty="0">
                <a:latin typeface="Arial Narrow" panose="020B0606020202030204" pitchFamily="34" charset="0"/>
              </a:rPr>
              <a:t> of Social </a:t>
            </a:r>
            <a:r>
              <a:rPr lang="es-MX" sz="800" dirty="0" err="1">
                <a:latin typeface="Arial Narrow" panose="020B0606020202030204" pitchFamily="34" charset="0"/>
              </a:rPr>
              <a:t>Protection</a:t>
            </a:r>
            <a:r>
              <a:rPr lang="es-MX" sz="800" dirty="0">
                <a:latin typeface="Arial Narrow" panose="020B0606020202030204" pitchFamily="34" charset="0"/>
              </a:rPr>
              <a:t> in </a:t>
            </a:r>
            <a:r>
              <a:rPr lang="es-MX" sz="800" dirty="0" err="1">
                <a:latin typeface="Arial Narrow" panose="020B0606020202030204" pitchFamily="34" charset="0"/>
              </a:rPr>
              <a:t>Health</a:t>
            </a:r>
            <a:endParaRPr lang="es-MX" sz="800" dirty="0">
              <a:latin typeface="Arial Narrow" panose="020B0606020202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995936" y="1922930"/>
            <a:ext cx="77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800" dirty="0" err="1">
                <a:latin typeface="Arial Narrow" panose="020B0606020202030204" pitchFamily="34" charset="0"/>
              </a:rPr>
              <a:t>Change</a:t>
            </a:r>
            <a:r>
              <a:rPr lang="es-MX" sz="800" dirty="0">
                <a:latin typeface="Arial Narrow" panose="020B0606020202030204" pitchFamily="34" charset="0"/>
              </a:rPr>
              <a:t> of federal </a:t>
            </a:r>
            <a:r>
              <a:rPr lang="es-MX" sz="800" dirty="0" err="1">
                <a:latin typeface="Arial Narrow" panose="020B0606020202030204" pitchFamily="34" charset="0"/>
              </a:rPr>
              <a:t>goverment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25" name="8 CuadroTexto"/>
          <p:cNvSpPr txBox="1"/>
          <p:nvPr/>
        </p:nvSpPr>
        <p:spPr>
          <a:xfrm>
            <a:off x="575556" y="1374448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 Narrow" pitchFamily="34" charset="0"/>
              </a:rPr>
              <a:t>Evolution of the benefit packages of </a:t>
            </a:r>
            <a:r>
              <a:rPr lang="en-US" sz="1600" b="1" dirty="0" err="1">
                <a:latin typeface="Arial Narrow" pitchFamily="34" charset="0"/>
              </a:rPr>
              <a:t>Seguro</a:t>
            </a:r>
            <a:r>
              <a:rPr lang="en-US" sz="1600" b="1" dirty="0">
                <a:latin typeface="Arial Narrow" pitchFamily="34" charset="0"/>
              </a:rPr>
              <a:t> Popular, 1996-2012</a:t>
            </a:r>
            <a:endParaRPr lang="es-MX" sz="1600" b="1" dirty="0">
              <a:latin typeface="Arial Narrow" pitchFamily="34" charset="0"/>
            </a:endParaRPr>
          </a:p>
        </p:txBody>
      </p:sp>
      <p:sp>
        <p:nvSpPr>
          <p:cNvPr id="12" name="9 CuadroTexto"/>
          <p:cNvSpPr txBox="1"/>
          <p:nvPr/>
        </p:nvSpPr>
        <p:spPr>
          <a:xfrm>
            <a:off x="1172816" y="6096000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72C62"/>
                </a:solidFill>
                <a:latin typeface="Arial Narrow" pitchFamily="34" charset="0"/>
              </a:rPr>
              <a:t>Source: </a:t>
            </a:r>
            <a:r>
              <a:rPr lang="es-MX" sz="1200" dirty="0" err="1">
                <a:solidFill>
                  <a:srgbClr val="072C62"/>
                </a:solidFill>
                <a:latin typeface="Arial Narrow" pitchFamily="34" charset="0"/>
              </a:rPr>
              <a:t>Panopoulou</a:t>
            </a:r>
            <a:r>
              <a:rPr lang="es-MX" sz="1200" dirty="0">
                <a:solidFill>
                  <a:srgbClr val="072C62"/>
                </a:solidFill>
                <a:latin typeface="Arial Narrow" pitchFamily="34" charset="0"/>
              </a:rPr>
              <a:t> </a:t>
            </a:r>
            <a:r>
              <a:rPr lang="es-MX" sz="1200" dirty="0" err="1">
                <a:solidFill>
                  <a:srgbClr val="072C62"/>
                </a:solidFill>
                <a:latin typeface="Arial Narrow" pitchFamily="34" charset="0"/>
              </a:rPr>
              <a:t>for</a:t>
            </a:r>
            <a:r>
              <a:rPr lang="es-MX" sz="1200" dirty="0">
                <a:solidFill>
                  <a:srgbClr val="072C62"/>
                </a:solidFill>
                <a:latin typeface="Arial Narrow" pitchFamily="34" charset="0"/>
              </a:rPr>
              <a:t> 2013, Sistema de Protección Social en Salud. Informe de Resultados, 2013.</a:t>
            </a:r>
            <a:endParaRPr lang="es-MX" sz="1200" dirty="0">
              <a:solidFill>
                <a:srgbClr val="072C62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16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Giedion</a:t>
            </a:r>
            <a:r>
              <a:rPr lang="en-US" dirty="0"/>
              <a:t> and Guzman 2015, forthcoming.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transparency and formal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8802"/>
              </p:ext>
            </p:extLst>
          </p:nvPr>
        </p:nvGraphicFramePr>
        <p:xfrm>
          <a:off x="194554" y="1143000"/>
          <a:ext cx="8846210" cy="517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550">
                <a:tc>
                  <a:txBody>
                    <a:bodyPr/>
                    <a:lstStyle/>
                    <a:p>
                      <a:r>
                        <a:rPr lang="en-US" sz="1600" dirty="0"/>
                        <a:t>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Examples of good</a:t>
                      </a:r>
                      <a:r>
                        <a:rPr lang="en-US" sz="1600" baseline="0" dirty="0"/>
                        <a:t> process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Examples</a:t>
                      </a:r>
                      <a:r>
                        <a:rPr lang="en-US" sz="1800" dirty="0"/>
                        <a:t> </a:t>
                      </a:r>
                      <a:r>
                        <a:rPr lang="en-US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poor process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703">
                <a:tc>
                  <a:txBody>
                    <a:bodyPr/>
                    <a:lstStyle/>
                    <a:p>
                      <a:r>
                        <a:rPr lang="en-US" sz="1600" dirty="0"/>
                        <a:t>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NICE is hold accountable by  parliament and media on the recommendations it makes</a:t>
                      </a:r>
                    </a:p>
                    <a:p>
                      <a:endParaRPr lang="es-ES_trad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Mexico, there are no systematic adjustment processes for CAUSES or FPGC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Colombia the executive branch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doesn’t  explain why certain inclusion decisions were made and whether the BP actually focuses on sanitary goals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108">
                <a:tc>
                  <a:txBody>
                    <a:bodyPr/>
                    <a:lstStyle/>
                    <a:p>
                      <a:r>
                        <a:rPr lang="en-US" sz="1600" dirty="0"/>
                        <a:t>Transparency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Chile,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costing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s-ES_tradnl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published</a:t>
                      </a:r>
                      <a:r>
                        <a:rPr lang="es-ES_tradnl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_tradnl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publicly</a:t>
                      </a:r>
                      <a:r>
                        <a:rPr lang="es-ES_tradnl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available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Colombia, the original technical priority-setting studies used to design the HBP were lost and nobody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really knows how decisions are made and on what criteria.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Uruguay, none of the documents explaining how the universal package was designed is publicly available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250">
                <a:tc>
                  <a:txBody>
                    <a:bodyPr/>
                    <a:lstStyle/>
                    <a:p>
                      <a:r>
                        <a:rPr lang="en-US" sz="1600" dirty="0"/>
                        <a:t>Responsiveness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Colombia periodically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updates its benefits package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Dominican Republic has never updated its BP since its inception in 2001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95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messages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53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messages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HBP that will have UHC impact are much more than lists or technical analyses</a:t>
            </a:r>
          </a:p>
          <a:p>
            <a:pPr lvl="1"/>
            <a:r>
              <a:rPr lang="en-US" dirty="0"/>
              <a:t>Good list is necessary but not sufficient</a:t>
            </a:r>
          </a:p>
          <a:p>
            <a:r>
              <a:rPr lang="en-US" dirty="0"/>
              <a:t>Effective HBP are a “wrench” that adjust all other control knobs</a:t>
            </a:r>
          </a:p>
          <a:p>
            <a:pPr lvl="1"/>
            <a:r>
              <a:rPr lang="en-US" dirty="0"/>
              <a:t>Financing, payment, organization, regulation, behavior</a:t>
            </a:r>
          </a:p>
          <a:p>
            <a:r>
              <a:rPr lang="en-US" dirty="0"/>
              <a:t>They are widely used, but require continual adjustments and reform to enhance effectiveness and assure sustainability</a:t>
            </a:r>
          </a:p>
          <a:p>
            <a:pPr lvl="1"/>
            <a:r>
              <a:rPr lang="en-US" dirty="0"/>
              <a:t>Not a one-off consultancy, requires permanent home and capacity </a:t>
            </a:r>
          </a:p>
          <a:p>
            <a:r>
              <a:rPr lang="en-US" dirty="0"/>
              <a:t>Guidance and support from international community mainly focused on cost-effectiveness methods, tools and capacity-building</a:t>
            </a:r>
          </a:p>
          <a:p>
            <a:pPr lvl="1"/>
            <a:r>
              <a:rPr lang="en-US" dirty="0"/>
              <a:t>Important but need to consider full set of issues</a:t>
            </a:r>
          </a:p>
          <a:p>
            <a:pPr lvl="1"/>
            <a:r>
              <a:rPr lang="en-US" dirty="0"/>
              <a:t>Multidisciplinary! Health, economics, ethics, fiscal, governance</a:t>
            </a:r>
          </a:p>
          <a:p>
            <a:r>
              <a:rPr lang="en-US" dirty="0"/>
              <a:t>Process is as important as outcome for effectiveness and sustainability</a:t>
            </a:r>
          </a:p>
          <a:p>
            <a:pPr lvl="1"/>
            <a:r>
              <a:rPr lang="en-US" dirty="0"/>
              <a:t>Needs to be (widely perceived as) fair, ethical, transparent, defensible in court!</a:t>
            </a:r>
          </a:p>
          <a:p>
            <a:pPr lvl="1"/>
            <a:r>
              <a:rPr lang="en-US" dirty="0"/>
              <a:t>With a view to manage not ignore legitimate competing interests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5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priorities and interests at many levels in ad hoc or inertial process of resource allocation =  implicit rationing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0386" y="1741487"/>
            <a:ext cx="4038600" cy="45259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EB09-3C5B-44C5-91BE-7B8C3991BE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862" y="1219200"/>
            <a:ext cx="4041648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‘priorities’…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5152" y="1219200"/>
            <a:ext cx="4041648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…many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interests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80" y="4650811"/>
            <a:ext cx="2743200" cy="15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6" y="1857377"/>
            <a:ext cx="3200400" cy="109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6" y="3134065"/>
            <a:ext cx="3840480" cy="12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6" y="5252847"/>
            <a:ext cx="3108960" cy="9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6" y="4546157"/>
            <a:ext cx="321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28409" y="1842492"/>
            <a:ext cx="3642104" cy="157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" rIns="33327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MSF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asks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India to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make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affordable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hepatitis C medicines as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Natco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resists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expensive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US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drug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Roboto Condensed normal"/>
                <a:cs typeface="Arial" pitchFamily="34" charset="0"/>
              </a:rPr>
              <a:t>patent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oboto Condensed normal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12-04-2014</a:t>
            </a:r>
            <a:r>
              <a: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By</a:t>
            </a:r>
            <a:r>
              <a:rPr kumimoji="0" lang="es-ES" altLang="es-E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ES" altLang="es-ES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Sehat</a:t>
            </a:r>
            <a:r>
              <a: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altLang="es-ES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900" b="0" i="0" u="none" strike="noStrike" cap="none" normalizeH="0" baseline="0" dirty="0" err="1">
                <a:ln>
                  <a:noFill/>
                </a:ln>
                <a:solidFill>
                  <a:srgbClr val="85A3B4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Bookmark</a:t>
            </a:r>
            <a:r>
              <a: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farm3.static.flickr.com/2457/3972647362_394a2b3872_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141962" cy="147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personal quickly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352800" cy="319643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Colombia: Camila </a:t>
            </a:r>
            <a:r>
              <a:rPr lang="es-ES" dirty="0" err="1"/>
              <a:t>Abuabara</a:t>
            </a:r>
            <a:endParaRPr lang="es-ES" dirty="0"/>
          </a:p>
          <a:p>
            <a:r>
              <a:rPr lang="es-ES" dirty="0" err="1"/>
              <a:t>Sues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 </a:t>
            </a: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coverage</a:t>
            </a:r>
            <a:r>
              <a:rPr lang="es-ES" dirty="0"/>
              <a:t> of a </a:t>
            </a:r>
            <a:r>
              <a:rPr lang="es-ES" dirty="0" err="1"/>
              <a:t>liver</a:t>
            </a:r>
            <a:r>
              <a:rPr lang="es-ES" dirty="0"/>
              <a:t> </a:t>
            </a:r>
            <a:r>
              <a:rPr lang="es-ES" dirty="0" err="1"/>
              <a:t>transplant</a:t>
            </a:r>
            <a:r>
              <a:rPr lang="es-ES" dirty="0"/>
              <a:t> in US hospital</a:t>
            </a:r>
          </a:p>
          <a:p>
            <a:r>
              <a:rPr lang="es-ES" dirty="0"/>
              <a:t>Twitter: </a:t>
            </a:r>
          </a:p>
          <a:p>
            <a:pPr lvl="1"/>
            <a:r>
              <a:rPr lang="es-ES" i="1" dirty="0"/>
              <a:t>Ministro de salud @</a:t>
            </a:r>
            <a:r>
              <a:rPr lang="es-ES" i="1" dirty="0" err="1"/>
              <a:t>agaviriau</a:t>
            </a:r>
            <a:r>
              <a:rPr lang="es-ES" i="1" dirty="0"/>
              <a:t> me condena a la pena de muerte en Colombia y según él yo debo de aceptar gustosa junto a su compinche de EPS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</a:t>
            </a:r>
            <a:r>
              <a:rPr lang="en-US" i="1" dirty="0"/>
              <a:t>ad hoc </a:t>
            </a:r>
            <a:r>
              <a:rPr lang="en-US" dirty="0"/>
              <a:t>practices lead to inequities…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/>
              <a:t>Hospital committees that decide who gets a spot under limited dialysis budget:</a:t>
            </a:r>
          </a:p>
          <a:p>
            <a:pPr lvl="1"/>
            <a:r>
              <a:rPr lang="en-US" dirty="0"/>
              <a:t>In South Africa, between 1988 and 2003, white patients were nearly four times more likely to be accepted for dialysis treatment than nonwhites (NPR 2010, Sheri Fink)</a:t>
            </a:r>
          </a:p>
          <a:p>
            <a:r>
              <a:rPr lang="en-US" dirty="0"/>
              <a:t>Patients sue for public coverage,  opportunity costs not considered by legal system</a:t>
            </a:r>
          </a:p>
          <a:p>
            <a:pPr lvl="1"/>
            <a:r>
              <a:rPr lang="en-US" dirty="0"/>
              <a:t>Rafael </a:t>
            </a:r>
            <a:r>
              <a:rPr lang="en-US" dirty="0" err="1"/>
              <a:t>Favero</a:t>
            </a:r>
            <a:r>
              <a:rPr lang="en-US" dirty="0"/>
              <a:t>, a patient with a rare anemia, sue for a $440,000 drug and wins in Brazil (</a:t>
            </a:r>
            <a:r>
              <a:rPr lang="en-US" sz="1100" dirty="0"/>
              <a:t>http://revistaepoca.globo.com/tempo/noticia/2012/03/o-paciente-de-r-800-mil.html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Fixed budgets for seeking healthcare overseas:</a:t>
            </a:r>
          </a:p>
          <a:p>
            <a:pPr lvl="1"/>
            <a:r>
              <a:rPr lang="en-US" dirty="0"/>
              <a:t>Guyana sets aside an amount and its use is first-come, first-served, no criteria. Exceptions go to president for decision.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50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</a:t>
            </a:r>
            <a:r>
              <a:rPr lang="en-US" i="1" dirty="0"/>
              <a:t>ad hoc </a:t>
            </a:r>
            <a:r>
              <a:rPr lang="en-US" dirty="0"/>
              <a:t>practices lead to inequities…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3364684"/>
            <a:ext cx="7775462" cy="10233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  <a:hlinkClick r:id="rId2"/>
              </a:rPr>
              <a:t>News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</a:rPr>
              <a:t> |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  <a:hlinkClick r:id="rId3"/>
              </a:rPr>
              <a:t>Science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</a:rPr>
              <a:t> |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  <a:hlinkClick r:id="rId4"/>
              </a:rPr>
              <a:t>Health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</a:rPr>
              <a:t> |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CCCCCC"/>
                </a:solidFill>
                <a:effectLst/>
                <a:latin typeface="Helvetica Neue"/>
                <a:hlinkClick r:id="rId5"/>
              </a:rPr>
              <a:t>Nation</a:t>
            </a: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rgbClr val="CCCCCC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684C00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684C00"/>
                </a:solidFill>
                <a:effectLst/>
                <a:latin typeface="Helvetica" panose="020B0604020202020204" pitchFamily="34" charset="0"/>
              </a:rPr>
              <a:t>GOP Seeks Reduction In Affordable Care Act's 10 Essential Benefits</a:t>
            </a: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Helvetica Neue"/>
              </a:rPr>
              <a:t>by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373737"/>
                </a:solidFill>
                <a:effectLst/>
                <a:latin typeface="Helvetica Neue"/>
              </a:rPr>
              <a:t>Michelle Andrews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888888"/>
                </a:solidFill>
                <a:effectLst/>
                <a:latin typeface="Helvetica Neue"/>
              </a:rPr>
              <a:t>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Helvetica Neue"/>
              </a:rPr>
              <a:t>NPR | Feb. 22, 2017 7:04 a.m.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Seema Verma, who is Donald Trump's nominee to head the Centers for Medicare and Medicaid Services, has said that maternity benefits should be optional rather than required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9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</a:t>
            </a:r>
            <a:r>
              <a:rPr lang="en-US" dirty="0" err="1"/>
              <a:t>hbp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6FC3-1CC6-4BD5-9C18-F6F9E072BA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8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bJt7b_YkGLIrKMAdIv5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O02lhnVk._Dk_dBYUTS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jTJSjnGE6KfnrSLZbU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_jM4hPGfkKn3.u9cQUzA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wSkt768ECQ4Tt6.EjZ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pxMerb.EusoRMmU.iT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nHvsJvR0OQMDTb8ske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VWDmcsmEuBJr7nqlIJ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0hAtX1dEy2X.g_zUa5l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Z_7w9bU0qpFsJlLDTrR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i.ehQ1K0yLPxr1CX94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LojW46wUGVwk7wiWg7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qOSwLTRESRvNlcaAAP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0lzrCK6P0qqe.d1.MSA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AKr_qunUezvPngvuSo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gEjnPytkqUhuOmvyHMeA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B77"/>
      </a:accent1>
      <a:accent2>
        <a:srgbClr val="6B5E4F"/>
      </a:accent2>
      <a:accent3>
        <a:srgbClr val="FFBB36"/>
      </a:accent3>
      <a:accent4>
        <a:srgbClr val="D6CEA3"/>
      </a:accent4>
      <a:accent5>
        <a:srgbClr val="A3A8A3"/>
      </a:accent5>
      <a:accent6>
        <a:srgbClr val="D6DDD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4004</Words>
  <Application>Microsoft Office PowerPoint</Application>
  <PresentationFormat>On-screen Show (4:3)</PresentationFormat>
  <Paragraphs>524</Paragraphs>
  <Slides>45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ＭＳ Ｐゴシック</vt:lpstr>
      <vt:lpstr>ＭＳ Ｐゴシック</vt:lpstr>
      <vt:lpstr>宋体</vt:lpstr>
      <vt:lpstr>宋体</vt:lpstr>
      <vt:lpstr>Arial</vt:lpstr>
      <vt:lpstr>Arial Narrow</vt:lpstr>
      <vt:lpstr>Calibri</vt:lpstr>
      <vt:lpstr>Franklin Gothic</vt:lpstr>
      <vt:lpstr>Franklin Gothic Book</vt:lpstr>
      <vt:lpstr>Helvetica</vt:lpstr>
      <vt:lpstr>Helvetica Neue</vt:lpstr>
      <vt:lpstr>楷体_GB2312</vt:lpstr>
      <vt:lpstr>Roboto Condensed normal</vt:lpstr>
      <vt:lpstr>Tahoma</vt:lpstr>
      <vt:lpstr>Times New Roman</vt:lpstr>
      <vt:lpstr>Verdana</vt:lpstr>
      <vt:lpstr>Wingdings</vt:lpstr>
      <vt:lpstr>Office Theme</vt:lpstr>
      <vt:lpstr>3_Office Theme</vt:lpstr>
      <vt:lpstr>think-cell Slide</vt:lpstr>
      <vt:lpstr>Health benefits packages for UHC:  wrench in the works or keys to control?  Presentation for the  Workshop on Design and Adjustment of HBP</vt:lpstr>
      <vt:lpstr>Structure of presentation</vt:lpstr>
      <vt:lpstr>Why HBP for uhc?</vt:lpstr>
      <vt:lpstr>Balancing coverage with available financing is the UHC imperative</vt:lpstr>
      <vt:lpstr>Competing priorities and interests at many levels in ad hoc or inertial process of resource allocation =  implicit rationing</vt:lpstr>
      <vt:lpstr>It gets personal quickly</vt:lpstr>
      <vt:lpstr>And ad hoc practices lead to inequities…</vt:lpstr>
      <vt:lpstr>And ad hoc practices lead to inequities…</vt:lpstr>
      <vt:lpstr>Defining hbp</vt:lpstr>
      <vt:lpstr>Defining health benefits plan</vt:lpstr>
      <vt:lpstr>Content, scope and depth of benefits: key to connect between control knobs and outcomes (or the wrench in the works) </vt:lpstr>
      <vt:lpstr>Many LMIC establish HBP in both health insurance schemes and tax-funded systems</vt:lpstr>
      <vt:lpstr>How hbp are used to improve uhc outcomes</vt:lpstr>
      <vt:lpstr>How can health benefits plans help achieve UHC outcomes and functions? </vt:lpstr>
      <vt:lpstr>Maximizes health: remember the Tanzania Essential Health Interventions Project (1997-2002)?</vt:lpstr>
      <vt:lpstr>Maximizes health: Chile’s AUGE increases production and utilization of high-value services</vt:lpstr>
      <vt:lpstr>Maximizes health: Chile’s AUGE increases production and utilization of high-value services</vt:lpstr>
      <vt:lpstr>Enhances value for money: Thailand’s HTA-informed universal coverage package</vt:lpstr>
      <vt:lpstr>Enhances value for money: Thailand’s HTA-informed universal coverage package</vt:lpstr>
      <vt:lpstr>Enhances value for money:  Thailand’s UC decisions have more than paid off economic evaluation costs</vt:lpstr>
      <vt:lpstr>Informs provider commissioning or payment:  China’s provider payment method reform</vt:lpstr>
      <vt:lpstr>Informs provider commissioning or payment:  China’s provider payment method reform (FFS  DRG)</vt:lpstr>
      <vt:lpstr>Informs budget expansions and sizing of fiscal transfers: Mexico’s Seguro Popular package</vt:lpstr>
      <vt:lpstr>Reduces waste or outright harm: Romania’s Basic Package of Health Services and Technologies</vt:lpstr>
      <vt:lpstr>Provides the means to regulate private insurers: South Africa’s private medical schemes</vt:lpstr>
      <vt:lpstr>Hbp policy cycle</vt:lpstr>
      <vt:lpstr>Ten core elements of setting a health benefits plan</vt:lpstr>
      <vt:lpstr>Step 1: defining high-level goals and criteria, a job for politicians and stakeholders</vt:lpstr>
      <vt:lpstr>Step 2: operationalize criteria and define analytical methods, a job for technocrats and academics with input from stakeholders</vt:lpstr>
      <vt:lpstr>Step 2: define methods</vt:lpstr>
      <vt:lpstr>Step 3: choose the “shape of HBP”</vt:lpstr>
      <vt:lpstr>Step 3: select areas for further analysis</vt:lpstr>
      <vt:lpstr>Step 3: what merits further analysis - a lack of process is a common feature in 4 countries</vt:lpstr>
      <vt:lpstr>Step 4: Data and evidence -- whereas efficacy is global, cost-effectiveness and  affordability (and preferences/values) are local</vt:lpstr>
      <vt:lpstr>Step 8: Allocate resources consistent with HBP content in every fiscal period</vt:lpstr>
      <vt:lpstr>Governance arrangements that frame the cycle are as important as the cycle </vt:lpstr>
      <vt:lpstr>Common pitfalls</vt:lpstr>
      <vt:lpstr>Where things can go wrong – common pitfalls</vt:lpstr>
      <vt:lpstr>PowerPoint Presentation</vt:lpstr>
      <vt:lpstr>Ghana’s NHIS: legislated benefits, didn’t consider supply capacity, excludes prevention, inconsistent with available resources </vt:lpstr>
      <vt:lpstr>Erosion of value: insufficient funding and eroding value in DR and Uganda</vt:lpstr>
      <vt:lpstr>Erosion of value: number of inclusions increase but funding only adjusted for inflation </vt:lpstr>
      <vt:lpstr>Lack of transparency and formal process</vt:lpstr>
      <vt:lpstr>Main messages</vt:lpstr>
      <vt:lpstr>Main messages</vt:lpstr>
    </vt:vector>
  </TitlesOfParts>
  <Company>Center for Global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Glassman</dc:creator>
  <cp:lastModifiedBy>Amanda Glassman (aglassman@cgdev.org)</cp:lastModifiedBy>
  <cp:revision>315</cp:revision>
  <cp:lastPrinted>2014-07-03T17:34:48Z</cp:lastPrinted>
  <dcterms:created xsi:type="dcterms:W3CDTF">2013-08-27T15:57:35Z</dcterms:created>
  <dcterms:modified xsi:type="dcterms:W3CDTF">2017-03-06T03:46:37Z</dcterms:modified>
</cp:coreProperties>
</file>