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80" r:id="rId4"/>
    <p:sldId id="288" r:id="rId5"/>
    <p:sldId id="289" r:id="rId6"/>
    <p:sldId id="302" r:id="rId7"/>
    <p:sldId id="290" r:id="rId8"/>
    <p:sldId id="293" r:id="rId9"/>
    <p:sldId id="294" r:id="rId10"/>
    <p:sldId id="295" r:id="rId11"/>
    <p:sldId id="297" r:id="rId12"/>
    <p:sldId id="296" r:id="rId13"/>
    <p:sldId id="301" r:id="rId14"/>
    <p:sldId id="299" r:id="rId15"/>
    <p:sldId id="300" r:id="rId16"/>
    <p:sldId id="298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t Teerawattananon" initials="YT" lastIdx="7" clrIdx="0">
    <p:extLst>
      <p:ext uri="{19B8F6BF-5375-455C-9EA6-DF929625EA0E}">
        <p15:presenceInfo xmlns:p15="http://schemas.microsoft.com/office/powerpoint/2012/main" userId="8a8f1d9e6ec63d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7003" autoAdjust="0"/>
  </p:normalViewPr>
  <p:slideViewPr>
    <p:cSldViewPr snapToGrid="0">
      <p:cViewPr varScale="1">
        <p:scale>
          <a:sx n="97" d="100"/>
          <a:sy n="97" d="100"/>
        </p:scale>
        <p:origin x="8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F1294-29D2-4E24-9F83-60CD7C507EC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5CA8F-C009-418F-AC37-25A634F1F245}">
      <dgm:prSet phldrT="[Text]"/>
      <dgm:spPr/>
      <dgm:t>
        <a:bodyPr/>
        <a:lstStyle/>
        <a:p>
          <a:r>
            <a:rPr lang="en-US" dirty="0"/>
            <a:t>Step 1: Guidelines &amp; Literature Review</a:t>
          </a:r>
        </a:p>
      </dgm:t>
    </dgm:pt>
    <dgm:pt modelId="{29EC314D-31FF-4AF4-B476-245FA199C9E7}" type="parTrans" cxnId="{96D37896-6849-4A4F-B439-019262748BF7}">
      <dgm:prSet/>
      <dgm:spPr/>
      <dgm:t>
        <a:bodyPr/>
        <a:lstStyle/>
        <a:p>
          <a:endParaRPr lang="en-US"/>
        </a:p>
      </dgm:t>
    </dgm:pt>
    <dgm:pt modelId="{B54880C7-2E10-46D9-8375-62A5D84A6FFD}" type="sibTrans" cxnId="{96D37896-6849-4A4F-B439-019262748BF7}">
      <dgm:prSet/>
      <dgm:spPr/>
      <dgm:t>
        <a:bodyPr/>
        <a:lstStyle/>
        <a:p>
          <a:endParaRPr lang="en-US"/>
        </a:p>
      </dgm:t>
    </dgm:pt>
    <dgm:pt modelId="{A15BDCDB-0BEB-4211-84F8-E5264BE50A21}">
      <dgm:prSet phldrT="[Text]"/>
      <dgm:spPr/>
      <dgm:t>
        <a:bodyPr/>
        <a:lstStyle/>
        <a:p>
          <a:r>
            <a:rPr lang="en-US" dirty="0"/>
            <a:t>Step 2: Matching indications</a:t>
          </a:r>
        </a:p>
      </dgm:t>
    </dgm:pt>
    <dgm:pt modelId="{D63372D4-426D-40E2-A05E-8BA6C1F4FED4}" type="parTrans" cxnId="{08B26C3D-99EF-4692-A198-87F206C9625B}">
      <dgm:prSet/>
      <dgm:spPr/>
      <dgm:t>
        <a:bodyPr/>
        <a:lstStyle/>
        <a:p>
          <a:endParaRPr lang="en-US"/>
        </a:p>
      </dgm:t>
    </dgm:pt>
    <dgm:pt modelId="{13D922EE-4CD1-44F9-9A69-83555D3B9528}" type="sibTrans" cxnId="{08B26C3D-99EF-4692-A198-87F206C9625B}">
      <dgm:prSet/>
      <dgm:spPr/>
      <dgm:t>
        <a:bodyPr/>
        <a:lstStyle/>
        <a:p>
          <a:endParaRPr lang="en-US"/>
        </a:p>
      </dgm:t>
    </dgm:pt>
    <dgm:pt modelId="{1D5254CF-2010-4977-85DF-7F3543DC60CA}">
      <dgm:prSet phldrT="[Text]"/>
      <dgm:spPr/>
      <dgm:t>
        <a:bodyPr/>
        <a:lstStyle/>
        <a:p>
          <a:r>
            <a:rPr lang="en-US" dirty="0"/>
            <a:t>Step 3: Clinical Expert Review</a:t>
          </a:r>
        </a:p>
      </dgm:t>
    </dgm:pt>
    <dgm:pt modelId="{E217D699-BABA-4A20-AD27-BCC5CDBA51E8}" type="parTrans" cxnId="{A7C668F2-D7F6-47DC-87AC-1E8B925BAD3F}">
      <dgm:prSet/>
      <dgm:spPr/>
      <dgm:t>
        <a:bodyPr/>
        <a:lstStyle/>
        <a:p>
          <a:endParaRPr lang="en-US"/>
        </a:p>
      </dgm:t>
    </dgm:pt>
    <dgm:pt modelId="{8E914D7A-87CD-488A-8AC8-E490BAC6578D}" type="sibTrans" cxnId="{A7C668F2-D7F6-47DC-87AC-1E8B925BAD3F}">
      <dgm:prSet/>
      <dgm:spPr/>
      <dgm:t>
        <a:bodyPr/>
        <a:lstStyle/>
        <a:p>
          <a:endParaRPr lang="en-US"/>
        </a:p>
      </dgm:t>
    </dgm:pt>
    <dgm:pt modelId="{75DA57BA-FE1F-4FFF-A4D3-81C56204D887}">
      <dgm:prSet phldrT="[Text]"/>
      <dgm:spPr/>
      <dgm:t>
        <a:bodyPr/>
        <a:lstStyle/>
        <a:p>
          <a:r>
            <a:rPr lang="en-US" dirty="0"/>
            <a:t>Step 4: Developing list of indications </a:t>
          </a:r>
        </a:p>
      </dgm:t>
    </dgm:pt>
    <dgm:pt modelId="{A9C5D0A2-2375-40E3-8252-9BCDDEE0E4D8}" type="parTrans" cxnId="{5E2263EA-F8CE-4AD8-A070-840F7A771DAD}">
      <dgm:prSet/>
      <dgm:spPr/>
      <dgm:t>
        <a:bodyPr/>
        <a:lstStyle/>
        <a:p>
          <a:endParaRPr lang="en-US"/>
        </a:p>
      </dgm:t>
    </dgm:pt>
    <dgm:pt modelId="{E759C225-B4F6-4B12-A509-168025E3D8DA}" type="sibTrans" cxnId="{5E2263EA-F8CE-4AD8-A070-840F7A771DAD}">
      <dgm:prSet/>
      <dgm:spPr/>
      <dgm:t>
        <a:bodyPr/>
        <a:lstStyle/>
        <a:p>
          <a:endParaRPr lang="en-US"/>
        </a:p>
      </dgm:t>
    </dgm:pt>
    <dgm:pt modelId="{234D2254-6A82-4502-BE70-B9A68B8F98CE}" type="pres">
      <dgm:prSet presAssocID="{617F1294-29D2-4E24-9F83-60CD7C507ECD}" presName="outerComposite" presStyleCnt="0">
        <dgm:presLayoutVars>
          <dgm:chMax val="5"/>
          <dgm:dir/>
          <dgm:resizeHandles val="exact"/>
        </dgm:presLayoutVars>
      </dgm:prSet>
      <dgm:spPr/>
    </dgm:pt>
    <dgm:pt modelId="{6DA4F2F2-9AB0-4408-A9E0-246F6A0F552F}" type="pres">
      <dgm:prSet presAssocID="{617F1294-29D2-4E24-9F83-60CD7C507ECD}" presName="dummyMaxCanvas" presStyleCnt="0">
        <dgm:presLayoutVars/>
      </dgm:prSet>
      <dgm:spPr/>
    </dgm:pt>
    <dgm:pt modelId="{D8E51ECD-D051-46ED-94A5-095D0E902FCB}" type="pres">
      <dgm:prSet presAssocID="{617F1294-29D2-4E24-9F83-60CD7C507ECD}" presName="FourNodes_1" presStyleLbl="node1" presStyleIdx="0" presStyleCnt="4">
        <dgm:presLayoutVars>
          <dgm:bulletEnabled val="1"/>
        </dgm:presLayoutVars>
      </dgm:prSet>
      <dgm:spPr/>
    </dgm:pt>
    <dgm:pt modelId="{EEAD0356-C4DD-4543-9AFA-CC95A159E571}" type="pres">
      <dgm:prSet presAssocID="{617F1294-29D2-4E24-9F83-60CD7C507ECD}" presName="FourNodes_2" presStyleLbl="node1" presStyleIdx="1" presStyleCnt="4">
        <dgm:presLayoutVars>
          <dgm:bulletEnabled val="1"/>
        </dgm:presLayoutVars>
      </dgm:prSet>
      <dgm:spPr/>
    </dgm:pt>
    <dgm:pt modelId="{12C9E20B-FC3B-4EC9-B39B-E465C2BA0B82}" type="pres">
      <dgm:prSet presAssocID="{617F1294-29D2-4E24-9F83-60CD7C507ECD}" presName="FourNodes_3" presStyleLbl="node1" presStyleIdx="2" presStyleCnt="4">
        <dgm:presLayoutVars>
          <dgm:bulletEnabled val="1"/>
        </dgm:presLayoutVars>
      </dgm:prSet>
      <dgm:spPr/>
    </dgm:pt>
    <dgm:pt modelId="{1662D9B2-E78A-4E58-BA7E-2616592F3D40}" type="pres">
      <dgm:prSet presAssocID="{617F1294-29D2-4E24-9F83-60CD7C507ECD}" presName="FourNodes_4" presStyleLbl="node1" presStyleIdx="3" presStyleCnt="4">
        <dgm:presLayoutVars>
          <dgm:bulletEnabled val="1"/>
        </dgm:presLayoutVars>
      </dgm:prSet>
      <dgm:spPr/>
    </dgm:pt>
    <dgm:pt modelId="{792EBA3A-FFC8-4AA0-8910-BB6D4FA067AA}" type="pres">
      <dgm:prSet presAssocID="{617F1294-29D2-4E24-9F83-60CD7C507ECD}" presName="FourConn_1-2" presStyleLbl="fgAccFollowNode1" presStyleIdx="0" presStyleCnt="3">
        <dgm:presLayoutVars>
          <dgm:bulletEnabled val="1"/>
        </dgm:presLayoutVars>
      </dgm:prSet>
      <dgm:spPr/>
    </dgm:pt>
    <dgm:pt modelId="{B25013A8-289F-4907-B3CF-6D45450CD52A}" type="pres">
      <dgm:prSet presAssocID="{617F1294-29D2-4E24-9F83-60CD7C507ECD}" presName="FourConn_2-3" presStyleLbl="fgAccFollowNode1" presStyleIdx="1" presStyleCnt="3">
        <dgm:presLayoutVars>
          <dgm:bulletEnabled val="1"/>
        </dgm:presLayoutVars>
      </dgm:prSet>
      <dgm:spPr/>
    </dgm:pt>
    <dgm:pt modelId="{3951B2F7-A168-46A8-8980-7D2F0A43435B}" type="pres">
      <dgm:prSet presAssocID="{617F1294-29D2-4E24-9F83-60CD7C507ECD}" presName="FourConn_3-4" presStyleLbl="fgAccFollowNode1" presStyleIdx="2" presStyleCnt="3">
        <dgm:presLayoutVars>
          <dgm:bulletEnabled val="1"/>
        </dgm:presLayoutVars>
      </dgm:prSet>
      <dgm:spPr/>
    </dgm:pt>
    <dgm:pt modelId="{831F6FD4-AE48-49F5-BE35-7C5CB52BD48E}" type="pres">
      <dgm:prSet presAssocID="{617F1294-29D2-4E24-9F83-60CD7C507ECD}" presName="FourNodes_1_text" presStyleLbl="node1" presStyleIdx="3" presStyleCnt="4">
        <dgm:presLayoutVars>
          <dgm:bulletEnabled val="1"/>
        </dgm:presLayoutVars>
      </dgm:prSet>
      <dgm:spPr/>
    </dgm:pt>
    <dgm:pt modelId="{EF24D77F-1F56-4086-B6D4-DFF8FCE32C66}" type="pres">
      <dgm:prSet presAssocID="{617F1294-29D2-4E24-9F83-60CD7C507ECD}" presName="FourNodes_2_text" presStyleLbl="node1" presStyleIdx="3" presStyleCnt="4">
        <dgm:presLayoutVars>
          <dgm:bulletEnabled val="1"/>
        </dgm:presLayoutVars>
      </dgm:prSet>
      <dgm:spPr/>
    </dgm:pt>
    <dgm:pt modelId="{6629466E-17E6-4FAC-90CE-4AC26555EC7D}" type="pres">
      <dgm:prSet presAssocID="{617F1294-29D2-4E24-9F83-60CD7C507ECD}" presName="FourNodes_3_text" presStyleLbl="node1" presStyleIdx="3" presStyleCnt="4">
        <dgm:presLayoutVars>
          <dgm:bulletEnabled val="1"/>
        </dgm:presLayoutVars>
      </dgm:prSet>
      <dgm:spPr/>
    </dgm:pt>
    <dgm:pt modelId="{AFFBA1D0-8B38-48DB-A2AB-8C269CB46A7C}" type="pres">
      <dgm:prSet presAssocID="{617F1294-29D2-4E24-9F83-60CD7C507EC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0C30806-B1C4-4BC2-9698-74A56AFD78AE}" type="presOf" srcId="{8E914D7A-87CD-488A-8AC8-E490BAC6578D}" destId="{3951B2F7-A168-46A8-8980-7D2F0A43435B}" srcOrd="0" destOrd="0" presId="urn:microsoft.com/office/officeart/2005/8/layout/vProcess5"/>
    <dgm:cxn modelId="{A7C668F2-D7F6-47DC-87AC-1E8B925BAD3F}" srcId="{617F1294-29D2-4E24-9F83-60CD7C507ECD}" destId="{1D5254CF-2010-4977-85DF-7F3543DC60CA}" srcOrd="2" destOrd="0" parTransId="{E217D699-BABA-4A20-AD27-BCC5CDBA51E8}" sibTransId="{8E914D7A-87CD-488A-8AC8-E490BAC6578D}"/>
    <dgm:cxn modelId="{2D05BB22-1696-4C57-9EC4-3119BA74C4F9}" type="presOf" srcId="{B54880C7-2E10-46D9-8375-62A5D84A6FFD}" destId="{792EBA3A-FFC8-4AA0-8910-BB6D4FA067AA}" srcOrd="0" destOrd="0" presId="urn:microsoft.com/office/officeart/2005/8/layout/vProcess5"/>
    <dgm:cxn modelId="{AB20EE32-FBAD-41CF-8D37-23F3058D3FEB}" type="presOf" srcId="{75DA57BA-FE1F-4FFF-A4D3-81C56204D887}" destId="{1662D9B2-E78A-4E58-BA7E-2616592F3D40}" srcOrd="0" destOrd="0" presId="urn:microsoft.com/office/officeart/2005/8/layout/vProcess5"/>
    <dgm:cxn modelId="{F4B4078C-F342-4894-BE44-CD94DB6E03DB}" type="presOf" srcId="{6B45CA8F-C009-418F-AC37-25A634F1F245}" destId="{831F6FD4-AE48-49F5-BE35-7C5CB52BD48E}" srcOrd="1" destOrd="0" presId="urn:microsoft.com/office/officeart/2005/8/layout/vProcess5"/>
    <dgm:cxn modelId="{88AA1373-0898-435F-B7C6-31B4902BCF02}" type="presOf" srcId="{1D5254CF-2010-4977-85DF-7F3543DC60CA}" destId="{6629466E-17E6-4FAC-90CE-4AC26555EC7D}" srcOrd="1" destOrd="0" presId="urn:microsoft.com/office/officeart/2005/8/layout/vProcess5"/>
    <dgm:cxn modelId="{DD5038F7-6723-45FE-A3D4-31A1227AB1D5}" type="presOf" srcId="{A15BDCDB-0BEB-4211-84F8-E5264BE50A21}" destId="{EF24D77F-1F56-4086-B6D4-DFF8FCE32C66}" srcOrd="1" destOrd="0" presId="urn:microsoft.com/office/officeart/2005/8/layout/vProcess5"/>
    <dgm:cxn modelId="{DE39A3D9-D6FB-49DB-8ED8-F1FC112B78DA}" type="presOf" srcId="{6B45CA8F-C009-418F-AC37-25A634F1F245}" destId="{D8E51ECD-D051-46ED-94A5-095D0E902FCB}" srcOrd="0" destOrd="0" presId="urn:microsoft.com/office/officeart/2005/8/layout/vProcess5"/>
    <dgm:cxn modelId="{08B26C3D-99EF-4692-A198-87F206C9625B}" srcId="{617F1294-29D2-4E24-9F83-60CD7C507ECD}" destId="{A15BDCDB-0BEB-4211-84F8-E5264BE50A21}" srcOrd="1" destOrd="0" parTransId="{D63372D4-426D-40E2-A05E-8BA6C1F4FED4}" sibTransId="{13D922EE-4CD1-44F9-9A69-83555D3B9528}"/>
    <dgm:cxn modelId="{5E2263EA-F8CE-4AD8-A070-840F7A771DAD}" srcId="{617F1294-29D2-4E24-9F83-60CD7C507ECD}" destId="{75DA57BA-FE1F-4FFF-A4D3-81C56204D887}" srcOrd="3" destOrd="0" parTransId="{A9C5D0A2-2375-40E3-8252-9BCDDEE0E4D8}" sibTransId="{E759C225-B4F6-4B12-A509-168025E3D8DA}"/>
    <dgm:cxn modelId="{D7A73CF9-35D2-456D-A2E6-38E8C2E3A3F8}" type="presOf" srcId="{617F1294-29D2-4E24-9F83-60CD7C507ECD}" destId="{234D2254-6A82-4502-BE70-B9A68B8F98CE}" srcOrd="0" destOrd="0" presId="urn:microsoft.com/office/officeart/2005/8/layout/vProcess5"/>
    <dgm:cxn modelId="{96D37896-6849-4A4F-B439-019262748BF7}" srcId="{617F1294-29D2-4E24-9F83-60CD7C507ECD}" destId="{6B45CA8F-C009-418F-AC37-25A634F1F245}" srcOrd="0" destOrd="0" parTransId="{29EC314D-31FF-4AF4-B476-245FA199C9E7}" sibTransId="{B54880C7-2E10-46D9-8375-62A5D84A6FFD}"/>
    <dgm:cxn modelId="{AD0FD53A-16FF-483C-9F28-FC2999385C6F}" type="presOf" srcId="{1D5254CF-2010-4977-85DF-7F3543DC60CA}" destId="{12C9E20B-FC3B-4EC9-B39B-E465C2BA0B82}" srcOrd="0" destOrd="0" presId="urn:microsoft.com/office/officeart/2005/8/layout/vProcess5"/>
    <dgm:cxn modelId="{77A614E7-8896-406F-BB92-BA663D7A5460}" type="presOf" srcId="{A15BDCDB-0BEB-4211-84F8-E5264BE50A21}" destId="{EEAD0356-C4DD-4543-9AFA-CC95A159E571}" srcOrd="0" destOrd="0" presId="urn:microsoft.com/office/officeart/2005/8/layout/vProcess5"/>
    <dgm:cxn modelId="{C1F3206D-34D2-4BA3-B90B-CB957893EA6F}" type="presOf" srcId="{75DA57BA-FE1F-4FFF-A4D3-81C56204D887}" destId="{AFFBA1D0-8B38-48DB-A2AB-8C269CB46A7C}" srcOrd="1" destOrd="0" presId="urn:microsoft.com/office/officeart/2005/8/layout/vProcess5"/>
    <dgm:cxn modelId="{F7D06B6C-653E-4E36-9876-1176451143AB}" type="presOf" srcId="{13D922EE-4CD1-44F9-9A69-83555D3B9528}" destId="{B25013A8-289F-4907-B3CF-6D45450CD52A}" srcOrd="0" destOrd="0" presId="urn:microsoft.com/office/officeart/2005/8/layout/vProcess5"/>
    <dgm:cxn modelId="{3D1C284F-517D-43A3-9EB6-024D536B79A2}" type="presParOf" srcId="{234D2254-6A82-4502-BE70-B9A68B8F98CE}" destId="{6DA4F2F2-9AB0-4408-A9E0-246F6A0F552F}" srcOrd="0" destOrd="0" presId="urn:microsoft.com/office/officeart/2005/8/layout/vProcess5"/>
    <dgm:cxn modelId="{2E3F5EBB-3AEB-4C53-B042-98DCD74497FF}" type="presParOf" srcId="{234D2254-6A82-4502-BE70-B9A68B8F98CE}" destId="{D8E51ECD-D051-46ED-94A5-095D0E902FCB}" srcOrd="1" destOrd="0" presId="urn:microsoft.com/office/officeart/2005/8/layout/vProcess5"/>
    <dgm:cxn modelId="{BE7931BC-E98E-4B3D-9E08-A14FF386686B}" type="presParOf" srcId="{234D2254-6A82-4502-BE70-B9A68B8F98CE}" destId="{EEAD0356-C4DD-4543-9AFA-CC95A159E571}" srcOrd="2" destOrd="0" presId="urn:microsoft.com/office/officeart/2005/8/layout/vProcess5"/>
    <dgm:cxn modelId="{F76B6A62-20A9-4FF2-A182-DABB07FD0185}" type="presParOf" srcId="{234D2254-6A82-4502-BE70-B9A68B8F98CE}" destId="{12C9E20B-FC3B-4EC9-B39B-E465C2BA0B82}" srcOrd="3" destOrd="0" presId="urn:microsoft.com/office/officeart/2005/8/layout/vProcess5"/>
    <dgm:cxn modelId="{0D1D84B1-8056-46C6-BAF4-D5023BEE0BBF}" type="presParOf" srcId="{234D2254-6A82-4502-BE70-B9A68B8F98CE}" destId="{1662D9B2-E78A-4E58-BA7E-2616592F3D40}" srcOrd="4" destOrd="0" presId="urn:microsoft.com/office/officeart/2005/8/layout/vProcess5"/>
    <dgm:cxn modelId="{6BD4FA45-C8CB-4579-97C7-D934F195D47F}" type="presParOf" srcId="{234D2254-6A82-4502-BE70-B9A68B8F98CE}" destId="{792EBA3A-FFC8-4AA0-8910-BB6D4FA067AA}" srcOrd="5" destOrd="0" presId="urn:microsoft.com/office/officeart/2005/8/layout/vProcess5"/>
    <dgm:cxn modelId="{BFD74463-A852-43EE-9FC6-55A69C7E1384}" type="presParOf" srcId="{234D2254-6A82-4502-BE70-B9A68B8F98CE}" destId="{B25013A8-289F-4907-B3CF-6D45450CD52A}" srcOrd="6" destOrd="0" presId="urn:microsoft.com/office/officeart/2005/8/layout/vProcess5"/>
    <dgm:cxn modelId="{28CEB300-1B5F-4DA1-8826-D87BA660A19E}" type="presParOf" srcId="{234D2254-6A82-4502-BE70-B9A68B8F98CE}" destId="{3951B2F7-A168-46A8-8980-7D2F0A43435B}" srcOrd="7" destOrd="0" presId="urn:microsoft.com/office/officeart/2005/8/layout/vProcess5"/>
    <dgm:cxn modelId="{9120D654-6835-46E0-8934-1F52AC6C1B84}" type="presParOf" srcId="{234D2254-6A82-4502-BE70-B9A68B8F98CE}" destId="{831F6FD4-AE48-49F5-BE35-7C5CB52BD48E}" srcOrd="8" destOrd="0" presId="urn:microsoft.com/office/officeart/2005/8/layout/vProcess5"/>
    <dgm:cxn modelId="{1AA2FD4F-550C-4C9D-B655-331D61C3E47A}" type="presParOf" srcId="{234D2254-6A82-4502-BE70-B9A68B8F98CE}" destId="{EF24D77F-1F56-4086-B6D4-DFF8FCE32C66}" srcOrd="9" destOrd="0" presId="urn:microsoft.com/office/officeart/2005/8/layout/vProcess5"/>
    <dgm:cxn modelId="{BC2D1953-B776-4CBD-80AF-F445C12CB578}" type="presParOf" srcId="{234D2254-6A82-4502-BE70-B9A68B8F98CE}" destId="{6629466E-17E6-4FAC-90CE-4AC26555EC7D}" srcOrd="10" destOrd="0" presId="urn:microsoft.com/office/officeart/2005/8/layout/vProcess5"/>
    <dgm:cxn modelId="{FCB32DCB-4DAF-41FD-8A17-E3E4D7040177}" type="presParOf" srcId="{234D2254-6A82-4502-BE70-B9A68B8F98CE}" destId="{AFFBA1D0-8B38-48DB-A2AB-8C269CB46A7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51ECD-D051-46ED-94A5-095D0E902FCB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Step 1: Guidelines &amp; Literature Review</a:t>
          </a:r>
        </a:p>
      </dsp:txBody>
      <dsp:txXfrm>
        <a:off x="28038" y="28038"/>
        <a:ext cx="7298593" cy="901218"/>
      </dsp:txXfrm>
    </dsp:sp>
    <dsp:sp modelId="{EEAD0356-C4DD-4543-9AFA-CC95A159E571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Step 2: Matching indications</a:t>
          </a:r>
        </a:p>
      </dsp:txBody>
      <dsp:txXfrm>
        <a:off x="732583" y="1159385"/>
        <a:ext cx="7029617" cy="901218"/>
      </dsp:txXfrm>
    </dsp:sp>
    <dsp:sp modelId="{12C9E20B-FC3B-4EC9-B39B-E465C2BA0B82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Step 3: Clinical Expert Review</a:t>
          </a:r>
        </a:p>
      </dsp:txBody>
      <dsp:txXfrm>
        <a:off x="1426612" y="2290733"/>
        <a:ext cx="7040133" cy="901218"/>
      </dsp:txXfrm>
    </dsp:sp>
    <dsp:sp modelId="{1662D9B2-E78A-4E58-BA7E-2616592F3D40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Step 4: Developing list of indications </a:t>
          </a:r>
        </a:p>
      </dsp:txBody>
      <dsp:txXfrm>
        <a:off x="2131157" y="3422081"/>
        <a:ext cx="7029617" cy="901218"/>
      </dsp:txXfrm>
    </dsp:sp>
    <dsp:sp modelId="{792EBA3A-FFC8-4AA0-8910-BB6D4FA067AA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B25013A8-289F-4907-B3CF-6D45450CD52A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3951B2F7-A168-46A8-8980-7D2F0A43435B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7B4DC-4B4C-4441-87C5-A475D204A91E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010E4-A39A-4381-B9F6-F47F4128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0E4-A39A-4381-B9F6-F47F41286C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7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Health Insurance (SHI) scheme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overlooked by Vietnam Social Security (VSS)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0E4-A39A-4381-B9F6-F47F41286C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2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94A27-04B0-4140-B618-C9831C8630F0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4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0E4-A39A-4381-B9F6-F47F41286C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85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0E4-A39A-4381-B9F6-F47F41286C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0E4-A39A-4381-B9F6-F47F41286C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5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0E4-A39A-4381-B9F6-F47F41286C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2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122809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fld id="{271DEBAF-2D54-4CB2-9BA1-0B5A51E874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200" y="5517902"/>
            <a:ext cx="609508" cy="610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128" y="5517902"/>
            <a:ext cx="305560" cy="5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6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EBAF-2D54-4CB2-9BA1-0B5A51E8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4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122809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EBAF-2D54-4CB2-9BA1-0B5A51E87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8" y="0"/>
            <a:ext cx="1213402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7846" y="1812924"/>
            <a:ext cx="6400801" cy="4351338"/>
          </a:xfrm>
        </p:spPr>
        <p:txBody>
          <a:bodyPr>
            <a:normAutofit/>
          </a:bodyPr>
          <a:lstStyle>
            <a:lvl1pPr marL="0" indent="0" algn="ctr">
              <a:buNone/>
              <a:defRPr sz="7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FOLLOW US AT</a:t>
            </a:r>
          </a:p>
        </p:txBody>
      </p:sp>
    </p:spTree>
    <p:extLst>
      <p:ext uri="{BB962C8B-B14F-4D97-AF65-F5344CB8AC3E}">
        <p14:creationId xmlns:p14="http://schemas.microsoft.com/office/powerpoint/2010/main" val="17126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fld id="{3D01FE93-DA82-4BA6-A554-9E9D06359A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0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13114" y="2024760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GB" sz="4800" b="1"/>
              <a:t>Review evidence </a:t>
            </a:r>
            <a:r>
              <a:rPr lang="en-GB" sz="4800" b="1" dirty="0"/>
              <a:t>to inform the health benefits package reform </a:t>
            </a:r>
            <a:br>
              <a:rPr lang="en-GB" sz="4800" b="1" dirty="0"/>
            </a:br>
            <a:r>
              <a:rPr lang="en-GB" sz="4800" b="1" dirty="0"/>
              <a:t>in Vietnam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EBAF-2D54-4CB2-9BA1-0B5A51E8746B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26028" y="4629641"/>
            <a:ext cx="9144000" cy="1655762"/>
          </a:xfrm>
        </p:spPr>
        <p:txBody>
          <a:bodyPr/>
          <a:lstStyle/>
          <a:p>
            <a:r>
              <a:rPr lang="en-US" dirty="0"/>
              <a:t>Waranya Rattanavipapong</a:t>
            </a:r>
          </a:p>
          <a:p>
            <a:r>
              <a:rPr lang="en-US" dirty="0"/>
              <a:t>Yot Teerawattananon</a:t>
            </a:r>
          </a:p>
          <a:p>
            <a:r>
              <a:rPr lang="en-US" dirty="0"/>
              <a:t>Health Intervention and Technology Assessment Program (HITAP)</a:t>
            </a:r>
          </a:p>
        </p:txBody>
      </p:sp>
    </p:spTree>
    <p:extLst>
      <p:ext uri="{BB962C8B-B14F-4D97-AF65-F5344CB8AC3E}">
        <p14:creationId xmlns:p14="http://schemas.microsoft.com/office/powerpoint/2010/main" val="138194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pPr lvl="0"/>
            <a:r>
              <a:rPr lang="en-US" b="1" dirty="0"/>
              <a:t>Step 4: Developing list of indications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list of medical indications for given interventions that should be reimbursed under the BHSP based on the evidence available.</a:t>
            </a:r>
          </a:p>
          <a:p>
            <a:r>
              <a:rPr lang="en-US" sz="3200" dirty="0"/>
              <a:t>VSS plans to send notice to health facilities on the use with no supporting evidences.</a:t>
            </a:r>
            <a:endParaRPr lang="en-US" sz="10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EBAF-2D54-4CB2-9BA1-0B5A51E874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1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EBAF-2D54-4CB2-9BA1-0B5A51E8746B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50" y="226143"/>
            <a:ext cx="9965720" cy="58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70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Results (1): reviewed indications for esomeprazole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EBAF-2D54-4CB2-9BA1-0B5A51E8746B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421" y="2096813"/>
            <a:ext cx="11558563" cy="36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0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000"/>
            <a:ext cx="10515600" cy="6359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Results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EBAF-2D54-4CB2-9BA1-0B5A51E8746B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330" y="1095703"/>
            <a:ext cx="10108470" cy="486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01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000"/>
            <a:ext cx="10515600" cy="6359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Results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EBAF-2D54-4CB2-9BA1-0B5A51E8746B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76" y="993227"/>
            <a:ext cx="8229600" cy="49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26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000"/>
            <a:ext cx="10515600" cy="6359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Results (4) Potential saving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EBAF-2D54-4CB2-9BA1-0B5A51E8746B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38" y="960903"/>
            <a:ext cx="7149662" cy="516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6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EBAF-2D54-4CB2-9BA1-0B5A51E8746B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219" y="255639"/>
            <a:ext cx="7671966" cy="587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8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US AT</a:t>
            </a:r>
          </a:p>
        </p:txBody>
      </p:sp>
    </p:spTree>
    <p:extLst>
      <p:ext uri="{BB962C8B-B14F-4D97-AF65-F5344CB8AC3E}">
        <p14:creationId xmlns:p14="http://schemas.microsoft.com/office/powerpoint/2010/main" val="366275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585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/>
              <a:t>Background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9483"/>
            <a:ext cx="10515600" cy="4797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Health benefits package </a:t>
            </a:r>
            <a:r>
              <a:rPr lang="en-US" b="1" dirty="0"/>
              <a:t>under the a national Social Health Insurance (SHI) program </a:t>
            </a:r>
            <a:endParaRPr lang="en-GB" b="1" dirty="0"/>
          </a:p>
          <a:p>
            <a:r>
              <a:rPr lang="en-US" dirty="0"/>
              <a:t>Issued in 2009</a:t>
            </a:r>
          </a:p>
          <a:p>
            <a:r>
              <a:rPr lang="en-US" dirty="0"/>
              <a:t>More than 20,000 items (Medicines, medical devices and medical supplies) are covered in the current package.</a:t>
            </a:r>
          </a:p>
          <a:p>
            <a:r>
              <a:rPr lang="en-US" dirty="0"/>
              <a:t>The Health Insurance Law enacted in 2008, and </a:t>
            </a:r>
            <a:r>
              <a:rPr lang="en-US" b="1" dirty="0"/>
              <a:t>a roadmap to achieve UHC was developed in 2012</a:t>
            </a:r>
            <a:r>
              <a:rPr lang="en-US" dirty="0"/>
              <a:t>, resulting in a plan to introduce </a:t>
            </a:r>
            <a:r>
              <a:rPr lang="en-US" b="1" dirty="0"/>
              <a:t>‘Basic Health Service Package (BHSP)’ by 2018</a:t>
            </a:r>
            <a:r>
              <a:rPr lang="en-US" dirty="0"/>
              <a:t>. </a:t>
            </a:r>
          </a:p>
          <a:p>
            <a:r>
              <a:rPr lang="en-US" dirty="0"/>
              <a:t>Request from Vietnamese Ministry of Health (MOH) to HITAP for technical support on the review of interventions in the benefits package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EBAF-2D54-4CB2-9BA1-0B5A51E874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76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Selection of priority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693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/>
              <a:t>Criteria for setting priority issues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Highest budget reimbursed from the Vietnam Social Security (VSS)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Analysis of claim data from VSS in 2015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Priority issues are given to the top 20 medicines and 5 medical services reimbursed at national level (1/3 of total VSS budget spent) </a:t>
            </a:r>
          </a:p>
          <a:p>
            <a:pPr marL="0" indent="0">
              <a:buNone/>
            </a:pPr>
            <a:r>
              <a:rPr lang="en-US" sz="3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B9BC-5885-43D4-A88A-7F77786A31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1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/>
          </a:bodyPr>
          <a:lstStyle/>
          <a:p>
            <a:r>
              <a:rPr lang="en-US" sz="4800" b="1" dirty="0"/>
              <a:t>Process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269817"/>
              </p:ext>
            </p:extLst>
          </p:nvPr>
        </p:nvGraphicFramePr>
        <p:xfrm>
          <a:off x="990600" y="153488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EBAF-2D54-4CB2-9BA1-0B5A51E874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Step 1: Guidelines &amp; 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3601"/>
            <a:ext cx="10515600" cy="445974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GB" sz="2800" dirty="0"/>
              <a:t>Evidence on safety, efficacy/effectiveness, and cost-effectiveness</a:t>
            </a:r>
          </a:p>
          <a:p>
            <a:r>
              <a:rPr lang="en-US" dirty="0"/>
              <a:t>Guidelines</a:t>
            </a:r>
          </a:p>
          <a:p>
            <a:pPr lvl="1"/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WHO Model List of Essential Medicines, Thailand’s National List of Essential Medicines, and Vietnamese guidelines, and other national guidelines or international professional associations</a:t>
            </a:r>
          </a:p>
          <a:p>
            <a:r>
              <a:rPr lang="en-US" dirty="0"/>
              <a:t>Health-related bibliographic databases</a:t>
            </a:r>
          </a:p>
          <a:p>
            <a:pPr lvl="1"/>
            <a:r>
              <a:rPr lang="en-US" dirty="0"/>
              <a:t>Medline and Cochrane Library</a:t>
            </a:r>
          </a:p>
          <a:p>
            <a:r>
              <a:rPr lang="en-US" dirty="0"/>
              <a:t>HTA database</a:t>
            </a:r>
          </a:p>
          <a:p>
            <a:pPr lvl="1"/>
            <a:r>
              <a:rPr lang="en-US" dirty="0"/>
              <a:t>Centre for Reviews and Dissemination (CRD)</a:t>
            </a:r>
          </a:p>
          <a:p>
            <a:r>
              <a:rPr lang="en-US" dirty="0"/>
              <a:t>Review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EBAF-2D54-4CB2-9BA1-0B5A51E874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7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 l="2650" t="19636" r="28282" b="6061"/>
          <a:stretch>
            <a:fillRect/>
          </a:stretch>
        </p:blipFill>
        <p:spPr>
          <a:xfrm>
            <a:off x="2388475" y="1140905"/>
            <a:ext cx="7220607" cy="50127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03890" y="201840"/>
            <a:ext cx="10184219" cy="657382"/>
          </a:xfrm>
        </p:spPr>
        <p:txBody>
          <a:bodyPr/>
          <a:lstStyle/>
          <a:p>
            <a:pPr algn="ctr"/>
            <a:r>
              <a:rPr lang="en-US" sz="3600" b="1" dirty="0"/>
              <a:t>Traffic light system for presenting reviewed evidence</a:t>
            </a:r>
          </a:p>
        </p:txBody>
      </p:sp>
    </p:spTree>
    <p:extLst>
      <p:ext uri="{BB962C8B-B14F-4D97-AF65-F5344CB8AC3E}">
        <p14:creationId xmlns:p14="http://schemas.microsoft.com/office/powerpoint/2010/main" val="355868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Step 2: Matching 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Data from 14 hospitals </a:t>
            </a:r>
          </a:p>
          <a:p>
            <a:r>
              <a:rPr lang="en-US" sz="3200" dirty="0"/>
              <a:t>Top ten indications </a:t>
            </a:r>
          </a:p>
          <a:p>
            <a:pPr lvl="1"/>
            <a:r>
              <a:rPr lang="en-US" sz="2800" dirty="0"/>
              <a:t>the number of patients who were prescribed any of the selected interventions with known medical indications identified in Step 1.</a:t>
            </a:r>
          </a:p>
          <a:p>
            <a:r>
              <a:rPr lang="en-US" sz="3200" dirty="0"/>
              <a:t>The analysis aimed to match indications where the prescription of medicines/medical devices were deemed appropriate by the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EBAF-2D54-4CB2-9BA1-0B5A51E874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0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149873"/>
              </p:ext>
            </p:extLst>
          </p:nvPr>
        </p:nvGraphicFramePr>
        <p:xfrm>
          <a:off x="386145" y="1072242"/>
          <a:ext cx="11289684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5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4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>
                          <a:latin typeface="Arial" charset="0"/>
                          <a:ea typeface="Arial" charset="0"/>
                          <a:cs typeface="Arial" charset="0"/>
                        </a:rPr>
                        <a:t>Indications</a:t>
                      </a:r>
                      <a:r>
                        <a:rPr lang="en-US" sz="17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used in Vietnam</a:t>
                      </a:r>
                      <a:endParaRPr lang="en-US" sz="17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Arial" charset="0"/>
                          <a:ea typeface="Arial" charset="0"/>
                          <a:cs typeface="Arial" charset="0"/>
                        </a:rPr>
                        <a:t>Number of patients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Arial" charset="0"/>
                          <a:ea typeface="Arial" charset="0"/>
                          <a:cs typeface="Arial" charset="0"/>
                        </a:rPr>
                        <a:t>Summary of evidence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Arial" charset="0"/>
                          <a:ea typeface="Arial" charset="0"/>
                          <a:cs typeface="Arial" charset="0"/>
                        </a:rPr>
                        <a:t>Name of </a:t>
                      </a:r>
                      <a:r>
                        <a:rPr lang="vi-VN" sz="1700" b="1" dirty="0">
                          <a:latin typeface="Arial" charset="0"/>
                          <a:ea typeface="Arial" charset="0"/>
                          <a:cs typeface="Arial" charset="0"/>
                        </a:rPr>
                        <a:t>supported</a:t>
                      </a:r>
                      <a:r>
                        <a:rPr lang="en-US" sz="1700" b="1" dirty="0">
                          <a:latin typeface="Arial" charset="0"/>
                          <a:ea typeface="Arial" charset="0"/>
                          <a:cs typeface="Arial" charset="0"/>
                        </a:rPr>
                        <a:t> guidelines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350">
                <a:tc>
                  <a:txBody>
                    <a:bodyPr/>
                    <a:lstStyle/>
                    <a:p>
                      <a:pPr algn="l"/>
                      <a:r>
                        <a:rPr lang="en-AU" sz="1700" b="0" kern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 Pneumonia</a:t>
                      </a:r>
                      <a:endParaRPr lang="en-US" sz="17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charset="0"/>
                          <a:ea typeface="Arial" charset="0"/>
                          <a:cs typeface="Arial" charset="0"/>
                        </a:rPr>
                        <a:t>6,000</a:t>
                      </a:r>
                    </a:p>
                    <a:p>
                      <a:pPr algn="ctr"/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/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052"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Severe pneumonia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00A44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052"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vi-VN" sz="17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Ventilator-ass</a:t>
                      </a:r>
                      <a:r>
                        <a:rPr lang="en-US" sz="17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ociated pneumonia*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BAE78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vi-VN" sz="17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Nosocomial pneumonia*</a:t>
                      </a:r>
                      <a:endParaRPr lang="en-US" sz="17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BAE78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052"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>
                          <a:latin typeface="Arial" charset="0"/>
                          <a:ea typeface="Arial" charset="0"/>
                          <a:cs typeface="Arial" charset="0"/>
                        </a:rPr>
                        <a:t>2. Chronic kidney disease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7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2,400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endParaRPr lang="en-US" sz="17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052"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>
                          <a:latin typeface="Arial" charset="0"/>
                          <a:ea typeface="Arial" charset="0"/>
                          <a:cs typeface="Arial" charset="0"/>
                        </a:rPr>
                        <a:t>3. Rheumatic mitral valve diseases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7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2,350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052"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>
                          <a:latin typeface="Arial" charset="0"/>
                          <a:ea typeface="Arial" charset="0"/>
                          <a:cs typeface="Arial" charset="0"/>
                        </a:rPr>
                        <a:t>4. Cerebral infarction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7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2,300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endParaRPr lang="en-US" sz="17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052"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>
                          <a:latin typeface="Arial" charset="0"/>
                          <a:ea typeface="Arial" charset="0"/>
                          <a:cs typeface="Arial" charset="0"/>
                        </a:rPr>
                        <a:t>6. Intracerebral </a:t>
                      </a:r>
                      <a:r>
                        <a:rPr lang="en-US" sz="1700" b="0" dirty="0" err="1">
                          <a:latin typeface="Arial" charset="0"/>
                          <a:ea typeface="Arial" charset="0"/>
                          <a:cs typeface="Arial" charset="0"/>
                        </a:rPr>
                        <a:t>haemorrhage</a:t>
                      </a:r>
                      <a:r>
                        <a:rPr lang="en-US" sz="1700" b="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7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1,900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endParaRPr lang="en-US" sz="17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052"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>
                          <a:latin typeface="Arial" charset="0"/>
                          <a:ea typeface="Arial" charset="0"/>
                          <a:cs typeface="Arial" charset="0"/>
                        </a:rPr>
                        <a:t>7. Heart failure </a:t>
                      </a:r>
                      <a:endParaRPr lang="vi-VN" sz="17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7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1,700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endParaRPr lang="en-US" sz="17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052">
                <a:tc>
                  <a:txBody>
                    <a:bodyPr/>
                    <a:lstStyle/>
                    <a:p>
                      <a:pPr algn="l"/>
                      <a:r>
                        <a:rPr lang="en-US" sz="1700" b="0" kern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8. Other sepsis </a:t>
                      </a:r>
                      <a:endParaRPr lang="en-US" sz="17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charset="0"/>
                          <a:ea typeface="Arial" charset="0"/>
                          <a:cs typeface="Arial" charset="0"/>
                        </a:rPr>
                        <a:t> 1,800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9. Acute myocardial infarction </a:t>
                      </a:r>
                      <a:endParaRPr lang="vi-VN" sz="1700" b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7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1,770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endParaRPr lang="en-US" sz="17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 Other COPD</a:t>
                      </a:r>
                      <a:r>
                        <a:rPr lang="en-US" sz="1700" b="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vi-VN" sz="1700" b="0" baseline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1,590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b="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Others</a:t>
                      </a:r>
                      <a:endParaRPr lang="vi-VN" sz="1700" b="0" baseline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</a:t>
                      </a:r>
                      <a:r>
                        <a:rPr lang="en-US" sz="17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3,200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6144" y="176803"/>
            <a:ext cx="11261081" cy="5547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3600" b="1" dirty="0"/>
              <a:t>Antibiotic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0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Step 3: Clinical Expert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Grey zone</a:t>
            </a:r>
          </a:p>
          <a:p>
            <a:r>
              <a:rPr lang="en-US" sz="3200" dirty="0"/>
              <a:t>Clinical expert was asked to identify for each of the patient records whether the prescription was justified for the given indication.</a:t>
            </a:r>
          </a:p>
          <a:p>
            <a:r>
              <a:rPr lang="en-US" sz="3200" dirty="0"/>
              <a:t>The medical indications not identified in the literature review but recommended by clinical experts.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EBAF-2D54-4CB2-9BA1-0B5A51E874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78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557</Words>
  <Application>Microsoft Office PowerPoint</Application>
  <PresentationFormat>Widescreen</PresentationFormat>
  <Paragraphs>99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Review evidence to inform the health benefits package reform  in Vietnam</vt:lpstr>
      <vt:lpstr>Background</vt:lpstr>
      <vt:lpstr>Selection of priority issues</vt:lpstr>
      <vt:lpstr>Process</vt:lpstr>
      <vt:lpstr>Step 1: Guidelines &amp; Literature Review</vt:lpstr>
      <vt:lpstr>Traffic light system for presenting reviewed evidence</vt:lpstr>
      <vt:lpstr>Step 2: Matching indications</vt:lpstr>
      <vt:lpstr>PowerPoint Presentation</vt:lpstr>
      <vt:lpstr>Step 3: Clinical Expert Review</vt:lpstr>
      <vt:lpstr>Step 4: Developing list of indications </vt:lpstr>
      <vt:lpstr>PowerPoint Presentation</vt:lpstr>
      <vt:lpstr>Results (1): reviewed indications for esomeprazole</vt:lpstr>
      <vt:lpstr>Results (2)</vt:lpstr>
      <vt:lpstr>Results (3)</vt:lpstr>
      <vt:lpstr>Results (4) Potential saving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Phia-Com</dc:creator>
  <cp:lastModifiedBy>Yot Teerawattananon</cp:lastModifiedBy>
  <cp:revision>213</cp:revision>
  <dcterms:created xsi:type="dcterms:W3CDTF">2016-03-29T09:15:38Z</dcterms:created>
  <dcterms:modified xsi:type="dcterms:W3CDTF">2017-02-27T03:34:51Z</dcterms:modified>
</cp:coreProperties>
</file>