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72" r:id="rId3"/>
    <p:sldId id="357" r:id="rId4"/>
    <p:sldId id="310" r:id="rId5"/>
    <p:sldId id="311" r:id="rId6"/>
    <p:sldId id="361" r:id="rId7"/>
    <p:sldId id="313" r:id="rId8"/>
    <p:sldId id="279" r:id="rId9"/>
    <p:sldId id="321" r:id="rId10"/>
    <p:sldId id="323" r:id="rId11"/>
    <p:sldId id="280" r:id="rId12"/>
    <p:sldId id="282" r:id="rId13"/>
    <p:sldId id="319" r:id="rId14"/>
    <p:sldId id="312" r:id="rId15"/>
    <p:sldId id="358" r:id="rId16"/>
    <p:sldId id="359" r:id="rId17"/>
    <p:sldId id="360" r:id="rId18"/>
    <p:sldId id="304" r:id="rId19"/>
    <p:sldId id="309" r:id="rId20"/>
    <p:sldId id="326" r:id="rId21"/>
    <p:sldId id="336" r:id="rId22"/>
    <p:sldId id="338" r:id="rId23"/>
    <p:sldId id="344" r:id="rId24"/>
    <p:sldId id="339" r:id="rId25"/>
    <p:sldId id="340" r:id="rId26"/>
    <p:sldId id="345" r:id="rId27"/>
    <p:sldId id="346" r:id="rId28"/>
    <p:sldId id="347" r:id="rId29"/>
    <p:sldId id="343" r:id="rId30"/>
    <p:sldId id="349" r:id="rId31"/>
    <p:sldId id="351" r:id="rId32"/>
    <p:sldId id="352" r:id="rId33"/>
    <p:sldId id="353" r:id="rId34"/>
    <p:sldId id="324"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E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2376" autoAdjust="0"/>
  </p:normalViewPr>
  <p:slideViewPr>
    <p:cSldViewPr snapToGrid="0">
      <p:cViewPr varScale="1">
        <p:scale>
          <a:sx n="68" d="100"/>
          <a:sy n="68" d="100"/>
        </p:scale>
        <p:origin x="-1448" y="-120"/>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EHP Intervention by Condition</a:t>
            </a:r>
          </a:p>
        </c:rich>
      </c:tx>
      <c:layout/>
      <c:overlay val="0"/>
    </c:title>
    <c:autoTitleDeleted val="0"/>
    <c:plotArea>
      <c:layout>
        <c:manualLayout>
          <c:layoutTarget val="inner"/>
          <c:xMode val="edge"/>
          <c:yMode val="edge"/>
          <c:x val="0.100152426048095"/>
          <c:y val="0.115755627009646"/>
          <c:w val="0.457094594594595"/>
          <c:h val="0.870096463022508"/>
        </c:manualLayout>
      </c:layout>
      <c:pieChart>
        <c:varyColors val="1"/>
        <c:ser>
          <c:idx val="0"/>
          <c:order val="0"/>
          <c:dLbls>
            <c:dLblPos val="bestFit"/>
            <c:showLegendKey val="0"/>
            <c:showVal val="1"/>
            <c:showCatName val="0"/>
            <c:showSerName val="0"/>
            <c:showPercent val="0"/>
            <c:showBubbleSize val="0"/>
            <c:showLeaderLines val="1"/>
          </c:dLbls>
          <c:cat>
            <c:strRef>
              <c:f>Sheet1!$F$19:$F$31</c:f>
              <c:strCache>
                <c:ptCount val="13"/>
                <c:pt idx="0">
                  <c:v>Vaccine preventable (4%)</c:v>
                </c:pt>
                <c:pt idx="1">
                  <c:v>ARI (3%)</c:v>
                </c:pt>
                <c:pt idx="2">
                  <c:v>Malaria (8%)</c:v>
                </c:pt>
                <c:pt idx="3">
                  <c:v>Perinatal (17%)</c:v>
                </c:pt>
                <c:pt idx="4">
                  <c:v>Diarrhoeal Diseases (4%)</c:v>
                </c:pt>
                <c:pt idx="5">
                  <c:v>HIV/STIs (13%)</c:v>
                </c:pt>
                <c:pt idx="6">
                  <c:v>NTDs (10%)</c:v>
                </c:pt>
                <c:pt idx="7">
                  <c:v>Malnutrition (8%)_x000d_</c:v>
                </c:pt>
                <c:pt idx="8">
                  <c:v>Eye, ear and skin infections (6%)</c:v>
                </c:pt>
                <c:pt idx="9">
                  <c:v>NCDs &amp; Trauma (10%)</c:v>
                </c:pt>
                <c:pt idx="10">
                  <c:v>Mental illness and epilepsy (8%)</c:v>
                </c:pt>
                <c:pt idx="11">
                  <c:v>Cancer (5%)</c:v>
                </c:pt>
                <c:pt idx="12">
                  <c:v>Tuberculosis (4%)</c:v>
                </c:pt>
              </c:strCache>
            </c:strRef>
          </c:cat>
          <c:val>
            <c:numRef>
              <c:f>Sheet1!$G$19:$G$31</c:f>
              <c:numCache>
                <c:formatCode>0%</c:formatCode>
                <c:ptCount val="13"/>
                <c:pt idx="0">
                  <c:v>0.04</c:v>
                </c:pt>
                <c:pt idx="1">
                  <c:v>0.03</c:v>
                </c:pt>
                <c:pt idx="2">
                  <c:v>0.08</c:v>
                </c:pt>
                <c:pt idx="3">
                  <c:v>0.17</c:v>
                </c:pt>
                <c:pt idx="4">
                  <c:v>0.04</c:v>
                </c:pt>
                <c:pt idx="5">
                  <c:v>0.13</c:v>
                </c:pt>
                <c:pt idx="6">
                  <c:v>0.1</c:v>
                </c:pt>
                <c:pt idx="7">
                  <c:v>0.08</c:v>
                </c:pt>
                <c:pt idx="8">
                  <c:v>0.06</c:v>
                </c:pt>
                <c:pt idx="9">
                  <c:v>0.1</c:v>
                </c:pt>
                <c:pt idx="10">
                  <c:v>0.08</c:v>
                </c:pt>
                <c:pt idx="11">
                  <c:v>0.05</c:v>
                </c:pt>
                <c:pt idx="12">
                  <c:v>0.04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5934236565798"/>
          <c:y val="0.165366377071037"/>
          <c:w val="0.294835756755166"/>
          <c:h val="0.772044448086389"/>
        </c:manualLayout>
      </c:layou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477C1-73A0-40F6-B2FF-5BB2F45E37B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35417FB-700B-4B0C-BF28-13539F46FB80}">
      <dgm:prSet phldrT="[Text]" custT="1"/>
      <dgm:spPr/>
      <dgm:t>
        <a:bodyPr/>
        <a:lstStyle/>
        <a:p>
          <a:r>
            <a:rPr lang="en-US" sz="2400" dirty="0" smtClean="0"/>
            <a:t>Supply-side constraints</a:t>
          </a:r>
          <a:endParaRPr lang="en-US" sz="2400" dirty="0"/>
        </a:p>
      </dgm:t>
    </dgm:pt>
    <dgm:pt modelId="{C3AFE960-B83C-42C9-B7DD-4857CADF4F7A}" type="parTrans" cxnId="{9DA4AD75-CB68-482E-A7EF-ADC43073421F}">
      <dgm:prSet/>
      <dgm:spPr/>
      <dgm:t>
        <a:bodyPr/>
        <a:lstStyle/>
        <a:p>
          <a:endParaRPr lang="en-US"/>
        </a:p>
      </dgm:t>
    </dgm:pt>
    <dgm:pt modelId="{364D07FA-F318-43D4-AF94-F6914BF224BE}" type="sibTrans" cxnId="{9DA4AD75-CB68-482E-A7EF-ADC43073421F}">
      <dgm:prSet/>
      <dgm:spPr/>
      <dgm:t>
        <a:bodyPr/>
        <a:lstStyle/>
        <a:p>
          <a:endParaRPr lang="en-US"/>
        </a:p>
      </dgm:t>
    </dgm:pt>
    <dgm:pt modelId="{C0CDDB3B-6978-42EF-B4A9-B51EAA107921}">
      <dgm:prSet phldrT="[Text]" custT="1"/>
      <dgm:spPr/>
      <dgm:t>
        <a:bodyPr/>
        <a:lstStyle/>
        <a:p>
          <a:r>
            <a:rPr lang="en-US" sz="1600" dirty="0" smtClean="0"/>
            <a:t>Financial constraints</a:t>
          </a:r>
          <a:endParaRPr lang="en-US" sz="1600" dirty="0"/>
        </a:p>
      </dgm:t>
    </dgm:pt>
    <dgm:pt modelId="{93AC0893-E3EB-44E7-8368-6B1D75187320}" type="parTrans" cxnId="{6C4426C4-9B1A-43CB-BD37-AD88DFCC7E97}">
      <dgm:prSet/>
      <dgm:spPr/>
      <dgm:t>
        <a:bodyPr/>
        <a:lstStyle/>
        <a:p>
          <a:endParaRPr lang="en-US"/>
        </a:p>
      </dgm:t>
    </dgm:pt>
    <dgm:pt modelId="{2A7ACB17-D21A-4CE5-8FAC-BCCAB6D8DD11}" type="sibTrans" cxnId="{6C4426C4-9B1A-43CB-BD37-AD88DFCC7E97}">
      <dgm:prSet/>
      <dgm:spPr/>
      <dgm:t>
        <a:bodyPr/>
        <a:lstStyle/>
        <a:p>
          <a:endParaRPr lang="en-US"/>
        </a:p>
      </dgm:t>
    </dgm:pt>
    <dgm:pt modelId="{A383E3ED-5A76-46CE-8502-D8A4A910026D}">
      <dgm:prSet phldrT="[Text]"/>
      <dgm:spPr/>
      <dgm:t>
        <a:bodyPr/>
        <a:lstStyle/>
        <a:p>
          <a:r>
            <a:rPr lang="en-US" dirty="0" smtClean="0"/>
            <a:t>Low EHP implementation</a:t>
          </a:r>
          <a:endParaRPr lang="en-US" dirty="0"/>
        </a:p>
      </dgm:t>
    </dgm:pt>
    <dgm:pt modelId="{899A1E25-036A-4EE9-85D3-64714B447AB6}" type="parTrans" cxnId="{C611EFB9-C416-4743-A08A-8FA4CCCFD4D7}">
      <dgm:prSet/>
      <dgm:spPr/>
      <dgm:t>
        <a:bodyPr/>
        <a:lstStyle/>
        <a:p>
          <a:endParaRPr lang="en-US"/>
        </a:p>
      </dgm:t>
    </dgm:pt>
    <dgm:pt modelId="{A38696EC-3E42-42F4-9D95-C76BDBAB4B67}" type="sibTrans" cxnId="{C611EFB9-C416-4743-A08A-8FA4CCCFD4D7}">
      <dgm:prSet/>
      <dgm:spPr/>
      <dgm:t>
        <a:bodyPr/>
        <a:lstStyle/>
        <a:p>
          <a:endParaRPr lang="en-US"/>
        </a:p>
      </dgm:t>
    </dgm:pt>
    <dgm:pt modelId="{B38ECE9B-3550-C049-9873-55278EF624E7}">
      <dgm:prSet/>
      <dgm:spPr/>
      <dgm:t>
        <a:bodyPr/>
        <a:lstStyle/>
        <a:p>
          <a:r>
            <a:rPr lang="en-US" dirty="0" smtClean="0"/>
            <a:t>Equity issues</a:t>
          </a:r>
          <a:endParaRPr lang="en-US" dirty="0"/>
        </a:p>
      </dgm:t>
    </dgm:pt>
    <dgm:pt modelId="{9FC87528-3769-8F43-A714-BF84427CC447}" type="parTrans" cxnId="{0F40627F-7D24-9840-9757-DF760C5664CA}">
      <dgm:prSet/>
      <dgm:spPr/>
      <dgm:t>
        <a:bodyPr/>
        <a:lstStyle/>
        <a:p>
          <a:endParaRPr lang="en-US"/>
        </a:p>
      </dgm:t>
    </dgm:pt>
    <dgm:pt modelId="{24450E94-15D5-7B43-A896-BC7BF52E87AA}" type="sibTrans" cxnId="{0F40627F-7D24-9840-9757-DF760C5664CA}">
      <dgm:prSet/>
      <dgm:spPr/>
      <dgm:t>
        <a:bodyPr/>
        <a:lstStyle/>
        <a:p>
          <a:endParaRPr lang="en-US"/>
        </a:p>
      </dgm:t>
    </dgm:pt>
    <dgm:pt modelId="{E9537FA3-A465-7744-BCD6-652F243D9461}">
      <dgm:prSet custT="1"/>
      <dgm:spPr/>
      <dgm:t>
        <a:bodyPr/>
        <a:lstStyle/>
        <a:p>
          <a:r>
            <a:rPr lang="en-US" sz="2400" dirty="0" smtClean="0"/>
            <a:t>Demand-side constraints</a:t>
          </a:r>
          <a:endParaRPr lang="en-US" sz="2400" dirty="0"/>
        </a:p>
      </dgm:t>
    </dgm:pt>
    <dgm:pt modelId="{46A6B7DA-5B05-6B47-AC7D-F8A0EEC35634}" type="parTrans" cxnId="{C298EFE6-AC82-A143-85A8-D8AB2254EE95}">
      <dgm:prSet/>
      <dgm:spPr/>
      <dgm:t>
        <a:bodyPr/>
        <a:lstStyle/>
        <a:p>
          <a:endParaRPr lang="en-US"/>
        </a:p>
      </dgm:t>
    </dgm:pt>
    <dgm:pt modelId="{69F8FC88-0058-1142-9BF6-DCE3A41EEEB3}" type="sibTrans" cxnId="{C298EFE6-AC82-A143-85A8-D8AB2254EE95}">
      <dgm:prSet/>
      <dgm:spPr/>
      <dgm:t>
        <a:bodyPr/>
        <a:lstStyle/>
        <a:p>
          <a:endParaRPr lang="en-US"/>
        </a:p>
      </dgm:t>
    </dgm:pt>
    <dgm:pt modelId="{C432292E-4722-5448-8797-D48C5FFB4D1D}">
      <dgm:prSet/>
      <dgm:spPr/>
      <dgm:t>
        <a:bodyPr/>
        <a:lstStyle/>
        <a:p>
          <a:r>
            <a:rPr lang="en-US" smtClean="0"/>
            <a:t>Health system constraints</a:t>
          </a:r>
          <a:endParaRPr lang="en-US" dirty="0"/>
        </a:p>
      </dgm:t>
    </dgm:pt>
    <dgm:pt modelId="{E357391F-7563-AF4F-9248-4D08CCB98F7B}" type="parTrans" cxnId="{4684B5FB-F274-194C-860E-3DF3E845684C}">
      <dgm:prSet/>
      <dgm:spPr/>
      <dgm:t>
        <a:bodyPr/>
        <a:lstStyle/>
        <a:p>
          <a:endParaRPr lang="en-US"/>
        </a:p>
      </dgm:t>
    </dgm:pt>
    <dgm:pt modelId="{89542D8C-CD0C-8D4A-B47F-6B5EB4D19E0B}" type="sibTrans" cxnId="{4684B5FB-F274-194C-860E-3DF3E845684C}">
      <dgm:prSet/>
      <dgm:spPr/>
      <dgm:t>
        <a:bodyPr/>
        <a:lstStyle/>
        <a:p>
          <a:endParaRPr lang="en-US"/>
        </a:p>
      </dgm:t>
    </dgm:pt>
    <dgm:pt modelId="{784C00B6-4847-9841-9D76-6D2C9D2F3725}">
      <dgm:prSet/>
      <dgm:spPr/>
      <dgm:t>
        <a:bodyPr/>
        <a:lstStyle/>
        <a:p>
          <a:r>
            <a:rPr lang="en-US" dirty="0" smtClean="0"/>
            <a:t>Distance (transport costs &amp; referrals)</a:t>
          </a:r>
          <a:endParaRPr lang="en-US" dirty="0"/>
        </a:p>
      </dgm:t>
    </dgm:pt>
    <dgm:pt modelId="{E6D85BDD-5D44-DA4D-8512-5B6B9AB60B97}" type="parTrans" cxnId="{37949C38-9ADE-CD42-BF38-6B3240E09940}">
      <dgm:prSet/>
      <dgm:spPr/>
      <dgm:t>
        <a:bodyPr/>
        <a:lstStyle/>
        <a:p>
          <a:endParaRPr lang="en-US"/>
        </a:p>
      </dgm:t>
    </dgm:pt>
    <dgm:pt modelId="{A1B4B727-0A42-0641-80F3-DF5EB5D4B465}" type="sibTrans" cxnId="{37949C38-9ADE-CD42-BF38-6B3240E09940}">
      <dgm:prSet/>
      <dgm:spPr/>
      <dgm:t>
        <a:bodyPr/>
        <a:lstStyle/>
        <a:p>
          <a:endParaRPr lang="en-US"/>
        </a:p>
      </dgm:t>
    </dgm:pt>
    <dgm:pt modelId="{0A07FBA4-07D8-BB4B-B177-724C2666BD93}">
      <dgm:prSet/>
      <dgm:spPr/>
      <dgm:t>
        <a:bodyPr/>
        <a:lstStyle/>
        <a:p>
          <a:r>
            <a:rPr lang="en-US" dirty="0" smtClean="0"/>
            <a:t>Poor health worker attitudes</a:t>
          </a:r>
          <a:endParaRPr lang="en-US" dirty="0"/>
        </a:p>
      </dgm:t>
    </dgm:pt>
    <dgm:pt modelId="{C5C2548D-6F9D-904B-9FD1-4BB3A06BAE8F}" type="parTrans" cxnId="{5E88F501-C39D-0148-B2DA-171F31803A9E}">
      <dgm:prSet/>
      <dgm:spPr/>
      <dgm:t>
        <a:bodyPr/>
        <a:lstStyle/>
        <a:p>
          <a:endParaRPr lang="en-US"/>
        </a:p>
      </dgm:t>
    </dgm:pt>
    <dgm:pt modelId="{41BFDA9D-D101-9D44-BEA7-6F46A99810DB}" type="sibTrans" cxnId="{5E88F501-C39D-0148-B2DA-171F31803A9E}">
      <dgm:prSet/>
      <dgm:spPr/>
      <dgm:t>
        <a:bodyPr/>
        <a:lstStyle/>
        <a:p>
          <a:endParaRPr lang="en-US"/>
        </a:p>
      </dgm:t>
    </dgm:pt>
    <dgm:pt modelId="{7FC8D5B3-37F5-B64E-AF74-6D54C8CBA704}">
      <dgm:prSet/>
      <dgm:spPr/>
      <dgm:t>
        <a:bodyPr/>
        <a:lstStyle/>
        <a:p>
          <a:r>
            <a:rPr lang="en-US" dirty="0" smtClean="0"/>
            <a:t>Patient perception of poor quality</a:t>
          </a:r>
          <a:endParaRPr lang="en-US" dirty="0"/>
        </a:p>
      </dgm:t>
    </dgm:pt>
    <dgm:pt modelId="{FCCBEB10-81F6-E24C-8D6D-0387B489D173}" type="parTrans" cxnId="{7E202166-D6AF-794E-94D9-6016F04723D2}">
      <dgm:prSet/>
      <dgm:spPr/>
      <dgm:t>
        <a:bodyPr/>
        <a:lstStyle/>
        <a:p>
          <a:endParaRPr lang="en-US"/>
        </a:p>
      </dgm:t>
    </dgm:pt>
    <dgm:pt modelId="{E9786D50-4B44-7C42-9967-3E8DC5295E5A}" type="sibTrans" cxnId="{7E202166-D6AF-794E-94D9-6016F04723D2}">
      <dgm:prSet/>
      <dgm:spPr/>
      <dgm:t>
        <a:bodyPr/>
        <a:lstStyle/>
        <a:p>
          <a:endParaRPr lang="en-US"/>
        </a:p>
      </dgm:t>
    </dgm:pt>
    <dgm:pt modelId="{D79748FD-8EB4-467F-B8F0-8C75B4A442D6}" type="pres">
      <dgm:prSet presAssocID="{86B477C1-73A0-40F6-B2FF-5BB2F45E37B7}" presName="Name0" presStyleCnt="0">
        <dgm:presLayoutVars>
          <dgm:chPref val="3"/>
          <dgm:dir/>
          <dgm:animLvl val="lvl"/>
          <dgm:resizeHandles/>
        </dgm:presLayoutVars>
      </dgm:prSet>
      <dgm:spPr/>
      <dgm:t>
        <a:bodyPr/>
        <a:lstStyle/>
        <a:p>
          <a:endParaRPr lang="en-US"/>
        </a:p>
      </dgm:t>
    </dgm:pt>
    <dgm:pt modelId="{4C3E2422-35F5-464F-9C9F-5022A989E8D1}" type="pres">
      <dgm:prSet presAssocID="{E35417FB-700B-4B0C-BF28-13539F46FB80}" presName="horFlow" presStyleCnt="0"/>
      <dgm:spPr/>
    </dgm:pt>
    <dgm:pt modelId="{AB81A98E-AD4F-439B-83A3-20C4864E32BF}" type="pres">
      <dgm:prSet presAssocID="{E35417FB-700B-4B0C-BF28-13539F46FB80}" presName="bigChev" presStyleLbl="node1" presStyleIdx="0" presStyleCnt="2"/>
      <dgm:spPr/>
      <dgm:t>
        <a:bodyPr/>
        <a:lstStyle/>
        <a:p>
          <a:endParaRPr lang="en-US"/>
        </a:p>
      </dgm:t>
    </dgm:pt>
    <dgm:pt modelId="{A52733A8-324F-41B3-906E-63140A5B5008}" type="pres">
      <dgm:prSet presAssocID="{93AC0893-E3EB-44E7-8368-6B1D75187320}" presName="parTrans" presStyleCnt="0"/>
      <dgm:spPr/>
    </dgm:pt>
    <dgm:pt modelId="{16618F8B-92E5-49E9-95AE-A4F58C9E9222}" type="pres">
      <dgm:prSet presAssocID="{C0CDDB3B-6978-42EF-B4A9-B51EAA107921}" presName="node" presStyleLbl="alignAccFollowNode1" presStyleIdx="0" presStyleCnt="7">
        <dgm:presLayoutVars>
          <dgm:bulletEnabled val="1"/>
        </dgm:presLayoutVars>
      </dgm:prSet>
      <dgm:spPr/>
      <dgm:t>
        <a:bodyPr/>
        <a:lstStyle/>
        <a:p>
          <a:endParaRPr lang="en-US"/>
        </a:p>
      </dgm:t>
    </dgm:pt>
    <dgm:pt modelId="{215E6FA9-0A98-48DD-9A05-030A2904DCF9}" type="pres">
      <dgm:prSet presAssocID="{2A7ACB17-D21A-4CE5-8FAC-BCCAB6D8DD11}" presName="sibTrans" presStyleCnt="0"/>
      <dgm:spPr/>
    </dgm:pt>
    <dgm:pt modelId="{FB97AD9F-A288-4945-8FCA-9DB0AB7F79D5}" type="pres">
      <dgm:prSet presAssocID="{C432292E-4722-5448-8797-D48C5FFB4D1D}" presName="node" presStyleLbl="alignAccFollowNode1" presStyleIdx="1" presStyleCnt="7">
        <dgm:presLayoutVars>
          <dgm:bulletEnabled val="1"/>
        </dgm:presLayoutVars>
      </dgm:prSet>
      <dgm:spPr/>
      <dgm:t>
        <a:bodyPr/>
        <a:lstStyle/>
        <a:p>
          <a:endParaRPr lang="en-US"/>
        </a:p>
      </dgm:t>
    </dgm:pt>
    <dgm:pt modelId="{67FF4329-8B9C-D94E-AE68-D73605A8AD31}" type="pres">
      <dgm:prSet presAssocID="{89542D8C-CD0C-8D4A-B47F-6B5EB4D19E0B}" presName="sibTrans" presStyleCnt="0"/>
      <dgm:spPr/>
    </dgm:pt>
    <dgm:pt modelId="{8FB09707-13B2-477C-971E-904B0BA328F4}" type="pres">
      <dgm:prSet presAssocID="{A383E3ED-5A76-46CE-8502-D8A4A910026D}" presName="node" presStyleLbl="alignAccFollowNode1" presStyleIdx="2" presStyleCnt="7">
        <dgm:presLayoutVars>
          <dgm:bulletEnabled val="1"/>
        </dgm:presLayoutVars>
      </dgm:prSet>
      <dgm:spPr/>
      <dgm:t>
        <a:bodyPr/>
        <a:lstStyle/>
        <a:p>
          <a:endParaRPr lang="en-US"/>
        </a:p>
      </dgm:t>
    </dgm:pt>
    <dgm:pt modelId="{24E43E9F-D73D-C043-85EE-794505697876}" type="pres">
      <dgm:prSet presAssocID="{A38696EC-3E42-42F4-9D95-C76BDBAB4B67}" presName="sibTrans" presStyleCnt="0"/>
      <dgm:spPr/>
    </dgm:pt>
    <dgm:pt modelId="{F3400F20-7162-D243-B1C4-BA4D3975FF2F}" type="pres">
      <dgm:prSet presAssocID="{B38ECE9B-3550-C049-9873-55278EF624E7}" presName="node" presStyleLbl="alignAccFollowNode1" presStyleIdx="3" presStyleCnt="7">
        <dgm:presLayoutVars>
          <dgm:bulletEnabled val="1"/>
        </dgm:presLayoutVars>
      </dgm:prSet>
      <dgm:spPr/>
      <dgm:t>
        <a:bodyPr/>
        <a:lstStyle/>
        <a:p>
          <a:endParaRPr lang="en-US"/>
        </a:p>
      </dgm:t>
    </dgm:pt>
    <dgm:pt modelId="{5BA15AC5-27CE-4EA2-8D9E-3FC586320265}" type="pres">
      <dgm:prSet presAssocID="{E35417FB-700B-4B0C-BF28-13539F46FB80}" presName="vSp" presStyleCnt="0"/>
      <dgm:spPr/>
    </dgm:pt>
    <dgm:pt modelId="{30FFF271-D865-B54D-BD91-D20A01C4FBD5}" type="pres">
      <dgm:prSet presAssocID="{E9537FA3-A465-7744-BCD6-652F243D9461}" presName="horFlow" presStyleCnt="0"/>
      <dgm:spPr/>
    </dgm:pt>
    <dgm:pt modelId="{5A657ECA-70B0-D645-983F-F84E1829893B}" type="pres">
      <dgm:prSet presAssocID="{E9537FA3-A465-7744-BCD6-652F243D9461}" presName="bigChev" presStyleLbl="node1" presStyleIdx="1" presStyleCnt="2"/>
      <dgm:spPr/>
      <dgm:t>
        <a:bodyPr/>
        <a:lstStyle/>
        <a:p>
          <a:endParaRPr lang="en-US"/>
        </a:p>
      </dgm:t>
    </dgm:pt>
    <dgm:pt modelId="{1E151748-7FAB-3145-AEF1-64C19D1B2823}" type="pres">
      <dgm:prSet presAssocID="{E6D85BDD-5D44-DA4D-8512-5B6B9AB60B97}" presName="parTrans" presStyleCnt="0"/>
      <dgm:spPr/>
    </dgm:pt>
    <dgm:pt modelId="{0B974C78-79C2-B246-97C4-D90001A00B86}" type="pres">
      <dgm:prSet presAssocID="{784C00B6-4847-9841-9D76-6D2C9D2F3725}" presName="node" presStyleLbl="alignAccFollowNode1" presStyleIdx="4" presStyleCnt="7">
        <dgm:presLayoutVars>
          <dgm:bulletEnabled val="1"/>
        </dgm:presLayoutVars>
      </dgm:prSet>
      <dgm:spPr/>
      <dgm:t>
        <a:bodyPr/>
        <a:lstStyle/>
        <a:p>
          <a:endParaRPr lang="en-US"/>
        </a:p>
      </dgm:t>
    </dgm:pt>
    <dgm:pt modelId="{94D2C366-887E-784A-B375-84E318FE18C9}" type="pres">
      <dgm:prSet presAssocID="{A1B4B727-0A42-0641-80F3-DF5EB5D4B465}" presName="sibTrans" presStyleCnt="0"/>
      <dgm:spPr/>
    </dgm:pt>
    <dgm:pt modelId="{010D4B01-E3AB-1D49-9092-8C424964D567}" type="pres">
      <dgm:prSet presAssocID="{0A07FBA4-07D8-BB4B-B177-724C2666BD93}" presName="node" presStyleLbl="alignAccFollowNode1" presStyleIdx="5" presStyleCnt="7">
        <dgm:presLayoutVars>
          <dgm:bulletEnabled val="1"/>
        </dgm:presLayoutVars>
      </dgm:prSet>
      <dgm:spPr/>
      <dgm:t>
        <a:bodyPr/>
        <a:lstStyle/>
        <a:p>
          <a:endParaRPr lang="en-US"/>
        </a:p>
      </dgm:t>
    </dgm:pt>
    <dgm:pt modelId="{A40668D3-129D-D844-8BD0-7B2559B5882F}" type="pres">
      <dgm:prSet presAssocID="{41BFDA9D-D101-9D44-BEA7-6F46A99810DB}" presName="sibTrans" presStyleCnt="0"/>
      <dgm:spPr/>
    </dgm:pt>
    <dgm:pt modelId="{CECD4A32-164B-1640-91F9-AEF83525E57E}" type="pres">
      <dgm:prSet presAssocID="{7FC8D5B3-37F5-B64E-AF74-6D54C8CBA704}" presName="node" presStyleLbl="alignAccFollowNode1" presStyleIdx="6" presStyleCnt="7">
        <dgm:presLayoutVars>
          <dgm:bulletEnabled val="1"/>
        </dgm:presLayoutVars>
      </dgm:prSet>
      <dgm:spPr/>
      <dgm:t>
        <a:bodyPr/>
        <a:lstStyle/>
        <a:p>
          <a:endParaRPr lang="en-US"/>
        </a:p>
      </dgm:t>
    </dgm:pt>
  </dgm:ptLst>
  <dgm:cxnLst>
    <dgm:cxn modelId="{8033942A-C1E9-FF41-ACE9-6198690E226D}" type="presOf" srcId="{B38ECE9B-3550-C049-9873-55278EF624E7}" destId="{F3400F20-7162-D243-B1C4-BA4D3975FF2F}" srcOrd="0" destOrd="0" presId="urn:microsoft.com/office/officeart/2005/8/layout/lProcess3"/>
    <dgm:cxn modelId="{E433C5BF-7642-D04F-AF13-A94A3CC43951}" type="presOf" srcId="{7FC8D5B3-37F5-B64E-AF74-6D54C8CBA704}" destId="{CECD4A32-164B-1640-91F9-AEF83525E57E}" srcOrd="0" destOrd="0" presId="urn:microsoft.com/office/officeart/2005/8/layout/lProcess3"/>
    <dgm:cxn modelId="{09F98637-CD6B-D54A-B680-8FC6C2F531DE}" type="presOf" srcId="{E9537FA3-A465-7744-BCD6-652F243D9461}" destId="{5A657ECA-70B0-D645-983F-F84E1829893B}" srcOrd="0" destOrd="0" presId="urn:microsoft.com/office/officeart/2005/8/layout/lProcess3"/>
    <dgm:cxn modelId="{7E202166-D6AF-794E-94D9-6016F04723D2}" srcId="{E9537FA3-A465-7744-BCD6-652F243D9461}" destId="{7FC8D5B3-37F5-B64E-AF74-6D54C8CBA704}" srcOrd="2" destOrd="0" parTransId="{FCCBEB10-81F6-E24C-8D6D-0387B489D173}" sibTransId="{E9786D50-4B44-7C42-9967-3E8DC5295E5A}"/>
    <dgm:cxn modelId="{0F40627F-7D24-9840-9757-DF760C5664CA}" srcId="{E35417FB-700B-4B0C-BF28-13539F46FB80}" destId="{B38ECE9B-3550-C049-9873-55278EF624E7}" srcOrd="3" destOrd="0" parTransId="{9FC87528-3769-8F43-A714-BF84427CC447}" sibTransId="{24450E94-15D5-7B43-A896-BC7BF52E87AA}"/>
    <dgm:cxn modelId="{37949C38-9ADE-CD42-BF38-6B3240E09940}" srcId="{E9537FA3-A465-7744-BCD6-652F243D9461}" destId="{784C00B6-4847-9841-9D76-6D2C9D2F3725}" srcOrd="0" destOrd="0" parTransId="{E6D85BDD-5D44-DA4D-8512-5B6B9AB60B97}" sibTransId="{A1B4B727-0A42-0641-80F3-DF5EB5D4B465}"/>
    <dgm:cxn modelId="{5E88F501-C39D-0148-B2DA-171F31803A9E}" srcId="{E9537FA3-A465-7744-BCD6-652F243D9461}" destId="{0A07FBA4-07D8-BB4B-B177-724C2666BD93}" srcOrd="1" destOrd="0" parTransId="{C5C2548D-6F9D-904B-9FD1-4BB3A06BAE8F}" sibTransId="{41BFDA9D-D101-9D44-BEA7-6F46A99810DB}"/>
    <dgm:cxn modelId="{DACB150D-D49E-6744-82D4-B46EC2B9B1DD}" type="presOf" srcId="{86B477C1-73A0-40F6-B2FF-5BB2F45E37B7}" destId="{D79748FD-8EB4-467F-B8F0-8C75B4A442D6}" srcOrd="0" destOrd="0" presId="urn:microsoft.com/office/officeart/2005/8/layout/lProcess3"/>
    <dgm:cxn modelId="{97A5EAD2-750F-604E-B1F1-9E53D801E0E5}" type="presOf" srcId="{784C00B6-4847-9841-9D76-6D2C9D2F3725}" destId="{0B974C78-79C2-B246-97C4-D90001A00B86}" srcOrd="0" destOrd="0" presId="urn:microsoft.com/office/officeart/2005/8/layout/lProcess3"/>
    <dgm:cxn modelId="{C611EFB9-C416-4743-A08A-8FA4CCCFD4D7}" srcId="{E35417FB-700B-4B0C-BF28-13539F46FB80}" destId="{A383E3ED-5A76-46CE-8502-D8A4A910026D}" srcOrd="2" destOrd="0" parTransId="{899A1E25-036A-4EE9-85D3-64714B447AB6}" sibTransId="{A38696EC-3E42-42F4-9D95-C76BDBAB4B67}"/>
    <dgm:cxn modelId="{B49845CC-E293-4448-86CD-74C44B5CCE18}" type="presOf" srcId="{0A07FBA4-07D8-BB4B-B177-724C2666BD93}" destId="{010D4B01-E3AB-1D49-9092-8C424964D567}" srcOrd="0" destOrd="0" presId="urn:microsoft.com/office/officeart/2005/8/layout/lProcess3"/>
    <dgm:cxn modelId="{C298EFE6-AC82-A143-85A8-D8AB2254EE95}" srcId="{86B477C1-73A0-40F6-B2FF-5BB2F45E37B7}" destId="{E9537FA3-A465-7744-BCD6-652F243D9461}" srcOrd="1" destOrd="0" parTransId="{46A6B7DA-5B05-6B47-AC7D-F8A0EEC35634}" sibTransId="{69F8FC88-0058-1142-9BF6-DCE3A41EEEB3}"/>
    <dgm:cxn modelId="{6C4426C4-9B1A-43CB-BD37-AD88DFCC7E97}" srcId="{E35417FB-700B-4B0C-BF28-13539F46FB80}" destId="{C0CDDB3B-6978-42EF-B4A9-B51EAA107921}" srcOrd="0" destOrd="0" parTransId="{93AC0893-E3EB-44E7-8368-6B1D75187320}" sibTransId="{2A7ACB17-D21A-4CE5-8FAC-BCCAB6D8DD11}"/>
    <dgm:cxn modelId="{D45CD368-3B7E-964E-99AD-CBF8AA1A1923}" type="presOf" srcId="{A383E3ED-5A76-46CE-8502-D8A4A910026D}" destId="{8FB09707-13B2-477C-971E-904B0BA328F4}" srcOrd="0" destOrd="0" presId="urn:microsoft.com/office/officeart/2005/8/layout/lProcess3"/>
    <dgm:cxn modelId="{7027CC7D-561B-AE4C-A63A-D329641E694A}" type="presOf" srcId="{C0CDDB3B-6978-42EF-B4A9-B51EAA107921}" destId="{16618F8B-92E5-49E9-95AE-A4F58C9E9222}" srcOrd="0" destOrd="0" presId="urn:microsoft.com/office/officeart/2005/8/layout/lProcess3"/>
    <dgm:cxn modelId="{896E448D-77B6-B646-B8FF-2D55C7ADA670}" type="presOf" srcId="{E35417FB-700B-4B0C-BF28-13539F46FB80}" destId="{AB81A98E-AD4F-439B-83A3-20C4864E32BF}" srcOrd="0" destOrd="0" presId="urn:microsoft.com/office/officeart/2005/8/layout/lProcess3"/>
    <dgm:cxn modelId="{4684B5FB-F274-194C-860E-3DF3E845684C}" srcId="{E35417FB-700B-4B0C-BF28-13539F46FB80}" destId="{C432292E-4722-5448-8797-D48C5FFB4D1D}" srcOrd="1" destOrd="0" parTransId="{E357391F-7563-AF4F-9248-4D08CCB98F7B}" sibTransId="{89542D8C-CD0C-8D4A-B47F-6B5EB4D19E0B}"/>
    <dgm:cxn modelId="{17DF4B77-31DF-5C44-91C3-7EA0E19E3E42}" type="presOf" srcId="{C432292E-4722-5448-8797-D48C5FFB4D1D}" destId="{FB97AD9F-A288-4945-8FCA-9DB0AB7F79D5}" srcOrd="0" destOrd="0" presId="urn:microsoft.com/office/officeart/2005/8/layout/lProcess3"/>
    <dgm:cxn modelId="{9DA4AD75-CB68-482E-A7EF-ADC43073421F}" srcId="{86B477C1-73A0-40F6-B2FF-5BB2F45E37B7}" destId="{E35417FB-700B-4B0C-BF28-13539F46FB80}" srcOrd="0" destOrd="0" parTransId="{C3AFE960-B83C-42C9-B7DD-4857CADF4F7A}" sibTransId="{364D07FA-F318-43D4-AF94-F6914BF224BE}"/>
    <dgm:cxn modelId="{83CFE0BF-BB9C-7643-B4B9-A0BB262B4765}" type="presParOf" srcId="{D79748FD-8EB4-467F-B8F0-8C75B4A442D6}" destId="{4C3E2422-35F5-464F-9C9F-5022A989E8D1}" srcOrd="0" destOrd="0" presId="urn:microsoft.com/office/officeart/2005/8/layout/lProcess3"/>
    <dgm:cxn modelId="{63879143-6F6E-6640-BE2F-D55B0DC0AB68}" type="presParOf" srcId="{4C3E2422-35F5-464F-9C9F-5022A989E8D1}" destId="{AB81A98E-AD4F-439B-83A3-20C4864E32BF}" srcOrd="0" destOrd="0" presId="urn:microsoft.com/office/officeart/2005/8/layout/lProcess3"/>
    <dgm:cxn modelId="{359E8A59-96A5-B541-9B1C-89134A666C72}" type="presParOf" srcId="{4C3E2422-35F5-464F-9C9F-5022A989E8D1}" destId="{A52733A8-324F-41B3-906E-63140A5B5008}" srcOrd="1" destOrd="0" presId="urn:microsoft.com/office/officeart/2005/8/layout/lProcess3"/>
    <dgm:cxn modelId="{E7666AD9-3E47-0D40-8AE8-67C59328FC4E}" type="presParOf" srcId="{4C3E2422-35F5-464F-9C9F-5022A989E8D1}" destId="{16618F8B-92E5-49E9-95AE-A4F58C9E9222}" srcOrd="2" destOrd="0" presId="urn:microsoft.com/office/officeart/2005/8/layout/lProcess3"/>
    <dgm:cxn modelId="{0BA61C4F-1848-8A43-A42B-0B6BD96E8E79}" type="presParOf" srcId="{4C3E2422-35F5-464F-9C9F-5022A989E8D1}" destId="{215E6FA9-0A98-48DD-9A05-030A2904DCF9}" srcOrd="3" destOrd="0" presId="urn:microsoft.com/office/officeart/2005/8/layout/lProcess3"/>
    <dgm:cxn modelId="{D62CDC46-3F64-4A49-9B14-B367C3A562EC}" type="presParOf" srcId="{4C3E2422-35F5-464F-9C9F-5022A989E8D1}" destId="{FB97AD9F-A288-4945-8FCA-9DB0AB7F79D5}" srcOrd="4" destOrd="0" presId="urn:microsoft.com/office/officeart/2005/8/layout/lProcess3"/>
    <dgm:cxn modelId="{DCA447F4-A831-F54D-9FD7-8D6DEA11CDCB}" type="presParOf" srcId="{4C3E2422-35F5-464F-9C9F-5022A989E8D1}" destId="{67FF4329-8B9C-D94E-AE68-D73605A8AD31}" srcOrd="5" destOrd="0" presId="urn:microsoft.com/office/officeart/2005/8/layout/lProcess3"/>
    <dgm:cxn modelId="{3592156E-4142-264A-9FC7-A509526E56F3}" type="presParOf" srcId="{4C3E2422-35F5-464F-9C9F-5022A989E8D1}" destId="{8FB09707-13B2-477C-971E-904B0BA328F4}" srcOrd="6" destOrd="0" presId="urn:microsoft.com/office/officeart/2005/8/layout/lProcess3"/>
    <dgm:cxn modelId="{58425419-7121-5342-AA7D-AAF8696D166A}" type="presParOf" srcId="{4C3E2422-35F5-464F-9C9F-5022A989E8D1}" destId="{24E43E9F-D73D-C043-85EE-794505697876}" srcOrd="7" destOrd="0" presId="urn:microsoft.com/office/officeart/2005/8/layout/lProcess3"/>
    <dgm:cxn modelId="{7B394532-CD74-5446-B20B-D77C254B872D}" type="presParOf" srcId="{4C3E2422-35F5-464F-9C9F-5022A989E8D1}" destId="{F3400F20-7162-D243-B1C4-BA4D3975FF2F}" srcOrd="8" destOrd="0" presId="urn:microsoft.com/office/officeart/2005/8/layout/lProcess3"/>
    <dgm:cxn modelId="{E3F87775-C2C3-1749-83AE-1586505CCC48}" type="presParOf" srcId="{D79748FD-8EB4-467F-B8F0-8C75B4A442D6}" destId="{5BA15AC5-27CE-4EA2-8D9E-3FC586320265}" srcOrd="1" destOrd="0" presId="urn:microsoft.com/office/officeart/2005/8/layout/lProcess3"/>
    <dgm:cxn modelId="{D94746E1-7A90-CD42-A5D8-9319FBA976DC}" type="presParOf" srcId="{D79748FD-8EB4-467F-B8F0-8C75B4A442D6}" destId="{30FFF271-D865-B54D-BD91-D20A01C4FBD5}" srcOrd="2" destOrd="0" presId="urn:microsoft.com/office/officeart/2005/8/layout/lProcess3"/>
    <dgm:cxn modelId="{6FE3F2E5-68F7-0042-90DF-C7FDAA5775A7}" type="presParOf" srcId="{30FFF271-D865-B54D-BD91-D20A01C4FBD5}" destId="{5A657ECA-70B0-D645-983F-F84E1829893B}" srcOrd="0" destOrd="0" presId="urn:microsoft.com/office/officeart/2005/8/layout/lProcess3"/>
    <dgm:cxn modelId="{0F9CDF8D-59E0-8940-9463-BCD59025C766}" type="presParOf" srcId="{30FFF271-D865-B54D-BD91-D20A01C4FBD5}" destId="{1E151748-7FAB-3145-AEF1-64C19D1B2823}" srcOrd="1" destOrd="0" presId="urn:microsoft.com/office/officeart/2005/8/layout/lProcess3"/>
    <dgm:cxn modelId="{541D9C05-1BBE-624B-B83B-86BBE9AC55B0}" type="presParOf" srcId="{30FFF271-D865-B54D-BD91-D20A01C4FBD5}" destId="{0B974C78-79C2-B246-97C4-D90001A00B86}" srcOrd="2" destOrd="0" presId="urn:microsoft.com/office/officeart/2005/8/layout/lProcess3"/>
    <dgm:cxn modelId="{5ED1D524-9FB3-3443-A7A7-51F32E83AABA}" type="presParOf" srcId="{30FFF271-D865-B54D-BD91-D20A01C4FBD5}" destId="{94D2C366-887E-784A-B375-84E318FE18C9}" srcOrd="3" destOrd="0" presId="urn:microsoft.com/office/officeart/2005/8/layout/lProcess3"/>
    <dgm:cxn modelId="{37AD8031-A75C-0042-AB21-EDA447068173}" type="presParOf" srcId="{30FFF271-D865-B54D-BD91-D20A01C4FBD5}" destId="{010D4B01-E3AB-1D49-9092-8C424964D567}" srcOrd="4" destOrd="0" presId="urn:microsoft.com/office/officeart/2005/8/layout/lProcess3"/>
    <dgm:cxn modelId="{5CFC57EC-84A9-4846-B3F5-4240939F232D}" type="presParOf" srcId="{30FFF271-D865-B54D-BD91-D20A01C4FBD5}" destId="{A40668D3-129D-D844-8BD0-7B2559B5882F}" srcOrd="5" destOrd="0" presId="urn:microsoft.com/office/officeart/2005/8/layout/lProcess3"/>
    <dgm:cxn modelId="{92E0B6D9-0BF5-BB4F-9EC0-5D36C8CBCFC5}" type="presParOf" srcId="{30FFF271-D865-B54D-BD91-D20A01C4FBD5}" destId="{CECD4A32-164B-1640-91F9-AEF83525E57E}" srcOrd="6" destOrd="0" presId="urn:microsoft.com/office/officeart/2005/8/layout/l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1A98E-AD4F-439B-83A3-20C4864E32BF}">
      <dsp:nvSpPr>
        <dsp:cNvPr id="0" name=""/>
        <dsp:cNvSpPr/>
      </dsp:nvSpPr>
      <dsp:spPr>
        <a:xfrm>
          <a:off x="1362" y="382745"/>
          <a:ext cx="2720057" cy="108802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Supply-side constraints</a:t>
          </a:r>
          <a:endParaRPr lang="en-US" sz="2400" kern="1200" dirty="0"/>
        </a:p>
      </dsp:txBody>
      <dsp:txXfrm>
        <a:off x="545373" y="382745"/>
        <a:ext cx="1632035" cy="1088022"/>
      </dsp:txXfrm>
    </dsp:sp>
    <dsp:sp modelId="{16618F8B-92E5-49E9-95AE-A4F58C9E9222}">
      <dsp:nvSpPr>
        <dsp:cNvPr id="0" name=""/>
        <dsp:cNvSpPr/>
      </dsp:nvSpPr>
      <dsp:spPr>
        <a:xfrm>
          <a:off x="2367812" y="475227"/>
          <a:ext cx="2257647" cy="903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Financial constraints</a:t>
          </a:r>
          <a:endParaRPr lang="en-US" sz="1600" kern="1200" dirty="0"/>
        </a:p>
      </dsp:txBody>
      <dsp:txXfrm>
        <a:off x="2819342" y="475227"/>
        <a:ext cx="1354588" cy="903059"/>
      </dsp:txXfrm>
    </dsp:sp>
    <dsp:sp modelId="{FB97AD9F-A288-4945-8FCA-9DB0AB7F79D5}">
      <dsp:nvSpPr>
        <dsp:cNvPr id="0" name=""/>
        <dsp:cNvSpPr/>
      </dsp:nvSpPr>
      <dsp:spPr>
        <a:xfrm>
          <a:off x="4309389" y="475227"/>
          <a:ext cx="2257647" cy="903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smtClean="0"/>
            <a:t>Health system constraints</a:t>
          </a:r>
          <a:endParaRPr lang="en-US" sz="1600" kern="1200" dirty="0"/>
        </a:p>
      </dsp:txBody>
      <dsp:txXfrm>
        <a:off x="4760919" y="475227"/>
        <a:ext cx="1354588" cy="903059"/>
      </dsp:txXfrm>
    </dsp:sp>
    <dsp:sp modelId="{8FB09707-13B2-477C-971E-904B0BA328F4}">
      <dsp:nvSpPr>
        <dsp:cNvPr id="0" name=""/>
        <dsp:cNvSpPr/>
      </dsp:nvSpPr>
      <dsp:spPr>
        <a:xfrm>
          <a:off x="6250966" y="475227"/>
          <a:ext cx="2257647" cy="903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Low EHP implementation</a:t>
          </a:r>
          <a:endParaRPr lang="en-US" sz="1600" kern="1200" dirty="0"/>
        </a:p>
      </dsp:txBody>
      <dsp:txXfrm>
        <a:off x="6702496" y="475227"/>
        <a:ext cx="1354588" cy="903059"/>
      </dsp:txXfrm>
    </dsp:sp>
    <dsp:sp modelId="{F3400F20-7162-D243-B1C4-BA4D3975FF2F}">
      <dsp:nvSpPr>
        <dsp:cNvPr id="0" name=""/>
        <dsp:cNvSpPr/>
      </dsp:nvSpPr>
      <dsp:spPr>
        <a:xfrm>
          <a:off x="8192543" y="475227"/>
          <a:ext cx="2257647" cy="903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Equity issues</a:t>
          </a:r>
          <a:endParaRPr lang="en-US" sz="1600" kern="1200" dirty="0"/>
        </a:p>
      </dsp:txBody>
      <dsp:txXfrm>
        <a:off x="8644073" y="475227"/>
        <a:ext cx="1354588" cy="903059"/>
      </dsp:txXfrm>
    </dsp:sp>
    <dsp:sp modelId="{5A657ECA-70B0-D645-983F-F84E1829893B}">
      <dsp:nvSpPr>
        <dsp:cNvPr id="0" name=""/>
        <dsp:cNvSpPr/>
      </dsp:nvSpPr>
      <dsp:spPr>
        <a:xfrm>
          <a:off x="1362" y="1623091"/>
          <a:ext cx="2720057" cy="108802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Demand-side constraints</a:t>
          </a:r>
          <a:endParaRPr lang="en-US" sz="2400" kern="1200" dirty="0"/>
        </a:p>
      </dsp:txBody>
      <dsp:txXfrm>
        <a:off x="545373" y="1623091"/>
        <a:ext cx="1632035" cy="1088022"/>
      </dsp:txXfrm>
    </dsp:sp>
    <dsp:sp modelId="{0B974C78-79C2-B246-97C4-D90001A00B86}">
      <dsp:nvSpPr>
        <dsp:cNvPr id="0" name=""/>
        <dsp:cNvSpPr/>
      </dsp:nvSpPr>
      <dsp:spPr>
        <a:xfrm>
          <a:off x="2367812" y="1715573"/>
          <a:ext cx="2257647" cy="903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Distance (transport costs &amp; referrals)</a:t>
          </a:r>
          <a:endParaRPr lang="en-US" sz="1600" kern="1200" dirty="0"/>
        </a:p>
      </dsp:txBody>
      <dsp:txXfrm>
        <a:off x="2819342" y="1715573"/>
        <a:ext cx="1354588" cy="903059"/>
      </dsp:txXfrm>
    </dsp:sp>
    <dsp:sp modelId="{010D4B01-E3AB-1D49-9092-8C424964D567}">
      <dsp:nvSpPr>
        <dsp:cNvPr id="0" name=""/>
        <dsp:cNvSpPr/>
      </dsp:nvSpPr>
      <dsp:spPr>
        <a:xfrm>
          <a:off x="4309389" y="1715573"/>
          <a:ext cx="2257647" cy="903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Poor health worker attitudes</a:t>
          </a:r>
          <a:endParaRPr lang="en-US" sz="1600" kern="1200" dirty="0"/>
        </a:p>
      </dsp:txBody>
      <dsp:txXfrm>
        <a:off x="4760919" y="1715573"/>
        <a:ext cx="1354588" cy="903059"/>
      </dsp:txXfrm>
    </dsp:sp>
    <dsp:sp modelId="{CECD4A32-164B-1640-91F9-AEF83525E57E}">
      <dsp:nvSpPr>
        <dsp:cNvPr id="0" name=""/>
        <dsp:cNvSpPr/>
      </dsp:nvSpPr>
      <dsp:spPr>
        <a:xfrm>
          <a:off x="6250966" y="1715573"/>
          <a:ext cx="2257647" cy="90305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Patient perception of poor quality</a:t>
          </a:r>
          <a:endParaRPr lang="en-US" sz="1600" kern="1200" dirty="0"/>
        </a:p>
      </dsp:txBody>
      <dsp:txXfrm>
        <a:off x="6702496" y="1715573"/>
        <a:ext cx="1354588" cy="90305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301280-FBBA-4B21-87EF-BF27292A8023}" type="datetimeFigureOut">
              <a:rPr lang="en-US" smtClean="0"/>
              <a:t>05/03/17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04754F-AA71-427E-852E-599BFEA5C60A}" type="slidenum">
              <a:rPr lang="en-US" smtClean="0"/>
              <a:t>‹#›</a:t>
            </a:fld>
            <a:endParaRPr lang="en-US"/>
          </a:p>
        </p:txBody>
      </p:sp>
    </p:spTree>
    <p:extLst>
      <p:ext uri="{BB962C8B-B14F-4D97-AF65-F5344CB8AC3E}">
        <p14:creationId xmlns:p14="http://schemas.microsoft.com/office/powerpoint/2010/main" val="102141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9DAC3-0572-4319-9CDD-7DCBD53E24C9}" type="datetimeFigureOut">
              <a:rPr lang="en-US" smtClean="0"/>
              <a:t>05/03/17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F3E8C-2797-4611-823B-21DDE4DD62F8}" type="slidenum">
              <a:rPr lang="en-US" smtClean="0"/>
              <a:t>‹#›</a:t>
            </a:fld>
            <a:endParaRPr lang="en-US"/>
          </a:p>
        </p:txBody>
      </p:sp>
    </p:spTree>
    <p:extLst>
      <p:ext uri="{BB962C8B-B14F-4D97-AF65-F5344CB8AC3E}">
        <p14:creationId xmlns:p14="http://schemas.microsoft.com/office/powerpoint/2010/main" val="8812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Health Status: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effectLst/>
                <a:latin typeface="+mn-lt"/>
                <a:ea typeface="+mn-ea"/>
                <a:cs typeface="+mn-cs"/>
              </a:rPr>
              <a:t>Very high population</a:t>
            </a:r>
            <a:r>
              <a:rPr lang="en-US" sz="1200" b="0" kern="1200" baseline="0" dirty="0" smtClean="0">
                <a:solidFill>
                  <a:schemeClr val="tx1"/>
                </a:solidFill>
                <a:effectLst/>
                <a:latin typeface="+mn-lt"/>
                <a:ea typeface="+mn-ea"/>
                <a:cs typeface="+mn-cs"/>
              </a:rPr>
              <a:t> – 17 million.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80% rural population.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1" kern="1200" baseline="0" dirty="0" smtClean="0">
                <a:solidFill>
                  <a:schemeClr val="tx1"/>
                </a:solidFill>
                <a:effectLst/>
                <a:latin typeface="+mn-lt"/>
                <a:ea typeface="+mn-ea"/>
                <a:cs typeface="+mn-cs"/>
              </a:rPr>
              <a:t>XXX% </a:t>
            </a:r>
            <a:r>
              <a:rPr lang="en-US" sz="1200" b="0" kern="1200" baseline="0" dirty="0" smtClean="0">
                <a:solidFill>
                  <a:schemeClr val="tx1"/>
                </a:solidFill>
                <a:effectLst/>
                <a:latin typeface="+mn-lt"/>
                <a:ea typeface="+mn-ea"/>
                <a:cs typeface="+mn-cs"/>
              </a:rPr>
              <a:t>live below poverty line.</a:t>
            </a:r>
            <a:endParaRPr lang="en-US" sz="1200" b="1"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Improvements in MMR and NMR.</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b="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kern="1200" baseline="0" dirty="0" smtClean="0">
                <a:solidFill>
                  <a:schemeClr val="tx1"/>
                </a:solidFill>
                <a:effectLst/>
                <a:latin typeface="+mn-lt"/>
                <a:ea typeface="+mn-ea"/>
                <a:cs typeface="+mn-cs"/>
              </a:rPr>
              <a:t>Slight drop in some service provision statistics like % of children fully vaccinated. Slight improvements in others </a:t>
            </a:r>
            <a:endParaRPr lang="en-US"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Health Financing:</a:t>
            </a:r>
          </a:p>
          <a:p>
            <a:pPr marL="171450" indent="-171450">
              <a:buFont typeface="Arial"/>
              <a:buChar char="•"/>
            </a:pPr>
            <a:r>
              <a:rPr lang="en-US" sz="1200" kern="1200" dirty="0" smtClean="0">
                <a:solidFill>
                  <a:schemeClr val="tx1"/>
                </a:solidFill>
                <a:effectLst/>
                <a:latin typeface="+mn-lt"/>
                <a:ea typeface="+mn-ea"/>
                <a:cs typeface="+mn-cs"/>
              </a:rPr>
              <a:t>Total</a:t>
            </a:r>
            <a:r>
              <a:rPr lang="en-US" sz="1200" kern="1200" baseline="0" dirty="0" smtClean="0">
                <a:solidFill>
                  <a:schemeClr val="tx1"/>
                </a:solidFill>
                <a:effectLst/>
                <a:latin typeface="+mn-lt"/>
                <a:ea typeface="+mn-ea"/>
                <a:cs typeface="+mn-cs"/>
              </a:rPr>
              <a:t> health sector expenditure was just under $700 m USD in 2014/15</a:t>
            </a:r>
          </a:p>
          <a:p>
            <a:pPr marL="171450" indent="-171450">
              <a:buFont typeface="Arial"/>
              <a:buChar char="•"/>
            </a:pPr>
            <a:r>
              <a:rPr lang="en-US" sz="1200" kern="1200" baseline="0" dirty="0" smtClean="0">
                <a:solidFill>
                  <a:schemeClr val="tx1"/>
                </a:solidFill>
                <a:effectLst/>
                <a:latin typeface="+mn-lt"/>
                <a:ea typeface="+mn-ea"/>
                <a:cs typeface="+mn-cs"/>
              </a:rPr>
              <a:t>Malawi’s health sector is </a:t>
            </a:r>
            <a:r>
              <a:rPr lang="en-US" sz="1600" kern="1200" baseline="0" dirty="0" smtClean="0">
                <a:solidFill>
                  <a:schemeClr val="tx1"/>
                </a:solidFill>
                <a:effectLst/>
                <a:latin typeface="+mn-lt"/>
                <a:ea typeface="+mn-ea"/>
                <a:cs typeface="+mn-cs"/>
              </a:rPr>
              <a:t>p</a:t>
            </a:r>
            <a:r>
              <a:rPr lang="en-US" sz="1600" dirty="0" smtClean="0"/>
              <a:t>rimarily Donor funded</a:t>
            </a:r>
          </a:p>
          <a:p>
            <a:pPr marL="171450" indent="-171450">
              <a:buFont typeface="Arial"/>
              <a:buChar char="•"/>
            </a:pPr>
            <a:r>
              <a:rPr lang="en-US" sz="1200" kern="1200" dirty="0" smtClean="0">
                <a:solidFill>
                  <a:schemeClr val="tx1"/>
                </a:solidFill>
                <a:effectLst/>
                <a:latin typeface="+mn-lt"/>
                <a:ea typeface="+mn-ea"/>
                <a:cs typeface="+mn-cs"/>
              </a:rPr>
              <a:t>Malawi has a large informal sector that does not contribute to the general revenue stream through direct taxation</a:t>
            </a:r>
            <a:r>
              <a:rPr lang="en-GB" sz="1600" dirty="0" smtClean="0">
                <a:effectLst/>
              </a:rPr>
              <a:t> </a:t>
            </a:r>
            <a:endParaRPr lang="en-US" sz="1600" dirty="0" smtClean="0"/>
          </a:p>
          <a:p>
            <a:pPr marL="171450" indent="-171450">
              <a:buFont typeface="Arial"/>
              <a:buChar char="•"/>
            </a:pPr>
            <a:r>
              <a:rPr lang="en-US" sz="1600" dirty="0" smtClean="0"/>
              <a:t>Per capita THE is</a:t>
            </a:r>
            <a:r>
              <a:rPr lang="en-US" sz="1600" baseline="0" dirty="0" smtClean="0"/>
              <a:t> the lowest in the SADC region which has an average </a:t>
            </a:r>
          </a:p>
          <a:p>
            <a:pPr marL="171450" indent="-171450">
              <a:buFont typeface="Arial"/>
              <a:buChar char="•"/>
            </a:pPr>
            <a:r>
              <a:rPr lang="en-US" sz="1200" kern="1200" dirty="0" smtClean="0">
                <a:solidFill>
                  <a:schemeClr val="tx1"/>
                </a:solidFill>
                <a:effectLst/>
                <a:latin typeface="+mn-lt"/>
                <a:ea typeface="+mn-ea"/>
                <a:cs typeface="+mn-cs"/>
              </a:rPr>
              <a:t>Malawi does not have the fiscal capacity to meet the desired levels of health expenditure in the health sector. </a:t>
            </a:r>
          </a:p>
          <a:p>
            <a:pPr marL="171450" indent="-171450">
              <a:buFont typeface="Arial"/>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Development Partner’s contribution of 61.6% of THE is mainly discrete funding or funding under direct donor control. Some of it is ‘on-plan’ but most of it is ‘off-plan’. With such heavy donor reliance, the health financing system in Malawi is unsustainable and unpredictable. Furthermore, planning is made increasingly difficult due to the fragmented system of donor funds and lack of on-budget or pooled funds.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shown, a large proportion of health sector financing is Donor support. Much of this financing remains programmatic and fragmented. Donor aid often comes at the price of accepting donor commitments to specific objectives. Donors have become less focused on supporting health systems and health sector reform and more on specific programmatic objectives with measurable outcomes.</a:t>
            </a:r>
            <a:r>
              <a:rPr lang="en-GB" dirty="0" smtClean="0">
                <a:effectLst/>
              </a:rPr>
              <a:t> </a:t>
            </a:r>
            <a:endParaRPr lang="en-GB" sz="1200" kern="1200" dirty="0" smtClean="0">
              <a:solidFill>
                <a:schemeClr val="tx1"/>
              </a:solidFill>
              <a:effectLst/>
              <a:latin typeface="+mn-lt"/>
              <a:ea typeface="+mn-ea"/>
              <a:cs typeface="+mn-cs"/>
            </a:endParaRPr>
          </a:p>
          <a:p>
            <a:pPr marL="171450" indent="-171450">
              <a:buFont typeface="Arial"/>
              <a:buChar char="•"/>
            </a:pPr>
            <a:endParaRPr lang="en-US" sz="1600" dirty="0" smtClean="0"/>
          </a:p>
          <a:p>
            <a:pPr marL="171450" indent="-171450">
              <a:buFont typeface="Arial"/>
              <a:buChar char="•"/>
            </a:pPr>
            <a:r>
              <a:rPr lang="en-US" sz="1200" kern="1200" dirty="0" smtClean="0">
                <a:solidFill>
                  <a:schemeClr val="tx1"/>
                </a:solidFill>
                <a:effectLst/>
                <a:latin typeface="+mn-lt"/>
                <a:ea typeface="+mn-ea"/>
                <a:cs typeface="+mn-cs"/>
              </a:rPr>
              <a:t>Given the situation there is a need to develop innovative financing reform options aimed at increasing revenue and improving efficiency, with the aim of reducing donor dependency and moving towards more sustainable financing system. </a:t>
            </a:r>
            <a:endParaRPr lang="en-US" sz="1600" dirty="0" smtClean="0"/>
          </a:p>
          <a:p>
            <a:endParaRPr lang="en-US" dirty="0" smtClean="0"/>
          </a:p>
          <a:p>
            <a:r>
              <a:rPr lang="en-US" b="1" dirty="0" smtClean="0"/>
              <a:t>Service Provision: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provision of health services has been </a:t>
            </a:r>
            <a:r>
              <a:rPr lang="en-US" sz="1200" kern="1200" dirty="0" err="1" smtClean="0">
                <a:solidFill>
                  <a:schemeClr val="tx1"/>
                </a:solidFill>
                <a:effectLst/>
                <a:latin typeface="+mn-lt"/>
                <a:ea typeface="+mn-ea"/>
                <a:cs typeface="+mn-cs"/>
              </a:rPr>
              <a:t>decentralised</a:t>
            </a:r>
            <a:r>
              <a:rPr lang="en-US" sz="1200" kern="1200" dirty="0" smtClean="0">
                <a:solidFill>
                  <a:schemeClr val="tx1"/>
                </a:solidFill>
                <a:effectLst/>
                <a:latin typeface="+mn-lt"/>
                <a:ea typeface="+mn-ea"/>
                <a:cs typeface="+mn-cs"/>
              </a:rPr>
              <a:t>, so that the responsibility for service delivery has passed from </a:t>
            </a:r>
            <a:r>
              <a:rPr lang="en-US" sz="1200" kern="1200" dirty="0" err="1" smtClean="0">
                <a:solidFill>
                  <a:schemeClr val="tx1"/>
                </a:solidFill>
                <a:effectLst/>
                <a:latin typeface="+mn-lt"/>
                <a:ea typeface="+mn-ea"/>
                <a:cs typeface="+mn-cs"/>
              </a:rPr>
              <a:t>MoH</a:t>
            </a:r>
            <a:r>
              <a:rPr lang="en-US" sz="1200" kern="1200" dirty="0" smtClean="0">
                <a:solidFill>
                  <a:schemeClr val="tx1"/>
                </a:solidFill>
                <a:effectLst/>
                <a:latin typeface="+mn-lt"/>
                <a:ea typeface="+mn-ea"/>
                <a:cs typeface="+mn-cs"/>
              </a:rPr>
              <a:t> headquarters to the </a:t>
            </a:r>
            <a:r>
              <a:rPr lang="en-US" sz="1200" kern="1200" dirty="0" err="1" smtClean="0">
                <a:solidFill>
                  <a:schemeClr val="tx1"/>
                </a:solidFill>
                <a:effectLst/>
                <a:latin typeface="+mn-lt"/>
                <a:ea typeface="+mn-ea"/>
                <a:cs typeface="+mn-cs"/>
              </a:rPr>
              <a:t>MoLGRD</a:t>
            </a:r>
            <a:r>
              <a:rPr lang="en-US" sz="1200" kern="1200" dirty="0" smtClean="0">
                <a:solidFill>
                  <a:schemeClr val="tx1"/>
                </a:solidFill>
                <a:effectLst/>
                <a:latin typeface="+mn-lt"/>
                <a:ea typeface="+mn-ea"/>
                <a:cs typeface="+mn-cs"/>
              </a:rPr>
              <a:t> in accordance with the </a:t>
            </a:r>
            <a:r>
              <a:rPr lang="en-US" sz="1200" kern="1200" dirty="0" err="1" smtClean="0">
                <a:solidFill>
                  <a:schemeClr val="tx1"/>
                </a:solidFill>
                <a:effectLst/>
                <a:latin typeface="+mn-lt"/>
                <a:ea typeface="+mn-ea"/>
                <a:cs typeface="+mn-cs"/>
              </a:rPr>
              <a:t>Decentralisation</a:t>
            </a:r>
            <a:r>
              <a:rPr lang="en-US" sz="1200" kern="1200" dirty="0" smtClean="0">
                <a:solidFill>
                  <a:schemeClr val="tx1"/>
                </a:solidFill>
                <a:effectLst/>
                <a:latin typeface="+mn-lt"/>
                <a:ea typeface="+mn-ea"/>
                <a:cs typeface="+mn-cs"/>
              </a:rPr>
              <a:t> Policy and </a:t>
            </a:r>
            <a:r>
              <a:rPr lang="en-US" sz="1200" kern="1200" dirty="0" err="1" smtClean="0">
                <a:solidFill>
                  <a:schemeClr val="tx1"/>
                </a:solidFill>
                <a:effectLst/>
                <a:latin typeface="+mn-lt"/>
                <a:ea typeface="+mn-ea"/>
                <a:cs typeface="+mn-cs"/>
              </a:rPr>
              <a:t>Decentralisation</a:t>
            </a:r>
            <a:r>
              <a:rPr lang="en-US" sz="1200" kern="1200" dirty="0" smtClean="0">
                <a:solidFill>
                  <a:schemeClr val="tx1"/>
                </a:solidFill>
                <a:effectLst/>
                <a:latin typeface="+mn-lt"/>
                <a:ea typeface="+mn-ea"/>
                <a:cs typeface="+mn-cs"/>
              </a:rPr>
              <a:t> Act. Thus, districts have been given greater responsibility for managing health services at district and lower levels.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CHAM and the Government of Malawi have signed a Memorandum of Understanding which is based on the delivery of the EHP for which the government will continue to provide financial support for approved staff establishments, service provision and technical support. The MOH will continue to enter into "service agreements" or "contracts" with some CHAM units so that they provide the EHP "free" of charge at the point of delivery. </a:t>
            </a:r>
            <a:endParaRPr lang="en-US" dirty="0" smtClean="0"/>
          </a:p>
          <a:p>
            <a:endParaRPr lang="en-US" dirty="0" smtClean="0"/>
          </a:p>
          <a:p>
            <a:r>
              <a:rPr lang="en-US" sz="1200" kern="1200" dirty="0" smtClean="0">
                <a:solidFill>
                  <a:schemeClr val="tx1"/>
                </a:solidFill>
                <a:effectLst/>
                <a:latin typeface="+mn-lt"/>
                <a:ea typeface="+mn-ea"/>
                <a:cs typeface="+mn-cs"/>
              </a:rPr>
              <a:t>Two agencies deliver health care services in Malawi, the </a:t>
            </a:r>
            <a:r>
              <a:rPr lang="en-US" sz="1200" kern="1200" dirty="0" err="1" smtClean="0">
                <a:solidFill>
                  <a:schemeClr val="tx1"/>
                </a:solidFill>
                <a:effectLst/>
                <a:latin typeface="+mn-lt"/>
                <a:ea typeface="+mn-ea"/>
                <a:cs typeface="+mn-cs"/>
              </a:rPr>
              <a:t>MoH</a:t>
            </a:r>
            <a:r>
              <a:rPr lang="en-US" sz="1200" kern="1200" dirty="0" smtClean="0">
                <a:solidFill>
                  <a:schemeClr val="tx1"/>
                </a:solidFill>
                <a:effectLst/>
                <a:latin typeface="+mn-lt"/>
                <a:ea typeface="+mn-ea"/>
                <a:cs typeface="+mn-cs"/>
              </a:rPr>
              <a:t>, Christian Health Association of Malawi (CHAM), and Ministry of Local Government. </a:t>
            </a:r>
          </a:p>
          <a:p>
            <a:endParaRPr lang="en-US" b="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B3F3E8C-2797-4611-823B-21DDE4DD62F8}" type="slidenum">
              <a:rPr lang="en-US" smtClean="0"/>
              <a:t>3</a:t>
            </a:fld>
            <a:endParaRPr lang="en-US"/>
          </a:p>
        </p:txBody>
      </p:sp>
    </p:spTree>
    <p:extLst>
      <p:ext uri="{BB962C8B-B14F-4D97-AF65-F5344CB8AC3E}">
        <p14:creationId xmlns:p14="http://schemas.microsoft.com/office/powerpoint/2010/main" val="3048182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Patients frequently being compelled by circumstances to seek care at CHAM/private facilities, incurring OOP </a:t>
            </a:r>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13</a:t>
            </a:fld>
            <a:endParaRPr lang="en-US"/>
          </a:p>
        </p:txBody>
      </p:sp>
    </p:spTree>
    <p:extLst>
      <p:ext uri="{BB962C8B-B14F-4D97-AF65-F5344CB8AC3E}">
        <p14:creationId xmlns:p14="http://schemas.microsoft.com/office/powerpoint/2010/main" val="346377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interventions don’t quite line up with the 78 referenced earlier – this is another problem</a:t>
            </a:r>
            <a:r>
              <a:rPr lang="is-IS" dirty="0" smtClean="0"/>
              <a:t>…..it is unclear what the interventions actually in the package are.</a:t>
            </a: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15</a:t>
            </a:fld>
            <a:endParaRPr lang="en-US"/>
          </a:p>
        </p:txBody>
      </p:sp>
    </p:spTree>
    <p:extLst>
      <p:ext uri="{BB962C8B-B14F-4D97-AF65-F5344CB8AC3E}">
        <p14:creationId xmlns:p14="http://schemas.microsoft.com/office/powerpoint/2010/main" val="156564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t>
            </a:r>
            <a:r>
              <a:rPr lang="en-US" dirty="0" smtClean="0"/>
              <a:t>Malawi has had experience using CEA</a:t>
            </a:r>
            <a:r>
              <a:rPr lang="en-US" baseline="0" dirty="0" smtClean="0"/>
              <a:t> in the past to define and revise </a:t>
            </a:r>
            <a:r>
              <a:rPr lang="en-US" baseline="0" dirty="0" smtClean="0"/>
              <a:t>its HBP, </a:t>
            </a:r>
            <a:r>
              <a:rPr lang="en-US" baseline="0" dirty="0" smtClean="0"/>
              <a:t>I’m going to talk about the experience using it for the most recent and on-going revision.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19</a:t>
            </a:fld>
            <a:endParaRPr lang="en-US"/>
          </a:p>
        </p:txBody>
      </p:sp>
    </p:spTree>
    <p:extLst>
      <p:ext uri="{BB962C8B-B14F-4D97-AF65-F5344CB8AC3E}">
        <p14:creationId xmlns:p14="http://schemas.microsoft.com/office/powerpoint/2010/main" val="36253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Gerry outlined some of the issues faced yesterday.</a:t>
            </a:r>
          </a:p>
          <a:p>
            <a:endParaRPr lang="en-US" dirty="0" smtClean="0"/>
          </a:p>
          <a:p>
            <a:r>
              <a:rPr lang="en-US" dirty="0" smtClean="0"/>
              <a:t>Most of these issues are inter-related.</a:t>
            </a:r>
            <a:r>
              <a:rPr lang="en-US" baseline="0" dirty="0" smtClean="0"/>
              <a:t> </a:t>
            </a:r>
            <a:r>
              <a:rPr lang="en-US" baseline="0" dirty="0" smtClean="0"/>
              <a:t>For instance, the </a:t>
            </a:r>
            <a:r>
              <a:rPr lang="en-US" baseline="0" dirty="0" smtClean="0"/>
              <a:t>inequity is caused by the package being financially unachievable and the package being financially unachievable is caused by ignoring the trade-off between the population covered and interventions included.</a:t>
            </a: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20</a:t>
            </a:fld>
            <a:endParaRPr lang="en-US"/>
          </a:p>
        </p:txBody>
      </p:sp>
    </p:spTree>
    <p:extLst>
      <p:ext uri="{BB962C8B-B14F-4D97-AF65-F5344CB8AC3E}">
        <p14:creationId xmlns:p14="http://schemas.microsoft.com/office/powerpoint/2010/main" val="181349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Before go </a:t>
            </a:r>
            <a:r>
              <a:rPr lang="en-US" dirty="0" smtClean="0"/>
              <a:t>into anything </a:t>
            </a:r>
            <a:r>
              <a:rPr lang="en-US" dirty="0" smtClean="0"/>
              <a:t>mention </a:t>
            </a:r>
            <a:r>
              <a:rPr lang="en-US" dirty="0" smtClean="0"/>
              <a:t>that one of </a:t>
            </a:r>
            <a:r>
              <a:rPr lang="en-US" dirty="0" smtClean="0"/>
              <a:t>first </a:t>
            </a:r>
            <a:r>
              <a:rPr lang="en-US" dirty="0" smtClean="0"/>
              <a:t>things </a:t>
            </a:r>
            <a:r>
              <a:rPr lang="en-US" dirty="0" smtClean="0"/>
              <a:t>did was change </a:t>
            </a:r>
            <a:r>
              <a:rPr lang="en-US" dirty="0" smtClean="0"/>
              <a:t>the name from the </a:t>
            </a:r>
            <a:r>
              <a:rPr lang="en-US" dirty="0" smtClean="0"/>
              <a:t>EHP </a:t>
            </a:r>
            <a:r>
              <a:rPr lang="en-US" baseline="0" dirty="0" smtClean="0"/>
              <a:t>to </a:t>
            </a:r>
            <a:r>
              <a:rPr lang="en-US" baseline="0" dirty="0" smtClean="0"/>
              <a:t>the </a:t>
            </a:r>
            <a:r>
              <a:rPr lang="en-US" baseline="0" dirty="0" smtClean="0"/>
              <a:t>BHP (give reason)</a:t>
            </a:r>
            <a:endParaRPr lang="en-US" baseline="0" dirty="0" smtClean="0"/>
          </a:p>
          <a:p>
            <a:pPr marL="171450" indent="-171450">
              <a:buFont typeface="Arial"/>
              <a:buChar char="•"/>
            </a:pPr>
            <a:r>
              <a:rPr lang="en-US" dirty="0" smtClean="0"/>
              <a:t>When</a:t>
            </a:r>
            <a:r>
              <a:rPr lang="en-US" baseline="0" dirty="0" smtClean="0"/>
              <a:t> t</a:t>
            </a:r>
            <a:r>
              <a:rPr lang="en-US" dirty="0" smtClean="0"/>
              <a:t>alk </a:t>
            </a:r>
            <a:r>
              <a:rPr lang="en-US" dirty="0" smtClean="0"/>
              <a:t>about the EHP I mean</a:t>
            </a:r>
            <a:r>
              <a:rPr lang="en-US" baseline="0" dirty="0" smtClean="0"/>
              <a:t> the past package and when </a:t>
            </a:r>
            <a:r>
              <a:rPr lang="en-US" baseline="0" dirty="0" smtClean="0"/>
              <a:t>talk </a:t>
            </a:r>
            <a:r>
              <a:rPr lang="en-US" baseline="0" dirty="0" smtClean="0"/>
              <a:t>about the </a:t>
            </a:r>
            <a:r>
              <a:rPr lang="en-US" baseline="0" dirty="0" smtClean="0"/>
              <a:t>BHP current package</a:t>
            </a:r>
            <a:endParaRPr lang="en-US" baseline="0" dirty="0" smtClean="0"/>
          </a:p>
          <a:p>
            <a:endParaRPr lang="en-US" baseline="0" dirty="0" smtClean="0"/>
          </a:p>
          <a:p>
            <a:pPr marL="171450" indent="-171450">
              <a:buFont typeface="Arial"/>
              <a:buChar char="•"/>
            </a:pPr>
            <a:r>
              <a:rPr lang="en-US" baseline="0" dirty="0" smtClean="0"/>
              <a:t>Not going to talk as much about the process, because the focus is on the methodology but as has been stated numerous times so far the process is equally as important as the methodology</a:t>
            </a:r>
            <a:endParaRPr lang="en-US" baseline="0" dirty="0" smtClean="0"/>
          </a:p>
          <a:p>
            <a:pPr marL="171450" indent="-171450">
              <a:buFont typeface="Arial"/>
              <a:buChar char="•"/>
            </a:pPr>
            <a:r>
              <a:rPr lang="en-US" baseline="0" dirty="0" smtClean="0"/>
              <a:t>A deliberative </a:t>
            </a:r>
            <a:r>
              <a:rPr lang="en-US" baseline="0" dirty="0" smtClean="0"/>
              <a:t>process rather than a consultative one. </a:t>
            </a:r>
            <a:r>
              <a:rPr lang="en-US" baseline="0" dirty="0" smtClean="0"/>
              <a:t>Planning Dept. facilitated discussions </a:t>
            </a:r>
            <a:r>
              <a:rPr lang="en-US" baseline="0" dirty="0" smtClean="0"/>
              <a:t>and aided with </a:t>
            </a:r>
            <a:r>
              <a:rPr lang="en-US" baseline="0" dirty="0" smtClean="0"/>
              <a:t>provision </a:t>
            </a:r>
            <a:r>
              <a:rPr lang="en-US" baseline="0" dirty="0" smtClean="0"/>
              <a:t>of </a:t>
            </a:r>
            <a:r>
              <a:rPr lang="en-US" baseline="0" dirty="0" smtClean="0"/>
              <a:t>evidence. But other stakeholders made decisions (technical departments).</a:t>
            </a:r>
            <a:endParaRPr lang="en-US" dirty="0" smtClean="0"/>
          </a:p>
        </p:txBody>
      </p:sp>
      <p:sp>
        <p:nvSpPr>
          <p:cNvPr id="4" name="Slide Number Placeholder 3"/>
          <p:cNvSpPr>
            <a:spLocks noGrp="1"/>
          </p:cNvSpPr>
          <p:nvPr>
            <p:ph type="sldNum" sz="quarter" idx="10"/>
          </p:nvPr>
        </p:nvSpPr>
        <p:spPr/>
        <p:txBody>
          <a:bodyPr/>
          <a:lstStyle/>
          <a:p>
            <a:fld id="{9B3F3E8C-2797-4611-823B-21DDE4DD62F8}" type="slidenum">
              <a:rPr lang="en-US" smtClean="0"/>
              <a:t>21</a:t>
            </a:fld>
            <a:endParaRPr lang="en-US"/>
          </a:p>
        </p:txBody>
      </p:sp>
    </p:spTree>
    <p:extLst>
      <p:ext uri="{BB962C8B-B14F-4D97-AF65-F5344CB8AC3E}">
        <p14:creationId xmlns:p14="http://schemas.microsoft.com/office/powerpoint/2010/main" val="34514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Goal of the BHP:</a:t>
            </a:r>
          </a:p>
          <a:p>
            <a:pPr marL="171450" indent="-171450">
              <a:buFont typeface="Arial"/>
              <a:buChar char="•"/>
            </a:pPr>
            <a:r>
              <a:rPr lang="en-US" b="0" dirty="0" smtClean="0"/>
              <a:t>Decided</a:t>
            </a:r>
            <a:r>
              <a:rPr lang="en-US" b="0" baseline="0" dirty="0" smtClean="0"/>
              <a:t> </a:t>
            </a:r>
            <a:r>
              <a:rPr lang="en-US" b="0" baseline="0" dirty="0" smtClean="0"/>
              <a:t>the goal was to </a:t>
            </a:r>
            <a:r>
              <a:rPr lang="en-US" b="0" baseline="0" dirty="0" err="1" smtClean="0"/>
              <a:t>maximise</a:t>
            </a:r>
            <a:r>
              <a:rPr lang="en-US" b="0" baseline="0" dirty="0" smtClean="0"/>
              <a:t> </a:t>
            </a:r>
            <a:r>
              <a:rPr lang="en-US" b="0" baseline="0" dirty="0" smtClean="0"/>
              <a:t>health</a:t>
            </a:r>
          </a:p>
          <a:p>
            <a:pPr marL="171450" indent="-171450">
              <a:buFont typeface="Arial"/>
              <a:buChar char="•"/>
            </a:pPr>
            <a:r>
              <a:rPr lang="en-US" b="0" dirty="0" smtClean="0"/>
              <a:t>This was consistent with the mission of the Ministry of Health</a:t>
            </a:r>
            <a:r>
              <a:rPr lang="en-US" b="0" baseline="0" dirty="0" smtClean="0"/>
              <a:t> in Malawi which is to “raise the health profile of all the people of Malawi”</a:t>
            </a:r>
            <a:endParaRPr lang="en-US" b="0" dirty="0" smtClean="0"/>
          </a:p>
          <a:p>
            <a:endParaRPr lang="en-US" b="1" dirty="0" smtClean="0"/>
          </a:p>
          <a:p>
            <a:r>
              <a:rPr lang="en-US" b="1" dirty="0" smtClean="0"/>
              <a:t>Inclusion</a:t>
            </a:r>
            <a:r>
              <a:rPr lang="en-US" b="1" baseline="0" dirty="0" smtClean="0"/>
              <a:t> Criteria</a:t>
            </a:r>
            <a:r>
              <a:rPr lang="en-US" b="1" baseline="0" dirty="0" smtClean="0"/>
              <a:t>:</a:t>
            </a:r>
            <a:endParaRPr lang="en-US" b="1" dirty="0" smtClean="0"/>
          </a:p>
          <a:p>
            <a:pPr marL="171450" indent="-171450">
              <a:buFont typeface="Arial"/>
              <a:buChar char="•"/>
            </a:pPr>
            <a:r>
              <a:rPr lang="en-US" dirty="0" smtClean="0"/>
              <a:t>If 2</a:t>
            </a:r>
            <a:r>
              <a:rPr lang="en-US" baseline="0" dirty="0" smtClean="0"/>
              <a:t> equally cost-effective interventions </a:t>
            </a:r>
            <a:r>
              <a:rPr lang="en-US" baseline="0" dirty="0" smtClean="0"/>
              <a:t>provided the same number of DALYs to </a:t>
            </a:r>
            <a:r>
              <a:rPr lang="en-US" baseline="0" dirty="0" smtClean="0"/>
              <a:t>men or women or children we prioritised latter.</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Decision </a:t>
            </a:r>
            <a:r>
              <a:rPr lang="en-US" dirty="0" smtClean="0"/>
              <a:t>to leave out </a:t>
            </a:r>
            <a:r>
              <a:rPr lang="en-US" dirty="0" smtClean="0"/>
              <a:t>Donor funding</a:t>
            </a:r>
            <a:r>
              <a:rPr lang="en-US" baseline="0" dirty="0" smtClean="0"/>
              <a:t> as a key inclusion criteria</a:t>
            </a:r>
            <a:r>
              <a:rPr lang="en-US" dirty="0" smtClean="0"/>
              <a:t> – because </a:t>
            </a:r>
            <a:r>
              <a:rPr lang="en-US" dirty="0" smtClean="0"/>
              <a:t>donor funding often unpredictable and if donors pulled out </a:t>
            </a:r>
            <a:r>
              <a:rPr lang="en-US" dirty="0" err="1" smtClean="0"/>
              <a:t>GoM</a:t>
            </a:r>
            <a:r>
              <a:rPr lang="en-US" dirty="0" smtClean="0"/>
              <a:t> would then be liable to deliver </a:t>
            </a:r>
            <a:r>
              <a:rPr lang="en-US" dirty="0" smtClean="0"/>
              <a:t>intervention.</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 </a:t>
            </a:r>
            <a:r>
              <a:rPr lang="en-US" baseline="0" dirty="0" smtClean="0"/>
              <a:t>practicalities of implementing </a:t>
            </a:r>
            <a:r>
              <a:rPr lang="en-US" baseline="0" dirty="0" smtClean="0"/>
              <a:t>some of the criteria </a:t>
            </a:r>
            <a:r>
              <a:rPr lang="en-US" baseline="0" dirty="0" smtClean="0"/>
              <a:t>in the decision making process were </a:t>
            </a:r>
            <a:r>
              <a:rPr lang="en-US" baseline="0" dirty="0" smtClean="0"/>
              <a:t>difficult (data). </a:t>
            </a:r>
            <a:r>
              <a:rPr lang="en-US" sz="1200" kern="1200" dirty="0" smtClean="0">
                <a:solidFill>
                  <a:schemeClr val="tx1"/>
                </a:solidFill>
                <a:effectLst/>
                <a:latin typeface="+mn-lt"/>
                <a:ea typeface="+mn-ea"/>
                <a:cs typeface="+mn-cs"/>
              </a:rPr>
              <a:t>Often </a:t>
            </a:r>
            <a:r>
              <a:rPr lang="en-US" sz="1200" kern="1200" dirty="0" smtClean="0">
                <a:solidFill>
                  <a:schemeClr val="tx1"/>
                </a:solidFill>
                <a:effectLst/>
                <a:latin typeface="+mn-lt"/>
                <a:ea typeface="+mn-ea"/>
                <a:cs typeface="+mn-cs"/>
              </a:rPr>
              <a:t>just considered </a:t>
            </a:r>
            <a:r>
              <a:rPr lang="en-US" sz="1200" kern="1200" dirty="0" smtClean="0">
                <a:solidFill>
                  <a:schemeClr val="tx1"/>
                </a:solidFill>
                <a:effectLst/>
                <a:latin typeface="+mn-lt"/>
                <a:ea typeface="+mn-ea"/>
                <a:cs typeface="+mn-cs"/>
              </a:rPr>
              <a:t>informally, </a:t>
            </a:r>
            <a:r>
              <a:rPr lang="en-GB" sz="1200" kern="1200" dirty="0" smtClean="0">
                <a:solidFill>
                  <a:schemeClr val="tx1"/>
                </a:solidFill>
                <a:effectLst/>
                <a:latin typeface="+mn-lt"/>
                <a:ea typeface="+mn-ea"/>
                <a:cs typeface="+mn-cs"/>
              </a:rPr>
              <a:t>as part of the decision making process.</a:t>
            </a:r>
            <a:r>
              <a:rPr lang="en-GB" dirty="0" smtClean="0">
                <a:effectLst/>
              </a:rPr>
              <a:t> </a:t>
            </a:r>
          </a:p>
          <a:p>
            <a:endParaRPr lang="en-GB" dirty="0" smtClean="0">
              <a:effectLst/>
            </a:endParaRPr>
          </a:p>
          <a:p>
            <a:r>
              <a:rPr lang="en-GB" b="1" dirty="0" smtClean="0">
                <a:effectLst/>
              </a:rPr>
              <a:t>Consequences</a:t>
            </a:r>
            <a:r>
              <a:rPr lang="en-GB" b="1" baseline="0" dirty="0" smtClean="0">
                <a:effectLst/>
              </a:rPr>
              <a:t> of including other criteria</a:t>
            </a:r>
            <a:r>
              <a:rPr lang="en-GB" b="1" baseline="0" dirty="0" smtClean="0">
                <a:effectLst/>
              </a:rPr>
              <a:t>:</a:t>
            </a:r>
            <a:endParaRPr lang="en-GB" dirty="0" smtClean="0">
              <a:effectLst/>
            </a:endParaRPr>
          </a:p>
          <a:p>
            <a:pPr marL="171450" indent="-171450">
              <a:buFont typeface="Arial"/>
              <a:buChar char="•"/>
            </a:pPr>
            <a:r>
              <a:rPr lang="en-GB" sz="1200" kern="1200" dirty="0" smtClean="0">
                <a:solidFill>
                  <a:schemeClr val="tx1"/>
                </a:solidFill>
                <a:effectLst/>
                <a:latin typeface="+mn-lt"/>
                <a:ea typeface="+mn-ea"/>
                <a:cs typeface="+mn-cs"/>
              </a:rPr>
              <a:t>Because CEA necessarily maximizes total health, the incorporation of other considerations that change resource allocation </a:t>
            </a:r>
            <a:r>
              <a:rPr lang="en-GB" sz="1200" kern="1200" dirty="0" smtClean="0">
                <a:solidFill>
                  <a:schemeClr val="tx1"/>
                </a:solidFill>
                <a:effectLst/>
                <a:latin typeface="+mn-lt"/>
                <a:ea typeface="+mn-ea"/>
                <a:cs typeface="+mn-cs"/>
              </a:rPr>
              <a:t>decisions necessarily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results </a:t>
            </a:r>
            <a:r>
              <a:rPr lang="en-GB" sz="1200" kern="1200" dirty="0" smtClean="0">
                <a:solidFill>
                  <a:schemeClr val="tx1"/>
                </a:solidFill>
                <a:effectLst/>
                <a:latin typeface="+mn-lt"/>
                <a:ea typeface="+mn-ea"/>
                <a:cs typeface="+mn-cs"/>
              </a:rPr>
              <a:t>in lower total health.</a:t>
            </a:r>
            <a:r>
              <a:rPr lang="en-GB" dirty="0" smtClean="0">
                <a:effectLst/>
              </a:rPr>
              <a:t> </a:t>
            </a:r>
          </a:p>
          <a:p>
            <a:pPr marL="171450" indent="-171450">
              <a:buFont typeface="Arial"/>
              <a:buChar char="•"/>
            </a:pPr>
            <a:r>
              <a:rPr lang="en-GB" sz="1200" kern="1200" dirty="0" smtClean="0">
                <a:solidFill>
                  <a:schemeClr val="tx1"/>
                </a:solidFill>
                <a:effectLst/>
                <a:latin typeface="+mn-lt"/>
                <a:ea typeface="+mn-ea"/>
                <a:cs typeface="+mn-cs"/>
              </a:rPr>
              <a:t>CEA can therefore enable us to quantify the health opportunity costs, in terms of reduced total health, of imposing these additional constraints</a:t>
            </a:r>
            <a:r>
              <a:rPr lang="en-GB" sz="1200" kern="1200" dirty="0" smtClean="0">
                <a:solidFill>
                  <a:schemeClr val="tx1"/>
                </a:solidFill>
                <a:effectLst/>
                <a:latin typeface="+mn-lt"/>
                <a:ea typeface="+mn-ea"/>
                <a:cs typeface="+mn-cs"/>
              </a:rPr>
              <a:t>.</a:t>
            </a:r>
          </a:p>
          <a:p>
            <a:pPr marL="171450" indent="-171450">
              <a:buFont typeface="Arial"/>
              <a:buChar char="•"/>
            </a:pPr>
            <a:endParaRPr lang="en-GB" sz="1200" kern="1200" dirty="0" smtClean="0">
              <a:solidFill>
                <a:schemeClr val="tx1"/>
              </a:solidFill>
              <a:effectLst/>
              <a:latin typeface="+mn-lt"/>
              <a:ea typeface="+mn-ea"/>
              <a:cs typeface="+mn-cs"/>
            </a:endParaRPr>
          </a:p>
          <a:p>
            <a:pPr marL="171450" indent="-171450">
              <a:buFont typeface="Arial"/>
              <a:buChar char="•"/>
            </a:pPr>
            <a:endParaRPr lang="en-GB" sz="1200" kern="1200" dirty="0" smtClean="0">
              <a:solidFill>
                <a:schemeClr val="tx1"/>
              </a:solidFill>
              <a:effectLst/>
              <a:latin typeface="+mn-lt"/>
              <a:ea typeface="+mn-ea"/>
              <a:cs typeface="+mn-cs"/>
            </a:endParaRPr>
          </a:p>
          <a:p>
            <a:pPr marL="0" indent="0">
              <a:buFont typeface="Arial"/>
              <a:buNone/>
            </a:pPr>
            <a:endParaRPr lang="en-GB" dirty="0" smtClean="0">
              <a:effectLst/>
            </a:endParaRPr>
          </a:p>
        </p:txBody>
      </p:sp>
      <p:sp>
        <p:nvSpPr>
          <p:cNvPr id="4" name="Slide Number Placeholder 3"/>
          <p:cNvSpPr>
            <a:spLocks noGrp="1"/>
          </p:cNvSpPr>
          <p:nvPr>
            <p:ph type="sldNum" sz="quarter" idx="10"/>
          </p:nvPr>
        </p:nvSpPr>
        <p:spPr/>
        <p:txBody>
          <a:bodyPr/>
          <a:lstStyle/>
          <a:p>
            <a:fld id="{9B3F3E8C-2797-4611-823B-21DDE4DD62F8}" type="slidenum">
              <a:rPr lang="en-US" smtClean="0"/>
              <a:t>22</a:t>
            </a:fld>
            <a:endParaRPr lang="en-US"/>
          </a:p>
        </p:txBody>
      </p:sp>
    </p:spTree>
    <p:extLst>
      <p:ext uri="{BB962C8B-B14F-4D97-AF65-F5344CB8AC3E}">
        <p14:creationId xmlns:p14="http://schemas.microsoft.com/office/powerpoint/2010/main" val="1772918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Just a quick reminder on CEA</a:t>
            </a:r>
          </a:p>
          <a:p>
            <a:pPr marL="171450" indent="-171450">
              <a:buFont typeface="Arial"/>
              <a:buChar char="•"/>
            </a:pPr>
            <a:r>
              <a:rPr lang="en-US" dirty="0" smtClean="0"/>
              <a:t>The</a:t>
            </a:r>
            <a:r>
              <a:rPr lang="en-US" baseline="0" dirty="0" smtClean="0"/>
              <a:t> </a:t>
            </a:r>
            <a:r>
              <a:rPr lang="en-US" baseline="0" dirty="0" smtClean="0"/>
              <a:t>basic framework of any cost-effectiveness analysis is similar. Requires information on the costs of interventions, effectiveness of interventions, which is measured using Disability Adjusted Life Years or </a:t>
            </a:r>
            <a:r>
              <a:rPr lang="en-US" baseline="0" dirty="0" smtClean="0"/>
              <a:t>DALYs, generalized </a:t>
            </a:r>
            <a:r>
              <a:rPr lang="en-US" baseline="0" dirty="0" smtClean="0"/>
              <a:t>measure of health outcome which allows for comparability across interventions</a:t>
            </a:r>
            <a:r>
              <a:rPr lang="en-US" baseline="0" dirty="0" smtClean="0"/>
              <a:t>.</a:t>
            </a:r>
            <a:endParaRPr lang="en-US" baseline="0" dirty="0" smtClean="0"/>
          </a:p>
          <a:p>
            <a:pPr marL="171450" indent="-171450">
              <a:buFont typeface="Arial"/>
              <a:buChar char="•"/>
            </a:pPr>
            <a:r>
              <a:rPr lang="en-US" baseline="0" dirty="0" smtClean="0"/>
              <a:t>And a cost-effectiveness </a:t>
            </a:r>
            <a:r>
              <a:rPr lang="en-US" baseline="0" dirty="0" smtClean="0"/>
              <a:t>threshold</a:t>
            </a:r>
          </a:p>
          <a:p>
            <a:pPr marL="171450" indent="-171450">
              <a:buFont typeface="Arial"/>
              <a:buChar char="•"/>
            </a:pPr>
            <a:endParaRPr lang="en-US" baseline="0" dirty="0" smtClean="0"/>
          </a:p>
          <a:p>
            <a:pPr marL="171450" indent="-171450">
              <a:buFont typeface="Arial"/>
              <a:buChar char="•"/>
            </a:pPr>
            <a:r>
              <a:rPr lang="en-US" baseline="0" dirty="0" smtClean="0"/>
              <a:t>Cost-effectiveness plane</a:t>
            </a:r>
            <a:endParaRPr lang="en-US" baseline="0" dirty="0" smtClean="0"/>
          </a:p>
        </p:txBody>
      </p:sp>
      <p:sp>
        <p:nvSpPr>
          <p:cNvPr id="4" name="Slide Number Placeholder 3"/>
          <p:cNvSpPr>
            <a:spLocks noGrp="1"/>
          </p:cNvSpPr>
          <p:nvPr>
            <p:ph type="sldNum" sz="quarter" idx="10"/>
          </p:nvPr>
        </p:nvSpPr>
        <p:spPr/>
        <p:txBody>
          <a:bodyPr/>
          <a:lstStyle/>
          <a:p>
            <a:fld id="{9B3F3E8C-2797-4611-823B-21DDE4DD62F8}" type="slidenum">
              <a:rPr lang="en-US" smtClean="0"/>
              <a:t>23</a:t>
            </a:fld>
            <a:endParaRPr lang="en-US"/>
          </a:p>
        </p:txBody>
      </p:sp>
    </p:spTree>
    <p:extLst>
      <p:ext uri="{BB962C8B-B14F-4D97-AF65-F5344CB8AC3E}">
        <p14:creationId xmlns:p14="http://schemas.microsoft.com/office/powerpoint/2010/main" val="348103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As mentioned Malawi previously used CEA to define</a:t>
            </a:r>
            <a:r>
              <a:rPr lang="en-US" baseline="0" dirty="0" smtClean="0"/>
              <a:t> the EHP</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First it chose the conditions to focus on by assessing the BoD. Conditions with over 10,000 DALYs per years were considered for inclusion.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Then assessed the cost-effectiveness of interventions addressing these conditions. Interventions were deemed cost-effective if they cost less than $1050 per DALY averted which is 3x GDP per capita, WHO-CHOICE’s recommendation for the threshold. Issues around this have already been discussed.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B3F3E8C-2797-4611-823B-21DDE4DD62F8}" type="slidenum">
              <a:rPr lang="en-US" smtClean="0"/>
              <a:t>24</a:t>
            </a:fld>
            <a:endParaRPr lang="en-US"/>
          </a:p>
        </p:txBody>
      </p:sp>
    </p:spTree>
    <p:extLst>
      <p:ext uri="{BB962C8B-B14F-4D97-AF65-F5344CB8AC3E}">
        <p14:creationId xmlns:p14="http://schemas.microsoft.com/office/powerpoint/2010/main" val="245717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However, we found lots of problems with this methodology</a:t>
            </a:r>
          </a:p>
          <a:p>
            <a:pPr marL="171450" indent="-171450">
              <a:buFont typeface="Arial"/>
              <a:buChar char="•"/>
            </a:pPr>
            <a:r>
              <a:rPr lang="en-US" sz="1200" kern="1200" dirty="0" smtClean="0">
                <a:solidFill>
                  <a:schemeClr val="tx1"/>
                </a:solidFill>
                <a:effectLst/>
                <a:latin typeface="+mn-lt"/>
                <a:ea typeface="+mn-ea"/>
                <a:cs typeface="+mn-cs"/>
              </a:rPr>
              <a:t>Firstly the concept of a the CE threshold was misused.</a:t>
            </a:r>
          </a:p>
          <a:p>
            <a:pPr marL="171450" indent="-171450">
              <a:buFont typeface="Arial"/>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order of assessing BoD first and then only looking at interventions which address these conditions means that you potentially miss cost-effective interventions which address other conditions and risk not </a:t>
            </a:r>
            <a:r>
              <a:rPr lang="en-US" sz="1200" kern="1200" baseline="0" dirty="0" err="1" smtClean="0">
                <a:solidFill>
                  <a:schemeClr val="tx1"/>
                </a:solidFill>
                <a:effectLst/>
                <a:latin typeface="+mn-lt"/>
                <a:ea typeface="+mn-ea"/>
                <a:cs typeface="+mn-cs"/>
              </a:rPr>
              <a:t>maximising</a:t>
            </a:r>
            <a:r>
              <a:rPr lang="en-US" sz="1200" kern="1200" baseline="0" dirty="0" smtClean="0">
                <a:solidFill>
                  <a:schemeClr val="tx1"/>
                </a:solidFill>
                <a:effectLst/>
                <a:latin typeface="+mn-lt"/>
                <a:ea typeface="+mn-ea"/>
                <a:cs typeface="+mn-cs"/>
              </a:rPr>
              <a:t> health.</a:t>
            </a:r>
          </a:p>
          <a:p>
            <a:pPr marL="171450" indent="-171450">
              <a:buFont typeface="Arial"/>
              <a:buChar char="•"/>
            </a:pPr>
            <a:r>
              <a:rPr lang="en-US" sz="1200" kern="1200" baseline="0" dirty="0" smtClean="0">
                <a:solidFill>
                  <a:schemeClr val="tx1"/>
                </a:solidFill>
                <a:effectLst/>
                <a:latin typeface="+mn-lt"/>
                <a:ea typeface="+mn-ea"/>
                <a:cs typeface="+mn-cs"/>
              </a:rPr>
              <a:t>There was no </a:t>
            </a:r>
            <a:r>
              <a:rPr lang="en-US" sz="1200" kern="1200" baseline="0" dirty="0" err="1" smtClean="0">
                <a:solidFill>
                  <a:schemeClr val="tx1"/>
                </a:solidFill>
                <a:effectLst/>
                <a:latin typeface="+mn-lt"/>
                <a:ea typeface="+mn-ea"/>
                <a:cs typeface="+mn-cs"/>
              </a:rPr>
              <a:t>prioritisation</a:t>
            </a:r>
            <a:r>
              <a:rPr lang="en-US" sz="1200" kern="1200" baseline="0" dirty="0" smtClean="0">
                <a:solidFill>
                  <a:schemeClr val="tx1"/>
                </a:solidFill>
                <a:effectLst/>
                <a:latin typeface="+mn-lt"/>
                <a:ea typeface="+mn-ea"/>
                <a:cs typeface="+mn-cs"/>
              </a:rPr>
              <a:t> within the cost-effective interventions.</a:t>
            </a:r>
          </a:p>
          <a:p>
            <a:pPr marL="171450" indent="-171450">
              <a:buFont typeface="Arial"/>
              <a:buChar char="•"/>
            </a:pPr>
            <a:r>
              <a:rPr lang="en-US" sz="1200" kern="1200" baseline="0" dirty="0" smtClean="0">
                <a:solidFill>
                  <a:schemeClr val="tx1"/>
                </a:solidFill>
                <a:effectLst/>
                <a:latin typeface="+mn-lt"/>
                <a:ea typeface="+mn-ea"/>
                <a:cs typeface="+mn-cs"/>
              </a:rPr>
              <a:t>And lastly, the methodology didn’t reflect supply and demand constraints on implementation levels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F3E8C-2797-4611-823B-21DDE4DD62F8}" type="slidenum">
              <a:rPr lang="en-US" smtClean="0"/>
              <a:t>25</a:t>
            </a:fld>
            <a:endParaRPr lang="en-US"/>
          </a:p>
        </p:txBody>
      </p:sp>
    </p:spTree>
    <p:extLst>
      <p:ext uri="{BB962C8B-B14F-4D97-AF65-F5344CB8AC3E}">
        <p14:creationId xmlns:p14="http://schemas.microsoft.com/office/powerpoint/2010/main" val="3994549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CET</a:t>
            </a:r>
            <a:r>
              <a:rPr lang="en-US" baseline="0" dirty="0" smtClean="0"/>
              <a:t> should be context specific and account for the health sector budget. Specifically should represent the opportunity cost of health care spending.</a:t>
            </a:r>
            <a:endParaRPr lang="en-US" dirty="0" smtClean="0"/>
          </a:p>
          <a:p>
            <a:endParaRPr lang="en-US" dirty="0" smtClean="0"/>
          </a:p>
          <a:p>
            <a:pPr marL="171450" indent="-171450">
              <a:buFont typeface="Arial"/>
              <a:buChar char="•"/>
            </a:pPr>
            <a:r>
              <a:rPr lang="en-US" dirty="0" smtClean="0"/>
              <a:t>Demand side concept might be useful</a:t>
            </a:r>
            <a:r>
              <a:rPr lang="en-US" baseline="0" dirty="0" smtClean="0"/>
              <a:t> in giving information on how large the budget should be in the health sector but does not help once a budget has been decided.</a:t>
            </a:r>
          </a:p>
          <a:p>
            <a:pPr marL="171450" indent="-171450">
              <a:buFont typeface="Arial"/>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Very little work has gone into the estimation of CET thresholds in developing countries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wo </a:t>
            </a:r>
            <a:r>
              <a:rPr lang="en-US" sz="1200" kern="1200" dirty="0" smtClean="0">
                <a:solidFill>
                  <a:schemeClr val="tx1"/>
                </a:solidFill>
                <a:effectLst/>
                <a:latin typeface="+mn-lt"/>
                <a:ea typeface="+mn-ea"/>
                <a:cs typeface="+mn-cs"/>
              </a:rPr>
              <a:t>studies that provide a range of estimates of health opportunity costs for Malawi, reflecting alternative estimation methods and assumptions. Woods et 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estimate the threshold to range between $3 and $116 per DALY averted which</a:t>
            </a:r>
            <a:r>
              <a:rPr lang="en-US" sz="1200" kern="1200" baseline="0" dirty="0" smtClean="0">
                <a:solidFill>
                  <a:schemeClr val="tx1"/>
                </a:solidFill>
                <a:effectLst/>
                <a:latin typeface="+mn-lt"/>
                <a:ea typeface="+mn-ea"/>
                <a:cs typeface="+mn-cs"/>
              </a:rPr>
              <a:t> is between </a:t>
            </a:r>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51% of GDP per capita; and </a:t>
            </a:r>
            <a:r>
              <a:rPr lang="en-US" sz="1200" kern="1200" dirty="0" err="1" smtClean="0">
                <a:solidFill>
                  <a:schemeClr val="tx1"/>
                </a:solidFill>
                <a:effectLst/>
                <a:latin typeface="+mn-lt"/>
                <a:ea typeface="+mn-ea"/>
                <a:cs typeface="+mn-cs"/>
              </a:rPr>
              <a:t>Ochalek</a:t>
            </a:r>
            <a:r>
              <a:rPr lang="en-US" sz="1200" kern="1200" dirty="0" smtClean="0">
                <a:solidFill>
                  <a:schemeClr val="tx1"/>
                </a:solidFill>
                <a:effectLst/>
                <a:latin typeface="+mn-lt"/>
                <a:ea typeface="+mn-ea"/>
                <a:cs typeface="+mn-cs"/>
              </a:rPr>
              <a:t> et al. give estimates ranging from $24 and $37 per DALY averted,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11 to 16% of GDP per capita.</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uch </a:t>
            </a:r>
            <a:r>
              <a:rPr lang="en-US" sz="1200" kern="1200" dirty="0" smtClean="0">
                <a:solidFill>
                  <a:schemeClr val="tx1"/>
                </a:solidFill>
                <a:effectLst/>
                <a:latin typeface="+mn-lt"/>
                <a:ea typeface="+mn-ea"/>
                <a:cs typeface="+mn-cs"/>
              </a:rPr>
              <a:t>lower</a:t>
            </a:r>
            <a:r>
              <a:rPr lang="en-US" sz="1200" kern="1200" baseline="0" dirty="0" smtClean="0">
                <a:solidFill>
                  <a:schemeClr val="tx1"/>
                </a:solidFill>
                <a:effectLst/>
                <a:latin typeface="+mn-lt"/>
                <a:ea typeface="+mn-ea"/>
                <a:cs typeface="+mn-cs"/>
              </a:rPr>
              <a:t> than the previously used threshold of between </a:t>
            </a:r>
            <a:r>
              <a:rPr lang="en-US" sz="1200" kern="1200" baseline="0" dirty="0" smtClean="0">
                <a:solidFill>
                  <a:schemeClr val="tx1"/>
                </a:solidFill>
                <a:effectLst/>
                <a:latin typeface="+mn-lt"/>
                <a:ea typeface="+mn-ea"/>
                <a:cs typeface="+mn-cs"/>
              </a:rPr>
              <a:t>1-3 </a:t>
            </a:r>
            <a:r>
              <a:rPr lang="en-US" sz="1200" kern="1200" baseline="0" dirty="0" smtClean="0">
                <a:solidFill>
                  <a:schemeClr val="tx1"/>
                </a:solidFill>
                <a:effectLst/>
                <a:latin typeface="+mn-lt"/>
                <a:ea typeface="+mn-ea"/>
                <a:cs typeface="+mn-cs"/>
              </a:rPr>
              <a:t>times GDP per </a:t>
            </a:r>
            <a:r>
              <a:rPr lang="en-US" sz="1200" kern="1200" baseline="0" dirty="0" err="1" smtClean="0">
                <a:solidFill>
                  <a:schemeClr val="tx1"/>
                </a:solidFill>
                <a:effectLst/>
                <a:latin typeface="+mn-lt"/>
                <a:ea typeface="+mn-ea"/>
                <a:cs typeface="+mn-cs"/>
              </a:rPr>
              <a:t>captia</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dirty="0" smtClean="0"/>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Chose the mean of the two so threshold set at $61/DALY averted.</a:t>
            </a:r>
            <a:endParaRPr lang="en-US" dirty="0" smtClean="0"/>
          </a:p>
          <a:p>
            <a:endParaRPr lang="en-US" dirty="0" smtClean="0"/>
          </a:p>
          <a:p>
            <a:r>
              <a:rPr lang="en-US" sz="1200" kern="1200" dirty="0" smtClean="0">
                <a:solidFill>
                  <a:schemeClr val="tx1"/>
                </a:solidFill>
                <a:effectLst/>
                <a:latin typeface="+mn-lt"/>
                <a:ea typeface="+mn-ea"/>
                <a:cs typeface="+mn-cs"/>
              </a:rPr>
              <a:t>The key notion of </a:t>
            </a:r>
            <a:r>
              <a:rPr lang="en-US" sz="1200" b="1" kern="1200" dirty="0" smtClean="0">
                <a:solidFill>
                  <a:schemeClr val="tx1"/>
                </a:solidFill>
                <a:effectLst/>
                <a:latin typeface="+mn-lt"/>
                <a:ea typeface="+mn-ea"/>
                <a:cs typeface="+mn-cs"/>
              </a:rPr>
              <a:t>Opportunity Costs</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If resources are spent on one intervention or programme, they are foregone for use in providing other alternatives. </a:t>
            </a:r>
            <a:endParaRPr lang="en-US" dirty="0" smtClean="0">
              <a:effectLst/>
            </a:endParaRPr>
          </a:p>
          <a:p>
            <a:r>
              <a:rPr lang="en-US" sz="1200" kern="1200" dirty="0" smtClean="0">
                <a:solidFill>
                  <a:schemeClr val="tx1"/>
                </a:solidFill>
                <a:effectLst/>
                <a:latin typeface="+mn-lt"/>
                <a:ea typeface="+mn-ea"/>
                <a:cs typeface="+mn-cs"/>
              </a:rPr>
              <a:t>Opportunity Costs are the </a:t>
            </a:r>
            <a:r>
              <a:rPr lang="en-US" sz="1200" b="1" kern="1200" dirty="0" smtClean="0">
                <a:solidFill>
                  <a:schemeClr val="tx1"/>
                </a:solidFill>
                <a:effectLst/>
                <a:latin typeface="+mn-lt"/>
                <a:ea typeface="+mn-ea"/>
                <a:cs typeface="+mn-cs"/>
              </a:rPr>
              <a:t>value of the next best alternative</a:t>
            </a:r>
            <a:endParaRPr lang="en-US" dirty="0" smtClean="0">
              <a:effectLst/>
            </a:endParaRPr>
          </a:p>
          <a:p>
            <a:pPr lvl="3">
              <a:buFont typeface="Wingdings" charset="2"/>
              <a:buChar char="Ø"/>
            </a:pPr>
            <a:r>
              <a:rPr lang="en-US" dirty="0" smtClean="0">
                <a:solidFill>
                  <a:srgbClr val="000000"/>
                </a:solidFill>
              </a:rPr>
              <a:t>rate at which the Malawian health system is currently able to generate health improvement from its expenditure</a:t>
            </a:r>
          </a:p>
          <a:p>
            <a:pPr lvl="3">
              <a:buFont typeface="Wingdings" charset="2"/>
              <a:buChar char="Ø"/>
            </a:pPr>
            <a:r>
              <a:rPr lang="en-US" dirty="0" smtClean="0">
                <a:solidFill>
                  <a:srgbClr val="000000"/>
                </a:solidFill>
              </a:rPr>
              <a:t>or, put another way, the health forgone by spending on an intervention as this could have been spent elsewhere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26</a:t>
            </a:fld>
            <a:endParaRPr lang="en-US"/>
          </a:p>
        </p:txBody>
      </p:sp>
    </p:spTree>
    <p:extLst>
      <p:ext uri="{BB962C8B-B14F-4D97-AF65-F5344CB8AC3E}">
        <p14:creationId xmlns:p14="http://schemas.microsoft.com/office/powerpoint/2010/main" val="398271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EHP was revised every 5 years during the development</a:t>
            </a:r>
            <a:r>
              <a:rPr lang="en-US" baseline="0" dirty="0" smtClean="0"/>
              <a:t> of Malawi’s health sector medium term plan.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“focus on promoting the provision of a basic, cost-effective package of  </a:t>
            </a:r>
            <a:r>
              <a:rPr lang="en-US" dirty="0" err="1" smtClean="0"/>
              <a:t>promotive</a:t>
            </a:r>
            <a:r>
              <a:rPr lang="en-US" dirty="0" smtClean="0"/>
              <a:t>, preventive and curative health services”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“contribute to reducing poverty, as it addresses the damaging social and environmental conditions that most poor people endure”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SLAs signed with CHAM facilities</a:t>
            </a:r>
            <a:r>
              <a:rPr lang="en-US" sz="1200" kern="1200" baseline="0" dirty="0" smtClean="0">
                <a:solidFill>
                  <a:schemeClr val="tx1"/>
                </a:solidFill>
                <a:effectLst/>
                <a:latin typeface="+mn-lt"/>
                <a:ea typeface="+mn-ea"/>
                <a:cs typeface="+mn-cs"/>
              </a:rPr>
              <a:t> in catchment areas where there is no </a:t>
            </a:r>
            <a:r>
              <a:rPr lang="en-US" sz="1200" kern="1200" dirty="0" smtClean="0">
                <a:solidFill>
                  <a:schemeClr val="tx1"/>
                </a:solidFill>
                <a:effectLst/>
                <a:latin typeface="+mn-lt"/>
                <a:ea typeface="+mn-ea"/>
                <a:cs typeface="+mn-cs"/>
              </a:rPr>
              <a:t>overlap with </a:t>
            </a:r>
            <a:r>
              <a:rPr lang="en-US" sz="1200" kern="1200" dirty="0" err="1" smtClean="0">
                <a:solidFill>
                  <a:schemeClr val="tx1"/>
                </a:solidFill>
                <a:effectLst/>
                <a:latin typeface="+mn-lt"/>
                <a:ea typeface="+mn-ea"/>
                <a:cs typeface="+mn-cs"/>
              </a:rPr>
              <a:t>GoM</a:t>
            </a:r>
            <a:r>
              <a:rPr lang="en-US" sz="1200" kern="1200" dirty="0" smtClean="0">
                <a:solidFill>
                  <a:schemeClr val="tx1"/>
                </a:solidFill>
                <a:effectLst/>
                <a:latin typeface="+mn-lt"/>
                <a:ea typeface="+mn-ea"/>
                <a:cs typeface="+mn-cs"/>
              </a:rPr>
              <a:t> health facilities. </a:t>
            </a:r>
            <a:endParaRPr lang="en-US"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Idea that EHP interventions will be provided ‘free’ at the point of access at all public health facilities</a:t>
            </a:r>
            <a:r>
              <a:rPr lang="en-US" baseline="0" dirty="0" smtClean="0"/>
              <a:t> and e</a:t>
            </a:r>
            <a:r>
              <a:rPr lang="en-US" dirty="0" smtClean="0"/>
              <a:t>very Malawian is</a:t>
            </a:r>
            <a:r>
              <a:rPr lang="en-US" baseline="0" dirty="0" smtClean="0"/>
              <a:t> entit</a:t>
            </a:r>
            <a:r>
              <a:rPr lang="en-US" dirty="0" smtClean="0"/>
              <a:t>led to the</a:t>
            </a:r>
            <a:r>
              <a:rPr lang="en-US" baseline="0" dirty="0" smtClean="0"/>
              <a:t> </a:t>
            </a:r>
            <a:r>
              <a:rPr lang="en-US" dirty="0" smtClean="0"/>
              <a:t>interventions.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EHP addresses the major causes of morbidity and mortality that mainly affect the poor and most vulnerable groups in society.</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policy implies that the government and its partners commit themselves and guarantee that EHP services will be available at all times at government institutions, </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Health</a:t>
            </a:r>
            <a:r>
              <a:rPr lang="en-US" baseline="0" dirty="0" smtClean="0"/>
              <a:t> facilities can</a:t>
            </a:r>
            <a:r>
              <a:rPr lang="en-US" dirty="0" smtClean="0"/>
              <a:t> provide other health services which are outside the EHP only when there are additional resources available over and above those required to support EHP delivery.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signing of Service Level Agreements (SLAs) with CHAM facilities for the delivery of Maternal and Neonatal Health (MNH) services is one way of ensuring that the services are accessed by everyone regardless of their socio-economic status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EHP interventions are delivered at different levels of the health system which are linked through a referral chain consisting of a hierarchy of health facilities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4</a:t>
            </a:fld>
            <a:endParaRPr lang="en-US"/>
          </a:p>
        </p:txBody>
      </p:sp>
    </p:spTree>
    <p:extLst>
      <p:ext uri="{BB962C8B-B14F-4D97-AF65-F5344CB8AC3E}">
        <p14:creationId xmlns:p14="http://schemas.microsoft.com/office/powerpoint/2010/main" val="59268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 wanted to move away from looking at BoD and make cost-effectiveness decisions based on interventions.</a:t>
            </a:r>
          </a:p>
          <a:p>
            <a:pPr marL="171450" indent="-171450">
              <a:buFont typeface="Arial"/>
              <a:buChar char="•"/>
            </a:pPr>
            <a:r>
              <a:rPr lang="en-US" dirty="0" smtClean="0"/>
              <a:t>Can have </a:t>
            </a:r>
            <a:r>
              <a:rPr lang="en-US" dirty="0" smtClean="0"/>
              <a:t>a condition</a:t>
            </a:r>
            <a:r>
              <a:rPr lang="en-US" baseline="0" dirty="0" smtClean="0"/>
              <a:t> with a</a:t>
            </a:r>
            <a:r>
              <a:rPr lang="en-US" dirty="0" smtClean="0"/>
              <a:t> </a:t>
            </a:r>
            <a:r>
              <a:rPr lang="en-US" dirty="0" smtClean="0"/>
              <a:t>very high </a:t>
            </a:r>
            <a:r>
              <a:rPr lang="en-US" dirty="0" smtClean="0"/>
              <a:t>BOD but </a:t>
            </a:r>
            <a:r>
              <a:rPr lang="en-US" dirty="0" smtClean="0"/>
              <a:t>no </a:t>
            </a:r>
            <a:r>
              <a:rPr lang="en-US" dirty="0" smtClean="0"/>
              <a:t>cost-effective</a:t>
            </a:r>
            <a:r>
              <a:rPr lang="en-US" baseline="0" dirty="0" smtClean="0"/>
              <a:t> or even efficacious</a:t>
            </a:r>
            <a:r>
              <a:rPr lang="en-US" dirty="0" smtClean="0"/>
              <a:t> interventions.</a:t>
            </a:r>
            <a:endParaRPr lang="en-US" dirty="0" smtClean="0"/>
          </a:p>
          <a:p>
            <a:endParaRPr lang="en-US" dirty="0" smtClean="0"/>
          </a:p>
          <a:p>
            <a:r>
              <a:rPr lang="en-US" dirty="0" smtClean="0"/>
              <a:t>(Slide)</a:t>
            </a: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27</a:t>
            </a:fld>
            <a:endParaRPr lang="en-US"/>
          </a:p>
        </p:txBody>
      </p:sp>
    </p:spTree>
    <p:extLst>
      <p:ext uri="{BB962C8B-B14F-4D97-AF65-F5344CB8AC3E}">
        <p14:creationId xmlns:p14="http://schemas.microsoft.com/office/powerpoint/2010/main" val="2388717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Theoretically should work your way down the list including</a:t>
            </a:r>
            <a:r>
              <a:rPr lang="en-US" baseline="0" dirty="0" smtClean="0"/>
              <a:t> all interventions in the package until you reach intervention where the net DALYs averted of including is 0. This would mean including all interventions with ICERs less than $61/DALY averted in our </a:t>
            </a:r>
            <a:r>
              <a:rPr lang="en-US" baseline="0" dirty="0" smtClean="0"/>
              <a:t>case.</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Turns out a CET of $61/DALY averted is too high</a:t>
            </a:r>
            <a:r>
              <a:rPr lang="is-IS" baseline="0" dirty="0" smtClean="0"/>
              <a:t>…..if we included all the interventions with ICERs less than $61 then the package cost is $250M +. We only had a budget of $168M+....</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This means that the CET in Malawi is likely actually lower than $61/DALY.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So we decided that working down the list until your budget is exhausted as the next best option.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smtClean="0"/>
          </a:p>
          <a:p>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Mention Only </a:t>
            </a:r>
            <a:r>
              <a:rPr lang="en-US" dirty="0" smtClean="0"/>
              <a:t>drug and commodity cost (no input costs of infrastructure, human resources, medical</a:t>
            </a:r>
            <a:r>
              <a:rPr lang="en-US" baseline="0" dirty="0" smtClean="0"/>
              <a:t> equipment etc.) included in cost of interventions</a:t>
            </a:r>
            <a:r>
              <a:rPr lang="en-US" baseline="0" dirty="0" smtClean="0"/>
              <a:t>. So compared this against Malawi’s budget for drugs and commodities</a:t>
            </a:r>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28</a:t>
            </a:fld>
            <a:endParaRPr lang="en-US"/>
          </a:p>
        </p:txBody>
      </p:sp>
    </p:spTree>
    <p:extLst>
      <p:ext uri="{BB962C8B-B14F-4D97-AF65-F5344CB8AC3E}">
        <p14:creationId xmlns:p14="http://schemas.microsoft.com/office/powerpoint/2010/main" val="2536705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Also supply side health</a:t>
            </a:r>
            <a:r>
              <a:rPr lang="en-US" baseline="0" dirty="0" smtClean="0"/>
              <a:t> system constraints that can prevent an intervention being fully implemented, even if it is within the financial capacity of the health system.</a:t>
            </a:r>
          </a:p>
          <a:p>
            <a:pPr marL="171450" indent="-171450">
              <a:buFont typeface="Arial"/>
              <a:buChar char="•"/>
            </a:pPr>
            <a:r>
              <a:rPr lang="en-US" baseline="0" dirty="0" smtClean="0"/>
              <a:t>The framework allows us to quantify the health impact of these constraints which allows us to identify the maximum amount we should invest in health system strengthening to address these constraints.</a:t>
            </a:r>
            <a:endParaRPr lang="en-US" dirty="0" smtClean="0"/>
          </a:p>
          <a:p>
            <a:pPr marL="171450" indent="-171450">
              <a:buFont typeface="Arial"/>
              <a:buChar char="•"/>
            </a:pPr>
            <a:r>
              <a:rPr lang="en-US" dirty="0" smtClean="0"/>
              <a:t>But </a:t>
            </a:r>
            <a:r>
              <a:rPr lang="en-US" dirty="0" smtClean="0"/>
              <a:t>in reality we didn’t</a:t>
            </a:r>
            <a:r>
              <a:rPr lang="en-US" baseline="0" dirty="0" smtClean="0"/>
              <a:t> consider the implementation levels when choosing </a:t>
            </a:r>
            <a:r>
              <a:rPr lang="en-US" baseline="0" dirty="0" smtClean="0"/>
              <a:t>interventions for inclusion in the package. </a:t>
            </a:r>
            <a:r>
              <a:rPr lang="en-US" baseline="0" dirty="0" smtClean="0"/>
              <a:t>This will take some more though in terms of how to </a:t>
            </a:r>
            <a:r>
              <a:rPr lang="en-US" baseline="0" dirty="0" err="1" smtClean="0"/>
              <a:t>operationalise</a:t>
            </a:r>
            <a:r>
              <a:rPr lang="en-US" baseline="0" dirty="0" smtClean="0"/>
              <a:t> this information</a:t>
            </a:r>
            <a:r>
              <a:rPr lang="en-US" baseline="0" dirty="0" smtClean="0"/>
              <a:t>.</a:t>
            </a:r>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29</a:t>
            </a:fld>
            <a:endParaRPr lang="en-US"/>
          </a:p>
        </p:txBody>
      </p:sp>
    </p:spTree>
    <p:extLst>
      <p:ext uri="{BB962C8B-B14F-4D97-AF65-F5344CB8AC3E}">
        <p14:creationId xmlns:p14="http://schemas.microsoft.com/office/powerpoint/2010/main" val="406211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 once we took the methodology to decision makers what happened.</a:t>
            </a:r>
          </a:p>
          <a:p>
            <a:pPr marL="171450" indent="-171450">
              <a:buFont typeface="Arial"/>
              <a:buChar char="•"/>
            </a:pPr>
            <a:r>
              <a:rPr lang="en-US" dirty="0" smtClean="0"/>
              <a:t>Malawi </a:t>
            </a:r>
            <a:r>
              <a:rPr lang="en-US" dirty="0" smtClean="0"/>
              <a:t>had</a:t>
            </a:r>
            <a:r>
              <a:rPr lang="en-US" baseline="0" dirty="0" smtClean="0"/>
              <a:t> a budget of $168M for drugs and commodities in 2015/2016FY.</a:t>
            </a:r>
            <a:endParaRPr lang="en-US" dirty="0" smtClean="0"/>
          </a:p>
          <a:p>
            <a:endParaRPr lang="en-US" dirty="0" smtClean="0"/>
          </a:p>
          <a:p>
            <a:pPr marL="171450" indent="-171450">
              <a:buFont typeface="Arial"/>
              <a:buChar char="•"/>
            </a:pPr>
            <a:r>
              <a:rPr lang="en-US" dirty="0" smtClean="0"/>
              <a:t>Decided to create</a:t>
            </a:r>
            <a:r>
              <a:rPr lang="en-US" baseline="0" dirty="0" smtClean="0"/>
              <a:t> two packages – one for purchasing and actual provision and one for resource mobilization.</a:t>
            </a:r>
            <a:endParaRPr lang="en-US" dirty="0" smtClean="0"/>
          </a:p>
          <a:p>
            <a:endParaRPr lang="en-US" dirty="0" smtClean="0"/>
          </a:p>
          <a:p>
            <a:pPr marL="171450" indent="-171450">
              <a:buFont typeface="Arial"/>
              <a:buChar char="•"/>
            </a:pPr>
            <a:r>
              <a:rPr lang="en-US" dirty="0" smtClean="0"/>
              <a:t>Even though the BHP is still financially </a:t>
            </a:r>
            <a:r>
              <a:rPr lang="en-US" dirty="0" smtClean="0"/>
              <a:t>unaffordable to provide to</a:t>
            </a:r>
            <a:r>
              <a:rPr lang="en-US" baseline="0" dirty="0" smtClean="0"/>
              <a:t> 100% of the </a:t>
            </a:r>
            <a:r>
              <a:rPr lang="en-US" baseline="0" dirty="0" smtClean="0"/>
              <a:t>PIN, it cost 42% less than the EHP. So movements in the right direction.</a:t>
            </a:r>
          </a:p>
          <a:p>
            <a:pPr marL="171450" indent="-171450">
              <a:buFont typeface="Arial"/>
              <a:buChar char="•"/>
            </a:pPr>
            <a:r>
              <a:rPr lang="en-US" baseline="0" dirty="0" smtClean="0"/>
              <a:t>Similarly the BHP averts 3 million more DALYs than the EHP if provided to 100% of the PIN – so theoretically (stress) does more for less. Bit of a bargain.</a:t>
            </a:r>
          </a:p>
          <a:p>
            <a:pPr marL="171450" indent="-171450">
              <a:buFont typeface="Arial"/>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BHP costs US$228M and averted 23 million DALYs</a:t>
            </a:r>
          </a:p>
          <a:p>
            <a:r>
              <a:rPr lang="en-US" baseline="0" dirty="0" smtClean="0"/>
              <a:t>EHP cost US$408M and would only have averted 20 million DALYs</a:t>
            </a:r>
          </a:p>
          <a:p>
            <a:r>
              <a:rPr lang="en-US" baseline="0" dirty="0" smtClean="0"/>
              <a:t>BHP+ costs US$440M and averts 65 million DALYs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30</a:t>
            </a:fld>
            <a:endParaRPr lang="en-US"/>
          </a:p>
        </p:txBody>
      </p:sp>
    </p:spTree>
    <p:extLst>
      <p:ext uri="{BB962C8B-B14F-4D97-AF65-F5344CB8AC3E}">
        <p14:creationId xmlns:p14="http://schemas.microsoft.com/office/powerpoint/2010/main" val="2585261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Haven’t achieved anything yet.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Talk</a:t>
            </a:r>
            <a:r>
              <a:rPr lang="en-US" baseline="0" dirty="0" smtClean="0"/>
              <a:t> about next steps and linking package provision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 </a:t>
            </a:r>
            <a:r>
              <a:rPr lang="en-US" dirty="0" smtClean="0"/>
              <a:t>Treatment </a:t>
            </a:r>
            <a:r>
              <a:rPr lang="en-US" dirty="0" smtClean="0"/>
              <a:t>Guidelines,</a:t>
            </a:r>
            <a:r>
              <a:rPr lang="en-US" baseline="0" dirty="0" smtClean="0"/>
              <a:t> Essential Medicines Lists, Trainings, </a:t>
            </a:r>
            <a:endParaRPr lang="en-US" dirty="0" smtClean="0"/>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31</a:t>
            </a:fld>
            <a:endParaRPr lang="en-US"/>
          </a:p>
        </p:txBody>
      </p:sp>
    </p:spTree>
    <p:extLst>
      <p:ext uri="{BB962C8B-B14F-4D97-AF65-F5344CB8AC3E}">
        <p14:creationId xmlns:p14="http://schemas.microsoft.com/office/powerpoint/2010/main" val="108488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Huge data requirements</a:t>
            </a:r>
          </a:p>
          <a:p>
            <a:pPr marL="0" marR="0" lvl="1" indent="0" algn="l" defTabSz="914400" rtl="0" eaLnBrk="1" fontAlgn="auto" latinLnBrk="0" hangingPunct="1">
              <a:lnSpc>
                <a:spcPct val="100000"/>
              </a:lnSpc>
              <a:spcBef>
                <a:spcPts val="0"/>
              </a:spcBef>
              <a:spcAft>
                <a:spcPts val="0"/>
              </a:spcAft>
              <a:buClrTx/>
              <a:buSzTx/>
              <a:buFont typeface="Arial"/>
              <a:buNone/>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BoD data for instance is from a 2008 study of</a:t>
            </a:r>
            <a:r>
              <a:rPr lang="en-US" baseline="0" dirty="0" smtClean="0"/>
              <a:t> the burden at a central hospital and then extrapolated out. So lots of the data used not perfect.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Opposite </a:t>
            </a:r>
            <a:r>
              <a:rPr lang="en-US" dirty="0" smtClean="0"/>
              <a:t>case the mass treatment of neglected tropical diseases was considered for inclusion in the EHP because it is cost-effective at under $10 per DALY while dealing with a disease burden of over 100,000 DALYs</a:t>
            </a:r>
          </a:p>
          <a:p>
            <a:endParaRPr lang="en-US" dirty="0" smtClean="0"/>
          </a:p>
          <a:p>
            <a:pPr marL="171450" indent="-171450">
              <a:buFont typeface="Arial"/>
              <a:buChar char="•"/>
            </a:pPr>
            <a:r>
              <a:rPr lang="en-US" dirty="0" smtClean="0"/>
              <a:t>Previous package gives</a:t>
            </a:r>
            <a:r>
              <a:rPr lang="en-US" baseline="0" dirty="0" smtClean="0"/>
              <a:t> </a:t>
            </a:r>
            <a:r>
              <a:rPr lang="en-US" baseline="0" dirty="0" smtClean="0"/>
              <a:t>the false impression of taking interventions away</a:t>
            </a: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32</a:t>
            </a:fld>
            <a:endParaRPr lang="en-US"/>
          </a:p>
        </p:txBody>
      </p:sp>
    </p:spTree>
    <p:extLst>
      <p:ext uri="{BB962C8B-B14F-4D97-AF65-F5344CB8AC3E}">
        <p14:creationId xmlns:p14="http://schemas.microsoft.com/office/powerpoint/2010/main" val="1381202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Generating consensus is harder when structures are vertical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Multiple constraints (budget, health system, earmarked funding/budget silos) - very difficult to account for all of them in decision making</a:t>
            </a:r>
            <a:endParaRPr lang="en-US" dirty="0" smtClean="0"/>
          </a:p>
          <a:p>
            <a:pPr marL="171450" indent="-171450">
              <a:buFont typeface="Arial"/>
              <a:buChar char="•"/>
            </a:pPr>
            <a:endParaRPr lang="en-US" dirty="0" smtClean="0"/>
          </a:p>
          <a:p>
            <a:pPr marL="171450" indent="-171450">
              <a:buFont typeface="Arial"/>
              <a:buChar char="•"/>
            </a:pPr>
            <a:r>
              <a:rPr lang="en-US" dirty="0" smtClean="0"/>
              <a:t>Preconceptions -</a:t>
            </a:r>
            <a:r>
              <a:rPr lang="en-US" baseline="0" dirty="0" smtClean="0"/>
              <a:t> </a:t>
            </a:r>
            <a:r>
              <a:rPr lang="en-US" dirty="0" smtClean="0"/>
              <a:t>Male circumcision</a:t>
            </a:r>
            <a:r>
              <a:rPr lang="en-US" baseline="0" dirty="0" smtClean="0"/>
              <a:t> example (out of package). To be totally honest a good thing or, due to the cost, we would be an entire health system dedicated solely to performing VMC. The first of it’s kind.</a:t>
            </a:r>
          </a:p>
          <a:p>
            <a:pPr marL="171450" indent="-171450">
              <a:buFont typeface="Arial"/>
              <a:buChar char="•"/>
            </a:pPr>
            <a:endParaRPr lang="en-US" dirty="0" smtClean="0"/>
          </a:p>
          <a:p>
            <a:pPr marL="171450" indent="-171450">
              <a:buFont typeface="Arial"/>
              <a:buChar char="•"/>
            </a:pPr>
            <a:r>
              <a:rPr lang="en-US" dirty="0" smtClean="0"/>
              <a:t>Once</a:t>
            </a:r>
            <a:r>
              <a:rPr lang="en-US" baseline="0" dirty="0" smtClean="0"/>
              <a:t> difficult</a:t>
            </a:r>
            <a:r>
              <a:rPr lang="en-US" dirty="0" smtClean="0"/>
              <a:t> trade-offs are faced people tend</a:t>
            </a:r>
            <a:r>
              <a:rPr lang="en-US" baseline="0" dirty="0" smtClean="0"/>
              <a:t> to fail to stick to previous logic, often doing so by failing to make a decision </a:t>
            </a:r>
            <a:r>
              <a:rPr lang="en-US" baseline="0" dirty="0" smtClean="0"/>
              <a:t>altogether.</a:t>
            </a:r>
            <a:endParaRPr lang="en-US" baseline="0" dirty="0" smtClean="0"/>
          </a:p>
          <a:p>
            <a:pPr marL="171450" indent="-171450">
              <a:buFont typeface="Arial"/>
              <a:buChar char="•"/>
            </a:pPr>
            <a:r>
              <a:rPr lang="en-US" dirty="0" smtClean="0"/>
              <a:t>Given </a:t>
            </a:r>
            <a:r>
              <a:rPr lang="en-US" dirty="0" smtClean="0"/>
              <a:t>decisions</a:t>
            </a:r>
            <a:r>
              <a:rPr lang="en-US" baseline="0" dirty="0" smtClean="0"/>
              <a:t> </a:t>
            </a:r>
            <a:r>
              <a:rPr lang="en-US" baseline="0" dirty="0" smtClean="0"/>
              <a:t>taken, we can only conclude that </a:t>
            </a:r>
            <a:r>
              <a:rPr lang="en-US" baseline="0" dirty="0" smtClean="0"/>
              <a:t>some ad hoc rationing is a more desirable situation than out-right not providing some </a:t>
            </a:r>
            <a:r>
              <a:rPr lang="en-US" baseline="0" dirty="0" smtClean="0"/>
              <a:t>treatments (for some people at least).</a:t>
            </a:r>
          </a:p>
          <a:p>
            <a:pPr marL="171450" indent="-171450">
              <a:buFont typeface="Arial"/>
              <a:buChar char="•"/>
            </a:pPr>
            <a:endParaRPr lang="en-US" baseline="0" dirty="0" smtClean="0"/>
          </a:p>
          <a:p>
            <a:pPr marL="171450" indent="-171450">
              <a:buFont typeface="Arial"/>
              <a:buChar char="•"/>
            </a:pPr>
            <a:r>
              <a:rPr lang="en-US" baseline="0" dirty="0" smtClean="0"/>
              <a:t>Guides like the WHOs </a:t>
            </a:r>
            <a:r>
              <a:rPr lang="en-US" baseline="0" dirty="0" err="1" smtClean="0"/>
              <a:t>standardised</a:t>
            </a:r>
            <a:r>
              <a:rPr lang="en-US" baseline="0" dirty="0" smtClean="0"/>
              <a:t> list of ‘must have medicines’ and ‘essential interventions’ have pervaded thinking. These </a:t>
            </a:r>
            <a:r>
              <a:rPr lang="en-US" baseline="0" dirty="0" err="1" smtClean="0"/>
              <a:t>generalised</a:t>
            </a:r>
            <a:r>
              <a:rPr lang="en-US" baseline="0" dirty="0" smtClean="0"/>
              <a:t> lists and guidelines are devised without any reference to a budget and are damaging to planning processes. </a:t>
            </a:r>
            <a:r>
              <a:rPr lang="en-US" dirty="0" smtClean="0"/>
              <a:t>Things like WHOs minimum package of essential interventions (based on its minimum recommended health care spend per capita [US$84]) might be good for advocacy but are potentially damaging for countries who’s health sector spends less than </a:t>
            </a:r>
            <a:r>
              <a:rPr lang="en-US" dirty="0" smtClean="0"/>
              <a:t>that.</a:t>
            </a:r>
          </a:p>
          <a:p>
            <a:pPr marL="1714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Rather than these types of prescriptive stances, guidance should be provided based on best practice methodology</a:t>
            </a:r>
          </a:p>
          <a:p>
            <a:pPr marL="0" indent="0">
              <a:buFont typeface="Arial"/>
              <a:buNone/>
            </a:pPr>
            <a:endParaRPr lang="en-US" dirty="0" smtClean="0"/>
          </a:p>
          <a:p>
            <a:pPr marL="171450" indent="-171450">
              <a:buFont typeface="Arial"/>
              <a:buChar char="•"/>
            </a:pPr>
            <a:endParaRPr lang="en-US" dirty="0" smtClean="0"/>
          </a:p>
          <a:p>
            <a:pPr marL="171450" indent="-171450">
              <a:buFont typeface="Arial"/>
              <a:buChar char="•"/>
            </a:pPr>
            <a:r>
              <a:rPr lang="en-US" dirty="0" smtClean="0"/>
              <a:t>Easier to ration preventive than inpatient care (less population health gain but more financial risk protection</a:t>
            </a:r>
            <a:r>
              <a:rPr lang="en-US" dirty="0" smtClean="0"/>
              <a:t>)</a:t>
            </a:r>
          </a:p>
          <a:p>
            <a:pPr marL="171450" indent="-171450">
              <a:buFont typeface="Arial"/>
              <a:buChar char="•"/>
            </a:pPr>
            <a:r>
              <a:rPr lang="en-US" dirty="0" smtClean="0"/>
              <a:t>Allocating </a:t>
            </a:r>
            <a:r>
              <a:rPr lang="en-US" dirty="0" smtClean="0"/>
              <a:t>resources towards primary care is more cost-effective in improving health status but does not provide financial risk protection. This is a major dilemma for low-income countries that cannot finance both. </a:t>
            </a:r>
            <a:r>
              <a:rPr lang="en-US" dirty="0" smtClean="0"/>
              <a:t>When </a:t>
            </a:r>
            <a:r>
              <a:rPr lang="en-US" dirty="0" smtClean="0"/>
              <a:t>it becomes clear that countries discover that they lack the public resources to fund both primary care and hospital services, most decide to continue to fund hospital care.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33</a:t>
            </a:fld>
            <a:endParaRPr lang="en-US"/>
          </a:p>
        </p:txBody>
      </p:sp>
    </p:spTree>
    <p:extLst>
      <p:ext uri="{BB962C8B-B14F-4D97-AF65-F5344CB8AC3E}">
        <p14:creationId xmlns:p14="http://schemas.microsoft.com/office/powerpoint/2010/main" val="1636852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Resource allocation</a:t>
            </a:r>
            <a:r>
              <a:rPr lang="en-US" baseline="0" dirty="0" smtClean="0"/>
              <a:t> and rationing in extremely resource constrained contexts is challenging. </a:t>
            </a:r>
            <a:r>
              <a:rPr lang="en-US" dirty="0" smtClean="0"/>
              <a:t>However</a:t>
            </a:r>
            <a:r>
              <a:rPr lang="en-US" dirty="0" smtClean="0"/>
              <a:t>, arguably more important than in other </a:t>
            </a:r>
            <a:r>
              <a:rPr lang="en-US" dirty="0" smtClean="0"/>
              <a:t>settings</a:t>
            </a:r>
            <a:endParaRPr lang="en-US" dirty="0" smtClean="0"/>
          </a:p>
          <a:p>
            <a:endParaRPr lang="en-US" baseline="0" dirty="0" smtClean="0"/>
          </a:p>
          <a:p>
            <a:pPr marL="171450" indent="-171450">
              <a:buFont typeface="Arial"/>
              <a:buChar char="•"/>
            </a:pPr>
            <a:r>
              <a:rPr lang="en-US" baseline="0" dirty="0" smtClean="0"/>
              <a:t>CEA is a useful tool if your objective is to </a:t>
            </a:r>
            <a:r>
              <a:rPr lang="en-US" baseline="0" dirty="0" err="1" smtClean="0"/>
              <a:t>maximise</a:t>
            </a:r>
            <a:r>
              <a:rPr lang="en-US" baseline="0" dirty="0" smtClean="0"/>
              <a:t> population health, but unless the methodology is correct, this won’t be achieved.</a:t>
            </a:r>
          </a:p>
          <a:p>
            <a:pPr marL="171450" indent="-171450">
              <a:buFont typeface="Arial"/>
              <a:buChar char="•"/>
            </a:pPr>
            <a:endParaRPr lang="en-US" baseline="0" dirty="0" smtClean="0"/>
          </a:p>
          <a:p>
            <a:pPr marL="171450" indent="-171450">
              <a:buFont typeface="Arial"/>
              <a:buChar char="•"/>
            </a:pPr>
            <a:r>
              <a:rPr lang="en-US" baseline="0" dirty="0" smtClean="0"/>
              <a:t>From Malawi’s experience it is also clear that getting the methodology right is a necessary but not a sufficient condition for achieving the objectives intended. The process is equally important.</a:t>
            </a:r>
            <a:endParaRPr lang="en-US" dirty="0" smtClean="0"/>
          </a:p>
          <a:p>
            <a:endParaRPr lang="en-US" dirty="0" smtClean="0"/>
          </a:p>
          <a:p>
            <a:pPr marL="171450" indent="-171450">
              <a:buFont typeface="Arial"/>
              <a:buChar char="•"/>
            </a:pPr>
            <a:r>
              <a:rPr lang="en-US" dirty="0" smtClean="0"/>
              <a:t>It is very</a:t>
            </a:r>
            <a:r>
              <a:rPr lang="en-US" baseline="0" dirty="0" smtClean="0"/>
              <a:t> </a:t>
            </a:r>
            <a:r>
              <a:rPr lang="en-US" baseline="0" dirty="0" smtClean="0"/>
              <a:t>easy to set criteria </a:t>
            </a:r>
            <a:r>
              <a:rPr lang="en-US" baseline="0" dirty="0" smtClean="0"/>
              <a:t>which will theoretically guide decision making. However, </a:t>
            </a:r>
            <a:r>
              <a:rPr lang="en-US" baseline="0" dirty="0" smtClean="0"/>
              <a:t>sticking to them once in the process of inclusion/exclusion decisions is difficult</a:t>
            </a:r>
            <a:r>
              <a:rPr lang="en-US" baseline="0" dirty="0" smtClean="0"/>
              <a:t>.</a:t>
            </a:r>
          </a:p>
          <a:p>
            <a:pPr marL="171450" indent="-171450">
              <a:buFont typeface="Arial"/>
              <a:buChar char="•"/>
            </a:pPr>
            <a:endParaRPr lang="en-US" baseline="0" dirty="0" smtClean="0"/>
          </a:p>
          <a:p>
            <a:pPr marL="171450" indent="-171450">
              <a:buFont typeface="Arial"/>
              <a:buChar char="•"/>
            </a:pPr>
            <a:r>
              <a:rPr lang="en-US" baseline="0" dirty="0" smtClean="0"/>
              <a:t>In many ways fixing the methodology is the easy part, the hard part is ensuring the process sticks to the methodology.</a:t>
            </a:r>
          </a:p>
          <a:p>
            <a:pPr marL="171450" indent="-171450">
              <a:buFont typeface="Arial"/>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We set about revising</a:t>
            </a:r>
            <a:r>
              <a:rPr lang="en-US" baseline="0" dirty="0" smtClean="0"/>
              <a:t> the methodology, under the premise that what had been holding back the EHP was the lack of affordability and poor implementation. Worked under the assumption that once methodology sorted we could engage stakeholders and undertake the process of revision in a participatory manner. Unfortunately we found buy in hard to achieve. There was a view that this was a technical exercise which planning dept. should undertake and come back with proposals.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None the less, process has happened, there have been improvements in the package (at the very least) and the next steps will be to link the necessary health system elements to the provision of the package. Whether this was the right way round to undertake things, I’m not sure, but we felt that there was no reason to link financing, for instance, to a package which was entirely aspirational</a:t>
            </a:r>
            <a:r>
              <a:rPr lang="is-IS" baseline="0" dirty="0" smtClean="0"/>
              <a:t>…..but this is still the case.</a:t>
            </a:r>
            <a:endParaRPr lang="en-US" baseline="0" dirty="0" smtClean="0"/>
          </a:p>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9B3F3E8C-2797-4611-823B-21DDE4DD62F8}" type="slidenum">
              <a:rPr lang="en-US" smtClean="0"/>
              <a:t>34</a:t>
            </a:fld>
            <a:endParaRPr lang="en-US"/>
          </a:p>
        </p:txBody>
      </p:sp>
    </p:spTree>
    <p:extLst>
      <p:ext uri="{BB962C8B-B14F-4D97-AF65-F5344CB8AC3E}">
        <p14:creationId xmlns:p14="http://schemas.microsoft.com/office/powerpoint/2010/main" val="875135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Partly to do with the setting of the CET is still too high (if we simply rank interventions by CE and go down including interventions until budget is exhausted the last intervention chosen has a </a:t>
            </a:r>
            <a:r>
              <a:rPr lang="en-US" dirty="0" err="1" smtClean="0"/>
              <a:t>CEness</a:t>
            </a:r>
            <a:r>
              <a:rPr lang="en-US" dirty="0" smtClean="0"/>
              <a:t> of $</a:t>
            </a:r>
            <a:r>
              <a:rPr lang="en-US" b="1" dirty="0" smtClean="0"/>
              <a:t>XX</a:t>
            </a:r>
            <a:endParaRPr lang="en-US" dirty="0" smtClean="0"/>
          </a:p>
          <a:p>
            <a:endParaRPr lang="en-US" dirty="0" smtClean="0"/>
          </a:p>
          <a:p>
            <a:r>
              <a:rPr lang="en-US" dirty="0" smtClean="0"/>
              <a:t>Even NHS doesn’t ration as much as it should</a:t>
            </a:r>
          </a:p>
          <a:p>
            <a:r>
              <a:rPr lang="en-US" dirty="0" smtClean="0"/>
              <a:t>This is not a unique problem – even the UK is unwilling to ration health care to the extent it should financially. While NICE doesn’t have a completely set CET it is usually said </a:t>
            </a:r>
            <a:r>
              <a:rPr lang="is-IS" dirty="0" smtClean="0"/>
              <a:t>….</a:t>
            </a:r>
            <a:r>
              <a:rPr lang="en-US" dirty="0" smtClean="0"/>
              <a:t>The CET is between $25,000-$35,000 while evidence suggests it should be closer to $12,000 (Claxton et al., 2015). This contributes to the need for wait time rationing.</a:t>
            </a:r>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35</a:t>
            </a:fld>
            <a:endParaRPr lang="en-US"/>
          </a:p>
        </p:txBody>
      </p:sp>
    </p:spTree>
    <p:extLst>
      <p:ext uri="{BB962C8B-B14F-4D97-AF65-F5344CB8AC3E}">
        <p14:creationId xmlns:p14="http://schemas.microsoft.com/office/powerpoint/2010/main" val="118032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common for packages to</a:t>
            </a:r>
            <a:r>
              <a:rPr lang="en-US" baseline="0" dirty="0" smtClean="0"/>
              <a:t> be defined on the basis of a country’s epidemiological and disease profile. The 2004 &amp; 2011 EHP’s ranked the top diseases and conditions to enable an assessment of priority diseases to be included in the EHP. 13 conditions were chosen for inclusion in the 2011 EHP. </a:t>
            </a:r>
          </a:p>
          <a:p>
            <a:endParaRPr lang="en-US" baseline="0" dirty="0" smtClean="0"/>
          </a:p>
          <a:p>
            <a:r>
              <a:rPr lang="en-US" dirty="0" smtClean="0"/>
              <a:t>Cost-effective interventions are available for most of these diseases and conditions.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5</a:t>
            </a:fld>
            <a:endParaRPr lang="en-US"/>
          </a:p>
        </p:txBody>
      </p:sp>
    </p:spTree>
    <p:extLst>
      <p:ext uri="{BB962C8B-B14F-4D97-AF65-F5344CB8AC3E}">
        <p14:creationId xmlns:p14="http://schemas.microsoft.com/office/powerpoint/2010/main" val="204740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EHP-Technical Working Group responsible for assessing EHP performance and revisions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Within these conditions The EHP Technical Working Group (TWG) used the following criteria for prioritizing interventions for inclusion and the setting of targets in the EHP: </a:t>
            </a:r>
          </a:p>
          <a:p>
            <a:endParaRPr lang="en-US" dirty="0" smtClean="0"/>
          </a:p>
          <a:p>
            <a:r>
              <a:rPr lang="en-US" dirty="0" smtClean="0"/>
              <a:t>No specific weight ordering</a:t>
            </a: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7</a:t>
            </a:fld>
            <a:endParaRPr lang="en-US"/>
          </a:p>
        </p:txBody>
      </p:sp>
    </p:spTree>
    <p:extLst>
      <p:ext uri="{BB962C8B-B14F-4D97-AF65-F5344CB8AC3E}">
        <p14:creationId xmlns:p14="http://schemas.microsoft.com/office/powerpoint/2010/main" val="161857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the EHP is suppose to guide free health care provision in an attempt to achieve universal health coverage (UHC), there have been a number of related problems since its inception which have hampered this objective.</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UHC is ‘a situation where </a:t>
            </a:r>
            <a:r>
              <a:rPr lang="en-US" sz="1200" i="1" kern="1200" dirty="0" smtClean="0">
                <a:solidFill>
                  <a:schemeClr val="tx1"/>
                </a:solidFill>
                <a:effectLst/>
                <a:latin typeface="+mn-lt"/>
                <a:ea typeface="+mn-ea"/>
                <a:cs typeface="+mn-cs"/>
              </a:rPr>
              <a:t>everyone – irrespective of their ability-to-pay – gets the health services they need in a timely fashion without suffering any undue financial hardship as a result of receiving the care’ </a:t>
            </a:r>
            <a:r>
              <a:rPr lang="en-US" sz="1200" kern="1200" dirty="0" smtClean="0">
                <a:solidFill>
                  <a:schemeClr val="tx1"/>
                </a:solidFill>
                <a:effectLst/>
                <a:latin typeface="+mn-lt"/>
                <a:ea typeface="+mn-ea"/>
                <a:cs typeface="+mn-cs"/>
              </a:rPr>
              <a:t> </a:t>
            </a:r>
          </a:p>
          <a:p>
            <a:endParaRPr lang="en-US" dirty="0" smtClean="0"/>
          </a:p>
          <a:p>
            <a:r>
              <a:rPr lang="en-US" sz="1200" kern="1200" dirty="0" smtClean="0">
                <a:solidFill>
                  <a:schemeClr val="tx1"/>
                </a:solidFill>
                <a:effectLst/>
                <a:latin typeface="+mn-lt"/>
                <a:ea typeface="+mn-ea"/>
                <a:cs typeface="+mn-cs"/>
              </a:rPr>
              <a:t>For instance, public hospitals (including central, district, and mental hospitals) spent more than any other level of care, with average spending of 35.8%. Primary health care, comprising health centers and clinics, was responsible for only 7.4% of total expenditures. Allocating resources towards primary care is more cost-effective in improving health status but does not provide financial risk protection. This is a major dilemma for low-income countries that cannot finance both. The higher financing to hospital level shows the financing of the EHP has not been followed as the package contains mostly primary care services.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8</a:t>
            </a:fld>
            <a:endParaRPr lang="en-US"/>
          </a:p>
        </p:txBody>
      </p:sp>
    </p:spTree>
    <p:extLst>
      <p:ext uri="{BB962C8B-B14F-4D97-AF65-F5344CB8AC3E}">
        <p14:creationId xmlns:p14="http://schemas.microsoft.com/office/powerpoint/2010/main" val="220789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sz="1200" kern="1200" dirty="0" smtClean="0">
                <a:solidFill>
                  <a:schemeClr val="tx1"/>
                </a:solidFill>
                <a:effectLst/>
                <a:latin typeface="+mn-lt"/>
                <a:ea typeface="+mn-ea"/>
                <a:cs typeface="+mn-cs"/>
              </a:rPr>
              <a:t>Even if all resources were used efficiently the EHP would still not be able to cover the full population.</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9</a:t>
            </a:fld>
            <a:endParaRPr lang="en-US"/>
          </a:p>
        </p:txBody>
      </p:sp>
    </p:spTree>
    <p:extLst>
      <p:ext uri="{BB962C8B-B14F-4D97-AF65-F5344CB8AC3E}">
        <p14:creationId xmlns:p14="http://schemas.microsoft.com/office/powerpoint/2010/main" val="400540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Equity:</a:t>
            </a:r>
          </a:p>
          <a:p>
            <a:r>
              <a:rPr lang="en-US" sz="1200" kern="1200" dirty="0" smtClean="0">
                <a:solidFill>
                  <a:schemeClr val="tx1"/>
                </a:solidFill>
                <a:effectLst/>
                <a:latin typeface="+mn-lt"/>
                <a:ea typeface="+mn-ea"/>
                <a:cs typeface="+mn-cs"/>
              </a:rPr>
              <a:t>Interventions are initially financed as if enough resources available, but the budget is eventually exhausted before all the promised interventions are provided in full. This is regularly seen with drug shortages in health centres and districts regularly utilizing between 80-90% of their drug budget half way through the fiscal year.</a:t>
            </a:r>
            <a:r>
              <a:rPr lang="en-GB" dirty="0" smtClean="0">
                <a:effectLst/>
              </a:rPr>
              <a:t> </a:t>
            </a:r>
          </a:p>
          <a:p>
            <a:endParaRPr lang="en-GB" b="0"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b="0" dirty="0" smtClean="0">
                <a:effectLst/>
              </a:rPr>
              <a:t>Another example of this is the variation in the distance to facility. </a:t>
            </a:r>
            <a:r>
              <a:rPr lang="en-US" dirty="0" err="1" smtClean="0"/>
              <a:t>Chitipa</a:t>
            </a:r>
            <a:r>
              <a:rPr lang="en-US" dirty="0" smtClean="0"/>
              <a:t> where 51% of the population live more than 8km from a health facility, </a:t>
            </a:r>
            <a:r>
              <a:rPr lang="en-US" dirty="0" err="1" smtClean="0"/>
              <a:t>Kasungu</a:t>
            </a:r>
            <a:r>
              <a:rPr lang="en-US" dirty="0" smtClean="0"/>
              <a:t> (38%), </a:t>
            </a:r>
            <a:r>
              <a:rPr lang="en-US" dirty="0" err="1" smtClean="0"/>
              <a:t>Balaka</a:t>
            </a:r>
            <a:r>
              <a:rPr lang="en-US" dirty="0" smtClean="0"/>
              <a:t> (32%), </a:t>
            </a:r>
            <a:r>
              <a:rPr lang="en-US" dirty="0" err="1" smtClean="0"/>
              <a:t>Chikwawa</a:t>
            </a:r>
            <a:r>
              <a:rPr lang="en-US" dirty="0" smtClean="0"/>
              <a:t> and </a:t>
            </a:r>
            <a:r>
              <a:rPr lang="en-US" dirty="0" err="1" smtClean="0"/>
              <a:t>Mangochi</a:t>
            </a:r>
            <a:r>
              <a:rPr lang="en-US" dirty="0" smtClean="0"/>
              <a:t> (27%) On the other hand, in </a:t>
            </a:r>
            <a:r>
              <a:rPr lang="en-US" dirty="0" err="1" smtClean="0"/>
              <a:t>Chiradzulu</a:t>
            </a:r>
            <a:r>
              <a:rPr lang="en-US" dirty="0" smtClean="0"/>
              <a:t>, Blantyre, </a:t>
            </a:r>
            <a:r>
              <a:rPr lang="en-US" dirty="0" err="1" smtClean="0"/>
              <a:t>Mulanje</a:t>
            </a:r>
            <a:r>
              <a:rPr lang="en-US" dirty="0" smtClean="0"/>
              <a:t> and </a:t>
            </a:r>
            <a:r>
              <a:rPr lang="en-US" dirty="0" err="1" smtClean="0"/>
              <a:t>Zomba</a:t>
            </a:r>
            <a:r>
              <a:rPr lang="en-US" dirty="0" smtClean="0"/>
              <a:t> Districts less than 5% of the population reside more than 8km from a health facility.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These last two issues are really</a:t>
            </a:r>
            <a:r>
              <a:rPr lang="en-US" baseline="0" dirty="0" smtClean="0"/>
              <a:t> outcomes of the previous two issues – they depict a true c</a:t>
            </a:r>
            <a:r>
              <a:rPr lang="en-US" dirty="0" smtClean="0"/>
              <a:t>onflict of concept as EHP is suppose to be available to every Malawian regardless of where and</a:t>
            </a:r>
            <a:r>
              <a:rPr lang="en-US" baseline="0" dirty="0" smtClean="0"/>
              <a:t> when they seek care.</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0" dirty="0"/>
          </a:p>
        </p:txBody>
      </p:sp>
      <p:sp>
        <p:nvSpPr>
          <p:cNvPr id="4" name="Slide Number Placeholder 3"/>
          <p:cNvSpPr>
            <a:spLocks noGrp="1"/>
          </p:cNvSpPr>
          <p:nvPr>
            <p:ph type="sldNum" sz="quarter" idx="10"/>
          </p:nvPr>
        </p:nvSpPr>
        <p:spPr/>
        <p:txBody>
          <a:bodyPr/>
          <a:lstStyle/>
          <a:p>
            <a:fld id="{9B3F3E8C-2797-4611-823B-21DDE4DD62F8}" type="slidenum">
              <a:rPr lang="en-US" smtClean="0"/>
              <a:t>10</a:t>
            </a:fld>
            <a:endParaRPr lang="en-US"/>
          </a:p>
        </p:txBody>
      </p:sp>
    </p:spTree>
    <p:extLst>
      <p:ext uri="{BB962C8B-B14F-4D97-AF65-F5344CB8AC3E}">
        <p14:creationId xmlns:p14="http://schemas.microsoft.com/office/powerpoint/2010/main" val="175490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exercise their rights and to be aware of the correct channels to complain about poor services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rural Malawi, these access-related gaps have led to low satisfaction with services provided by public facilities, and hence, a high preference for private/CHAM facilities, as already reported in previous studies.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further widens gaps in financial protection, since the private/CHAM facilities collect out-of-pocket payments.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Many</a:t>
            </a:r>
            <a:r>
              <a:rPr lang="en-US" baseline="0" dirty="0" smtClean="0"/>
              <a:t> of </a:t>
            </a:r>
            <a:r>
              <a:rPr lang="en-US" dirty="0" smtClean="0"/>
              <a:t>the demand-side issues</a:t>
            </a:r>
            <a:r>
              <a:rPr lang="en-US" baseline="0" dirty="0" smtClean="0"/>
              <a:t> also stem from the EHP policy. Distance can be increased as the closest health centres don’t have drugs. Poor health worker attitudes can stem from the inability to provide care due to lack of essential medicines and equipment. All these affect the perception of public health services and thereby demand for care.</a:t>
            </a:r>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11</a:t>
            </a:fld>
            <a:endParaRPr lang="en-US"/>
          </a:p>
        </p:txBody>
      </p:sp>
    </p:spTree>
    <p:extLst>
      <p:ext uri="{BB962C8B-B14F-4D97-AF65-F5344CB8AC3E}">
        <p14:creationId xmlns:p14="http://schemas.microsoft.com/office/powerpoint/2010/main" val="169289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a:t>
            </a:r>
            <a:r>
              <a:rPr lang="en-US" baseline="0" dirty="0" smtClean="0"/>
              <a:t> the fact that the EHP costs more to deliver than the resources available is setting up to fail. Most of the other issues stem from this problem and this is the initial one that should be solved before any of the others can </a:t>
            </a:r>
            <a:r>
              <a:rPr lang="en-US" baseline="0" smtClean="0"/>
              <a:t>be addressed.</a:t>
            </a:r>
            <a:endParaRPr lang="en-US" dirty="0" smtClean="0"/>
          </a:p>
          <a:p>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health sector embarked on the process of </a:t>
            </a:r>
            <a:r>
              <a:rPr lang="en-US" dirty="0" err="1" smtClean="0"/>
              <a:t>decentralisation</a:t>
            </a:r>
            <a:r>
              <a:rPr lang="en-US" dirty="0" smtClean="0"/>
              <a:t>, which resulted in devolution of the drug budget to districts in 2006. </a:t>
            </a:r>
            <a:r>
              <a:rPr lang="en-US" dirty="0" err="1" smtClean="0"/>
              <a:t>Recentralised</a:t>
            </a:r>
            <a:r>
              <a:rPr lang="en-US" dirty="0" smtClean="0"/>
              <a:t> but orders still devolved. Now facilities just order with no reference to budgets.</a:t>
            </a:r>
          </a:p>
          <a:p>
            <a:endParaRPr lang="en-US" dirty="0"/>
          </a:p>
        </p:txBody>
      </p:sp>
      <p:sp>
        <p:nvSpPr>
          <p:cNvPr id="4" name="Slide Number Placeholder 3"/>
          <p:cNvSpPr>
            <a:spLocks noGrp="1"/>
          </p:cNvSpPr>
          <p:nvPr>
            <p:ph type="sldNum" sz="quarter" idx="10"/>
          </p:nvPr>
        </p:nvSpPr>
        <p:spPr/>
        <p:txBody>
          <a:bodyPr/>
          <a:lstStyle/>
          <a:p>
            <a:fld id="{9B3F3E8C-2797-4611-823B-21DDE4DD62F8}" type="slidenum">
              <a:rPr lang="en-US" smtClean="0"/>
              <a:t>12</a:t>
            </a:fld>
            <a:endParaRPr lang="en-US"/>
          </a:p>
        </p:txBody>
      </p:sp>
    </p:spTree>
    <p:extLst>
      <p:ext uri="{BB962C8B-B14F-4D97-AF65-F5344CB8AC3E}">
        <p14:creationId xmlns:p14="http://schemas.microsoft.com/office/powerpoint/2010/main" val="79592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25DECD-5261-4A87-A3E9-4F8FB13A94B1}" type="datetime1">
              <a:rPr lang="en-US" smtClean="0"/>
              <a:t>05/03/17</a:t>
            </a:fld>
            <a:endParaRPr lang="en-US"/>
          </a:p>
        </p:txBody>
      </p:sp>
      <p:sp>
        <p:nvSpPr>
          <p:cNvPr id="5" name="Footer Placeholder 4"/>
          <p:cNvSpPr>
            <a:spLocks noGrp="1"/>
          </p:cNvSpPr>
          <p:nvPr>
            <p:ph type="ftr" sz="quarter" idx="11"/>
          </p:nvPr>
        </p:nvSpPr>
        <p:spPr/>
        <p:txBody>
          <a:bodyPr/>
          <a:lstStyle/>
          <a:p>
            <a:r>
              <a:rPr lang="en-US"/>
              <a:t>Ministry of Health</a:t>
            </a:r>
          </a:p>
        </p:txBody>
      </p:sp>
      <p:sp>
        <p:nvSpPr>
          <p:cNvPr id="6" name="Slide Number Placeholder 5"/>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394984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D0F7D8-99A2-4E31-A66E-6512B9254A49}" type="datetime1">
              <a:rPr lang="en-US" smtClean="0"/>
              <a:t>05/03/17</a:t>
            </a:fld>
            <a:endParaRPr lang="en-US"/>
          </a:p>
        </p:txBody>
      </p:sp>
      <p:sp>
        <p:nvSpPr>
          <p:cNvPr id="5" name="Footer Placeholder 4"/>
          <p:cNvSpPr>
            <a:spLocks noGrp="1"/>
          </p:cNvSpPr>
          <p:nvPr>
            <p:ph type="ftr" sz="quarter" idx="11"/>
          </p:nvPr>
        </p:nvSpPr>
        <p:spPr/>
        <p:txBody>
          <a:bodyPr/>
          <a:lstStyle/>
          <a:p>
            <a:r>
              <a:rPr lang="en-US"/>
              <a:t>Ministry of Health</a:t>
            </a:r>
          </a:p>
        </p:txBody>
      </p:sp>
      <p:sp>
        <p:nvSpPr>
          <p:cNvPr id="6" name="Slide Number Placeholder 5"/>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194944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EB787F-58FF-4880-9732-DA0B6023D9DF}" type="datetime1">
              <a:rPr lang="en-US" smtClean="0"/>
              <a:t>05/03/17</a:t>
            </a:fld>
            <a:endParaRPr lang="en-US"/>
          </a:p>
        </p:txBody>
      </p:sp>
      <p:sp>
        <p:nvSpPr>
          <p:cNvPr id="5" name="Footer Placeholder 4"/>
          <p:cNvSpPr>
            <a:spLocks noGrp="1"/>
          </p:cNvSpPr>
          <p:nvPr>
            <p:ph type="ftr" sz="quarter" idx="11"/>
          </p:nvPr>
        </p:nvSpPr>
        <p:spPr/>
        <p:txBody>
          <a:bodyPr/>
          <a:lstStyle/>
          <a:p>
            <a:r>
              <a:rPr lang="en-US"/>
              <a:t>Ministry of Health</a:t>
            </a:r>
          </a:p>
        </p:txBody>
      </p:sp>
      <p:sp>
        <p:nvSpPr>
          <p:cNvPr id="6" name="Slide Number Placeholder 5"/>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199230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5738"/>
            <a:ext cx="10246895" cy="1034520"/>
          </a:xfrm>
        </p:spPr>
        <p:txBody>
          <a:bodyPr anchor="b">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295D22-D034-43F0-9FEC-A5A6C738694C}" type="datetime1">
              <a:rPr lang="en-US" smtClean="0"/>
              <a:t>05/03/17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Ministry of Health</a:t>
            </a:r>
            <a:endParaRPr lang="en-US" dirty="0"/>
          </a:p>
        </p:txBody>
      </p:sp>
      <p:sp>
        <p:nvSpPr>
          <p:cNvPr id="6" name="Slide Number Placeholder 5"/>
          <p:cNvSpPr>
            <a:spLocks noGrp="1"/>
          </p:cNvSpPr>
          <p:nvPr>
            <p:ph type="sldNum" sz="quarter" idx="12"/>
          </p:nvPr>
        </p:nvSpPr>
        <p:spPr/>
        <p:txBody>
          <a:bodyPr/>
          <a:lstStyle/>
          <a:p>
            <a:fld id="{B6784B44-E009-41D0-846E-76C082E0550B}" type="slidenum">
              <a:rPr lang="en-US" smtClean="0"/>
              <a:t>‹#›</a:t>
            </a:fld>
            <a:endParaRPr lang="en-US"/>
          </a:p>
        </p:txBody>
      </p:sp>
      <p:pic>
        <p:nvPicPr>
          <p:cNvPr id="7" name="Picture 2" descr="Image result for Malawi Ministry of Health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1085095" y="131146"/>
            <a:ext cx="966462" cy="99593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838200" y="1220257"/>
            <a:ext cx="11353800" cy="0"/>
          </a:xfrm>
          <a:prstGeom prst="line">
            <a:avLst/>
          </a:prstGeom>
          <a:ln w="28575">
            <a:solidFill>
              <a:srgbClr val="339E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16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091600-EE79-4C2E-8A4A-95C92F4DA4B8}" type="datetime1">
              <a:rPr lang="en-US" smtClean="0"/>
              <a:t>05/03/17</a:t>
            </a:fld>
            <a:endParaRPr lang="en-US"/>
          </a:p>
        </p:txBody>
      </p:sp>
      <p:sp>
        <p:nvSpPr>
          <p:cNvPr id="5" name="Footer Placeholder 4"/>
          <p:cNvSpPr>
            <a:spLocks noGrp="1"/>
          </p:cNvSpPr>
          <p:nvPr>
            <p:ph type="ftr" sz="quarter" idx="11"/>
          </p:nvPr>
        </p:nvSpPr>
        <p:spPr/>
        <p:txBody>
          <a:bodyPr/>
          <a:lstStyle/>
          <a:p>
            <a:r>
              <a:rPr lang="en-US"/>
              <a:t>Ministry of Health</a:t>
            </a:r>
          </a:p>
        </p:txBody>
      </p:sp>
      <p:sp>
        <p:nvSpPr>
          <p:cNvPr id="6" name="Slide Number Placeholder 5"/>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1270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0302C2-0A1E-450A-944C-F14676ADD2FF}" type="datetime1">
              <a:rPr lang="en-US" smtClean="0"/>
              <a:t>05/03/17</a:t>
            </a:fld>
            <a:endParaRPr lang="en-US"/>
          </a:p>
        </p:txBody>
      </p:sp>
      <p:sp>
        <p:nvSpPr>
          <p:cNvPr id="6" name="Footer Placeholder 5"/>
          <p:cNvSpPr>
            <a:spLocks noGrp="1"/>
          </p:cNvSpPr>
          <p:nvPr>
            <p:ph type="ftr" sz="quarter" idx="11"/>
          </p:nvPr>
        </p:nvSpPr>
        <p:spPr/>
        <p:txBody>
          <a:bodyPr/>
          <a:lstStyle/>
          <a:p>
            <a:r>
              <a:rPr lang="en-US"/>
              <a:t>Ministry of Health</a:t>
            </a:r>
          </a:p>
        </p:txBody>
      </p:sp>
      <p:sp>
        <p:nvSpPr>
          <p:cNvPr id="7" name="Slide Number Placeholder 6"/>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106760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D0C2A2-7FF4-40CD-B5B3-8D5297618129}" type="datetime1">
              <a:rPr lang="en-US" smtClean="0"/>
              <a:t>05/03/17</a:t>
            </a:fld>
            <a:endParaRPr lang="en-US"/>
          </a:p>
        </p:txBody>
      </p:sp>
      <p:sp>
        <p:nvSpPr>
          <p:cNvPr id="8" name="Footer Placeholder 7"/>
          <p:cNvSpPr>
            <a:spLocks noGrp="1"/>
          </p:cNvSpPr>
          <p:nvPr>
            <p:ph type="ftr" sz="quarter" idx="11"/>
          </p:nvPr>
        </p:nvSpPr>
        <p:spPr/>
        <p:txBody>
          <a:bodyPr/>
          <a:lstStyle/>
          <a:p>
            <a:r>
              <a:rPr lang="en-US"/>
              <a:t>Ministry of Health</a:t>
            </a:r>
          </a:p>
        </p:txBody>
      </p:sp>
      <p:sp>
        <p:nvSpPr>
          <p:cNvPr id="9" name="Slide Number Placeholder 8"/>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426997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F9D76B-6181-4679-8569-5A5FF257F9C1}" type="datetime1">
              <a:rPr lang="en-US" smtClean="0"/>
              <a:t>05/03/17</a:t>
            </a:fld>
            <a:endParaRPr lang="en-US"/>
          </a:p>
        </p:txBody>
      </p:sp>
      <p:sp>
        <p:nvSpPr>
          <p:cNvPr id="4" name="Footer Placeholder 3"/>
          <p:cNvSpPr>
            <a:spLocks noGrp="1"/>
          </p:cNvSpPr>
          <p:nvPr>
            <p:ph type="ftr" sz="quarter" idx="11"/>
          </p:nvPr>
        </p:nvSpPr>
        <p:spPr/>
        <p:txBody>
          <a:bodyPr/>
          <a:lstStyle/>
          <a:p>
            <a:r>
              <a:rPr lang="en-US"/>
              <a:t>Ministry of Health</a:t>
            </a:r>
          </a:p>
        </p:txBody>
      </p:sp>
      <p:sp>
        <p:nvSpPr>
          <p:cNvPr id="5" name="Slide Number Placeholder 4"/>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213721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42FF1-BBB3-4AD7-ACA7-9FE8E0D7C976}" type="datetime1">
              <a:rPr lang="en-US" smtClean="0"/>
              <a:t>05/03/17</a:t>
            </a:fld>
            <a:endParaRPr lang="en-US"/>
          </a:p>
        </p:txBody>
      </p:sp>
      <p:sp>
        <p:nvSpPr>
          <p:cNvPr id="3" name="Footer Placeholder 2"/>
          <p:cNvSpPr>
            <a:spLocks noGrp="1"/>
          </p:cNvSpPr>
          <p:nvPr>
            <p:ph type="ftr" sz="quarter" idx="11"/>
          </p:nvPr>
        </p:nvSpPr>
        <p:spPr/>
        <p:txBody>
          <a:bodyPr/>
          <a:lstStyle/>
          <a:p>
            <a:r>
              <a:rPr lang="en-US"/>
              <a:t>Ministry of Health</a:t>
            </a:r>
          </a:p>
        </p:txBody>
      </p:sp>
      <p:sp>
        <p:nvSpPr>
          <p:cNvPr id="4" name="Slide Number Placeholder 3"/>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399381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1949DE-C58C-4124-BAE4-143AB7C7E9D5}" type="datetime1">
              <a:rPr lang="en-US" smtClean="0"/>
              <a:t>05/03/17</a:t>
            </a:fld>
            <a:endParaRPr lang="en-US"/>
          </a:p>
        </p:txBody>
      </p:sp>
      <p:sp>
        <p:nvSpPr>
          <p:cNvPr id="6" name="Footer Placeholder 5"/>
          <p:cNvSpPr>
            <a:spLocks noGrp="1"/>
          </p:cNvSpPr>
          <p:nvPr>
            <p:ph type="ftr" sz="quarter" idx="11"/>
          </p:nvPr>
        </p:nvSpPr>
        <p:spPr/>
        <p:txBody>
          <a:bodyPr/>
          <a:lstStyle/>
          <a:p>
            <a:r>
              <a:rPr lang="en-US"/>
              <a:t>Ministry of Health</a:t>
            </a:r>
          </a:p>
        </p:txBody>
      </p:sp>
      <p:sp>
        <p:nvSpPr>
          <p:cNvPr id="7" name="Slide Number Placeholder 6"/>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377106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B029C2-F2AC-4627-859F-FBD29AE102DC}" type="datetime1">
              <a:rPr lang="en-US" smtClean="0"/>
              <a:t>05/03/17</a:t>
            </a:fld>
            <a:endParaRPr lang="en-US"/>
          </a:p>
        </p:txBody>
      </p:sp>
      <p:sp>
        <p:nvSpPr>
          <p:cNvPr id="6" name="Footer Placeholder 5"/>
          <p:cNvSpPr>
            <a:spLocks noGrp="1"/>
          </p:cNvSpPr>
          <p:nvPr>
            <p:ph type="ftr" sz="quarter" idx="11"/>
          </p:nvPr>
        </p:nvSpPr>
        <p:spPr/>
        <p:txBody>
          <a:bodyPr/>
          <a:lstStyle/>
          <a:p>
            <a:r>
              <a:rPr lang="en-US"/>
              <a:t>Ministry of Health</a:t>
            </a:r>
          </a:p>
        </p:txBody>
      </p:sp>
      <p:sp>
        <p:nvSpPr>
          <p:cNvPr id="7" name="Slide Number Placeholder 6"/>
          <p:cNvSpPr>
            <a:spLocks noGrp="1"/>
          </p:cNvSpPr>
          <p:nvPr>
            <p:ph type="sldNum" sz="quarter" idx="12"/>
          </p:nvPr>
        </p:nvSpPr>
        <p:spPr/>
        <p:txBody>
          <a:bodyPr/>
          <a:lstStyle/>
          <a:p>
            <a:fld id="{B6784B44-E009-41D0-846E-76C082E0550B}" type="slidenum">
              <a:rPr lang="en-US" smtClean="0"/>
              <a:t>‹#›</a:t>
            </a:fld>
            <a:endParaRPr lang="en-US"/>
          </a:p>
        </p:txBody>
      </p:sp>
    </p:spTree>
    <p:extLst>
      <p:ext uri="{BB962C8B-B14F-4D97-AF65-F5344CB8AC3E}">
        <p14:creationId xmlns:p14="http://schemas.microsoft.com/office/powerpoint/2010/main" val="723335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643D2-B6A1-4738-8EE5-F17F846F88A5}" type="datetime1">
              <a:rPr lang="en-US" smtClean="0"/>
              <a:t>05/03/17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Ministry of Health</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84B44-E009-41D0-846E-76C082E0550B}" type="slidenum">
              <a:rPr lang="en-US" smtClean="0"/>
              <a:t>‹#›</a:t>
            </a:fld>
            <a:endParaRPr lang="en-US"/>
          </a:p>
        </p:txBody>
      </p:sp>
    </p:spTree>
    <p:extLst>
      <p:ext uri="{BB962C8B-B14F-4D97-AF65-F5344CB8AC3E}">
        <p14:creationId xmlns:p14="http://schemas.microsoft.com/office/powerpoint/2010/main" val="280160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0842" y="2156969"/>
            <a:ext cx="4412777" cy="2497799"/>
          </a:xfrm>
        </p:spPr>
        <p:txBody>
          <a:bodyPr>
            <a:noAutofit/>
          </a:bodyPr>
          <a:lstStyle/>
          <a:p>
            <a:pPr>
              <a:lnSpc>
                <a:spcPct val="150000"/>
              </a:lnSpc>
            </a:pPr>
            <a:r>
              <a:rPr lang="en-US" sz="3600" b="1" dirty="0" smtClean="0"/>
              <a:t>Malawi’s Health Benefit Package (HBP) Policy</a:t>
            </a:r>
            <a:endParaRPr lang="en-US" sz="3600" b="1" dirty="0"/>
          </a:p>
        </p:txBody>
      </p:sp>
      <p:sp>
        <p:nvSpPr>
          <p:cNvPr id="3" name="Subtitle 2"/>
          <p:cNvSpPr>
            <a:spLocks noGrp="1"/>
          </p:cNvSpPr>
          <p:nvPr>
            <p:ph type="subTitle" idx="1"/>
          </p:nvPr>
        </p:nvSpPr>
        <p:spPr>
          <a:xfrm>
            <a:off x="4152372" y="5061262"/>
            <a:ext cx="4412777" cy="1655762"/>
          </a:xfrm>
        </p:spPr>
        <p:txBody>
          <a:bodyPr>
            <a:normAutofit fontScale="92500" lnSpcReduction="10000"/>
          </a:bodyPr>
          <a:lstStyle/>
          <a:p>
            <a:r>
              <a:rPr lang="en-US" sz="2000" dirty="0" smtClean="0"/>
              <a:t>Dr. Gerald </a:t>
            </a:r>
            <a:r>
              <a:rPr lang="en-US" sz="2000" dirty="0" err="1" smtClean="0"/>
              <a:t>Manthalu</a:t>
            </a:r>
            <a:endParaRPr lang="en-US" sz="2000" dirty="0"/>
          </a:p>
          <a:p>
            <a:r>
              <a:rPr lang="en-US" sz="2000" dirty="0" smtClean="0"/>
              <a:t> Deputy Director of Planning and Policy Development</a:t>
            </a:r>
          </a:p>
          <a:p>
            <a:r>
              <a:rPr lang="en-US" sz="2000" dirty="0" smtClean="0"/>
              <a:t> Ministry of Health</a:t>
            </a:r>
            <a:endParaRPr lang="en-US" sz="2000" dirty="0"/>
          </a:p>
          <a:p>
            <a:r>
              <a:rPr lang="en-US" sz="2000" dirty="0" smtClean="0"/>
              <a:t>March 06, 2017</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93532" y="248804"/>
            <a:ext cx="1540417" cy="1587399"/>
          </a:xfrm>
          <a:prstGeom prst="rect">
            <a:avLst/>
          </a:prstGeom>
        </p:spPr>
      </p:pic>
      <p:sp>
        <p:nvSpPr>
          <p:cNvPr id="6" name="Subtitle 2"/>
          <p:cNvSpPr txBox="1">
            <a:spLocks/>
          </p:cNvSpPr>
          <p:nvPr/>
        </p:nvSpPr>
        <p:spPr>
          <a:xfrm>
            <a:off x="9347436" y="1936264"/>
            <a:ext cx="2855495" cy="765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smtClean="0"/>
              <a:t>Ministry </a:t>
            </a:r>
            <a:r>
              <a:rPr lang="en-US" sz="1800" dirty="0"/>
              <a:t>of Health</a:t>
            </a:r>
          </a:p>
        </p:txBody>
      </p:sp>
      <p:sp>
        <p:nvSpPr>
          <p:cNvPr id="8" name="Slide Number Placeholder 7"/>
          <p:cNvSpPr>
            <a:spLocks noGrp="1"/>
          </p:cNvSpPr>
          <p:nvPr>
            <p:ph type="sldNum" sz="quarter" idx="12"/>
          </p:nvPr>
        </p:nvSpPr>
        <p:spPr/>
        <p:txBody>
          <a:bodyPr/>
          <a:lstStyle/>
          <a:p>
            <a:fld id="{B6784B44-E009-41D0-846E-76C082E0550B}" type="slidenum">
              <a:rPr lang="en-US" smtClean="0"/>
              <a:t>1</a:t>
            </a:fld>
            <a:endParaRPr lang="en-US"/>
          </a:p>
        </p:txBody>
      </p:sp>
      <p:grpSp>
        <p:nvGrpSpPr>
          <p:cNvPr id="9" name="Group 8"/>
          <p:cNvGrpSpPr>
            <a:grpSpLocks/>
          </p:cNvGrpSpPr>
          <p:nvPr/>
        </p:nvGrpSpPr>
        <p:grpSpPr bwMode="auto">
          <a:xfrm>
            <a:off x="168008" y="-1746568"/>
            <a:ext cx="1203592" cy="10694035"/>
            <a:chOff x="-818" y="0"/>
            <a:chExt cx="10359" cy="106945"/>
          </a:xfrm>
        </p:grpSpPr>
        <p:sp>
          <p:nvSpPr>
            <p:cNvPr id="10" name="Rectangle 9"/>
            <p:cNvSpPr>
              <a:spLocks noChangeArrowheads="1"/>
            </p:cNvSpPr>
            <p:nvPr/>
          </p:nvSpPr>
          <p:spPr bwMode="auto">
            <a:xfrm>
              <a:off x="-818" y="0"/>
              <a:ext cx="3997" cy="10694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91440" tIns="45720" rIns="91440" bIns="45720" anchor="ctr" anchorCtr="0" upright="1">
              <a:noAutofit/>
            </a:bodyPr>
            <a:lstStyle/>
            <a:p>
              <a:endParaRPr lang="en-US"/>
            </a:p>
          </p:txBody>
        </p:sp>
        <p:sp>
          <p:nvSpPr>
            <p:cNvPr id="11" name="Rectangle 10"/>
            <p:cNvSpPr>
              <a:spLocks noChangeArrowheads="1"/>
            </p:cNvSpPr>
            <p:nvPr/>
          </p:nvSpPr>
          <p:spPr bwMode="auto">
            <a:xfrm>
              <a:off x="3180" y="0"/>
              <a:ext cx="3181" cy="106945"/>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91440" tIns="45720" rIns="91440" bIns="45720" anchor="ctr" anchorCtr="0" upright="1">
              <a:noAutofit/>
            </a:bodyPr>
            <a:lstStyle/>
            <a:p>
              <a:endParaRPr lang="en-US"/>
            </a:p>
          </p:txBody>
        </p:sp>
        <p:sp>
          <p:nvSpPr>
            <p:cNvPr id="12" name="Rectangle 11"/>
            <p:cNvSpPr>
              <a:spLocks noChangeArrowheads="1"/>
            </p:cNvSpPr>
            <p:nvPr/>
          </p:nvSpPr>
          <p:spPr bwMode="auto">
            <a:xfrm>
              <a:off x="6361" y="0"/>
              <a:ext cx="3180" cy="106945"/>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91440" tIns="45720" rIns="91440" bIns="45720" anchor="ctr" anchorCtr="0" upright="1">
              <a:noAutofit/>
            </a:bodyPr>
            <a:lstStyle/>
            <a:p>
              <a:endParaRPr lang="en-US"/>
            </a:p>
          </p:txBody>
        </p:sp>
      </p:grpSp>
    </p:spTree>
    <p:extLst>
      <p:ext uri="{BB962C8B-B14F-4D97-AF65-F5344CB8AC3E}">
        <p14:creationId xmlns:p14="http://schemas.microsoft.com/office/powerpoint/2010/main" val="24523984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Malawi’s HBP Policy – Reality (</a:t>
            </a:r>
            <a:r>
              <a:rPr lang="en-US" dirty="0" smtClean="0"/>
              <a:t>III</a:t>
            </a:r>
            <a:r>
              <a:rPr lang="en-US" dirty="0"/>
              <a:t>)  Supply-side constraints</a:t>
            </a:r>
          </a:p>
        </p:txBody>
      </p:sp>
      <p:sp>
        <p:nvSpPr>
          <p:cNvPr id="3" name="Content Placeholder 2"/>
          <p:cNvSpPr>
            <a:spLocks noGrp="1"/>
          </p:cNvSpPr>
          <p:nvPr>
            <p:ph idx="1"/>
          </p:nvPr>
        </p:nvSpPr>
        <p:spPr>
          <a:xfrm>
            <a:off x="838200" y="1392765"/>
            <a:ext cx="10515600" cy="4784198"/>
          </a:xfrm>
        </p:spPr>
        <p:txBody>
          <a:bodyPr>
            <a:normAutofit/>
          </a:bodyPr>
          <a:lstStyle/>
          <a:p>
            <a:pPr marL="514350" lvl="0" indent="-514350">
              <a:buAutoNum type="arabicPeriod" startAt="3"/>
            </a:pPr>
            <a:r>
              <a:rPr lang="en-US" dirty="0" smtClean="0"/>
              <a:t>Low </a:t>
            </a:r>
            <a:r>
              <a:rPr lang="en-US" dirty="0"/>
              <a:t>EHP </a:t>
            </a:r>
            <a:r>
              <a:rPr lang="en-US" dirty="0" smtClean="0"/>
              <a:t>implementation:</a:t>
            </a:r>
          </a:p>
          <a:p>
            <a:pPr lvl="1"/>
            <a:r>
              <a:rPr lang="en-US" dirty="0" smtClean="0"/>
              <a:t>EHP interventions not </a:t>
            </a:r>
            <a:r>
              <a:rPr lang="en-US" dirty="0"/>
              <a:t>provided to 100% of the population in </a:t>
            </a:r>
            <a:r>
              <a:rPr lang="en-US" dirty="0" smtClean="0"/>
              <a:t>need</a:t>
            </a:r>
          </a:p>
          <a:p>
            <a:pPr lvl="1"/>
            <a:r>
              <a:rPr lang="en-US" dirty="0" smtClean="0"/>
              <a:t>Result is PIN not covered Example intervention (</a:t>
            </a:r>
            <a:r>
              <a:rPr lang="en-US" dirty="0" smtClean="0">
                <a:solidFill>
                  <a:srgbClr val="FF0000"/>
                </a:solidFill>
              </a:rPr>
              <a:t>from EHP tool?</a:t>
            </a:r>
            <a:r>
              <a:rPr lang="en-US" dirty="0" smtClean="0"/>
              <a:t>)</a:t>
            </a:r>
            <a:endParaRPr lang="en-US" dirty="0"/>
          </a:p>
          <a:p>
            <a:pPr lvl="1"/>
            <a:endParaRPr lang="en-US" dirty="0"/>
          </a:p>
          <a:p>
            <a:pPr marL="514350" indent="-514350">
              <a:buAutoNum type="arabicPeriod" startAt="4"/>
            </a:pPr>
            <a:r>
              <a:rPr lang="en-US" dirty="0" smtClean="0"/>
              <a:t>Equity issues</a:t>
            </a:r>
          </a:p>
          <a:p>
            <a:pPr lvl="1"/>
            <a:r>
              <a:rPr lang="en-US" dirty="0" smtClean="0"/>
              <a:t>Huge geographical variations in access and care</a:t>
            </a:r>
          </a:p>
          <a:p>
            <a:pPr lvl="1"/>
            <a:r>
              <a:rPr lang="en-US" dirty="0"/>
              <a:t>Care seeking becomes a lottery </a:t>
            </a:r>
            <a:r>
              <a:rPr lang="en-US" dirty="0" smtClean="0"/>
              <a:t>- when </a:t>
            </a:r>
            <a:r>
              <a:rPr lang="en-US" dirty="0"/>
              <a:t>and where you seek care can be the difference between receiving it or </a:t>
            </a:r>
            <a:r>
              <a:rPr lang="en-US" dirty="0" smtClean="0"/>
              <a:t>not</a:t>
            </a:r>
          </a:p>
          <a:p>
            <a:pPr lvl="1"/>
            <a:r>
              <a:rPr lang="en-US" dirty="0" smtClean="0"/>
              <a:t>CHAM SLAs intended to increase access but nearly all SLAs only for maternal &amp; newborn services (not full EHP)</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10</a:t>
            </a:fld>
            <a:endParaRPr lang="en-US"/>
          </a:p>
        </p:txBody>
      </p:sp>
    </p:spTree>
    <p:extLst>
      <p:ext uri="{BB962C8B-B14F-4D97-AF65-F5344CB8AC3E}">
        <p14:creationId xmlns:p14="http://schemas.microsoft.com/office/powerpoint/2010/main" val="7089305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Malawi’s HBP Policy – Reality </a:t>
            </a:r>
            <a:r>
              <a:rPr lang="en-US" dirty="0" smtClean="0"/>
              <a:t>(V) Demand-side constraints</a:t>
            </a:r>
            <a:endParaRPr lang="en-US" dirty="0"/>
          </a:p>
        </p:txBody>
      </p:sp>
      <p:sp>
        <p:nvSpPr>
          <p:cNvPr id="3" name="Content Placeholder 2"/>
          <p:cNvSpPr>
            <a:spLocks noGrp="1"/>
          </p:cNvSpPr>
          <p:nvPr>
            <p:ph idx="1"/>
          </p:nvPr>
        </p:nvSpPr>
        <p:spPr>
          <a:xfrm>
            <a:off x="838200" y="1350211"/>
            <a:ext cx="10515600" cy="4826752"/>
          </a:xfrm>
        </p:spPr>
        <p:txBody>
          <a:bodyPr>
            <a:normAutofit/>
          </a:bodyPr>
          <a:lstStyle/>
          <a:p>
            <a:endParaRPr lang="en-US" dirty="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a:t>
            </a:r>
            <a:r>
              <a:rPr lang="en-US" dirty="0" smtClean="0"/>
              <a:t>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11</a:t>
            </a:fld>
            <a:endParaRPr lang="en-US"/>
          </a:p>
        </p:txBody>
      </p:sp>
      <p:sp>
        <p:nvSpPr>
          <p:cNvPr id="6" name="TextBox 5"/>
          <p:cNvSpPr txBox="1"/>
          <p:nvPr/>
        </p:nvSpPr>
        <p:spPr>
          <a:xfrm>
            <a:off x="1029368" y="1363590"/>
            <a:ext cx="10708106" cy="5139868"/>
          </a:xfrm>
          <a:prstGeom prst="rect">
            <a:avLst/>
          </a:prstGeom>
          <a:noFill/>
        </p:spPr>
        <p:txBody>
          <a:bodyPr wrap="square" rtlCol="0">
            <a:spAutoFit/>
          </a:bodyPr>
          <a:lstStyle/>
          <a:p>
            <a:pPr marL="285750" indent="-285750">
              <a:buFont typeface="Arial"/>
              <a:buChar char="•"/>
            </a:pPr>
            <a:r>
              <a:rPr lang="en-US" sz="2400" dirty="0" smtClean="0"/>
              <a:t>Distance (transport costs, referrals)</a:t>
            </a:r>
          </a:p>
          <a:p>
            <a:pPr marL="285750" indent="-285750">
              <a:buFont typeface="Arial"/>
              <a:buChar char="•"/>
            </a:pPr>
            <a:r>
              <a:rPr lang="en-US" sz="2400" dirty="0" smtClean="0"/>
              <a:t>Concern no provider</a:t>
            </a:r>
          </a:p>
          <a:p>
            <a:pPr marL="285750" indent="-285750">
              <a:buFont typeface="Arial"/>
              <a:buChar char="•"/>
            </a:pPr>
            <a:r>
              <a:rPr lang="en-US" sz="2400" dirty="0" smtClean="0"/>
              <a:t>Concern no drugs</a:t>
            </a:r>
          </a:p>
          <a:p>
            <a:pPr marL="285750" indent="-285750">
              <a:buFont typeface="Arial"/>
              <a:buChar char="•"/>
            </a:pPr>
            <a:r>
              <a:rPr lang="en-US" sz="2400" dirty="0" smtClean="0"/>
              <a:t>Poor health worker attitudes</a:t>
            </a:r>
          </a:p>
          <a:p>
            <a:pPr marL="742950" lvl="1" indent="-285750">
              <a:buFont typeface="Arial"/>
              <a:buChar char="•"/>
            </a:pPr>
            <a:r>
              <a:rPr lang="en-US" sz="2000" dirty="0" smtClean="0"/>
              <a:t>Unfairly setting them targets</a:t>
            </a:r>
          </a:p>
          <a:p>
            <a:pPr lvl="1"/>
            <a:r>
              <a:rPr lang="en-US" sz="2000" dirty="0" smtClean="0"/>
              <a:t>     without means to achieve them</a:t>
            </a:r>
            <a:endParaRPr lang="en-US" sz="2400" dirty="0" smtClean="0"/>
          </a:p>
          <a:p>
            <a:pPr marL="285750" indent="-285750">
              <a:buFont typeface="Arial"/>
              <a:buChar char="•"/>
            </a:pPr>
            <a:r>
              <a:rPr lang="en-US" sz="2400" dirty="0" smtClean="0"/>
              <a:t>Patient perceived </a:t>
            </a:r>
            <a:r>
              <a:rPr lang="en-US" sz="2400" dirty="0"/>
              <a:t>poor quality of </a:t>
            </a:r>
            <a:endParaRPr lang="en-US" sz="2400" dirty="0" smtClean="0"/>
          </a:p>
          <a:p>
            <a:r>
              <a:rPr lang="en-US" sz="2400" dirty="0" smtClean="0"/>
              <a:t>    health services</a:t>
            </a:r>
          </a:p>
          <a:p>
            <a:pPr marL="800100" lvl="1" indent="-342900">
              <a:buFont typeface="Arial"/>
              <a:buChar char="•"/>
            </a:pPr>
            <a:r>
              <a:rPr lang="en-US" dirty="0"/>
              <a:t>“The government hospital </a:t>
            </a:r>
            <a:r>
              <a:rPr lang="en-US" dirty="0" smtClean="0"/>
              <a:t>can </a:t>
            </a:r>
            <a:r>
              <a:rPr lang="en-US" dirty="0"/>
              <a:t>be </a:t>
            </a:r>
            <a:endParaRPr lang="en-US" dirty="0" smtClean="0"/>
          </a:p>
          <a:p>
            <a:pPr lvl="1"/>
            <a:r>
              <a:rPr lang="en-US" dirty="0"/>
              <a:t> </a:t>
            </a:r>
            <a:r>
              <a:rPr lang="en-US" dirty="0" smtClean="0"/>
              <a:t>       overcrowded </a:t>
            </a:r>
            <a:r>
              <a:rPr lang="en-US" dirty="0"/>
              <a:t>and </a:t>
            </a:r>
            <a:r>
              <a:rPr lang="en-US" dirty="0" smtClean="0"/>
              <a:t>without </a:t>
            </a:r>
            <a:r>
              <a:rPr lang="en-US" dirty="0"/>
              <a:t>drugs, </a:t>
            </a:r>
            <a:endParaRPr lang="en-US" dirty="0" smtClean="0"/>
          </a:p>
          <a:p>
            <a:pPr lvl="1"/>
            <a:r>
              <a:rPr lang="en-US" dirty="0"/>
              <a:t> </a:t>
            </a:r>
            <a:r>
              <a:rPr lang="en-US" dirty="0" smtClean="0"/>
              <a:t>       so </a:t>
            </a:r>
            <a:r>
              <a:rPr lang="en-US" dirty="0"/>
              <a:t>if other </a:t>
            </a:r>
            <a:r>
              <a:rPr lang="en-US" dirty="0" smtClean="0"/>
              <a:t>people </a:t>
            </a:r>
            <a:r>
              <a:rPr lang="en-US" dirty="0"/>
              <a:t>help you with </a:t>
            </a:r>
            <a:endParaRPr lang="en-US" dirty="0" smtClean="0"/>
          </a:p>
          <a:p>
            <a:pPr lvl="1"/>
            <a:r>
              <a:rPr lang="en-US" dirty="0" smtClean="0"/>
              <a:t>        money</a:t>
            </a:r>
            <a:r>
              <a:rPr lang="en-US" dirty="0"/>
              <a:t>, </a:t>
            </a:r>
            <a:r>
              <a:rPr lang="en-US" dirty="0" smtClean="0"/>
              <a:t>you </a:t>
            </a:r>
            <a:r>
              <a:rPr lang="en-US" dirty="0"/>
              <a:t>go to private hospital” </a:t>
            </a:r>
            <a:endParaRPr lang="en-US" sz="2400" dirty="0"/>
          </a:p>
          <a:p>
            <a:pPr marL="285750" indent="-285750">
              <a:buFont typeface="Arial"/>
              <a:buChar char="•"/>
            </a:pPr>
            <a:r>
              <a:rPr lang="en-US" sz="2400" dirty="0" smtClean="0"/>
              <a:t>All above can lead to forgoing or </a:t>
            </a:r>
          </a:p>
          <a:p>
            <a:r>
              <a:rPr lang="en-US" sz="2400" dirty="0"/>
              <a:t> </a:t>
            </a:r>
            <a:r>
              <a:rPr lang="en-US" sz="2400" dirty="0" smtClean="0"/>
              <a:t>   delaying care seeking or seeking </a:t>
            </a:r>
          </a:p>
          <a:p>
            <a:r>
              <a:rPr lang="en-US" sz="2400" dirty="0"/>
              <a:t> </a:t>
            </a:r>
            <a:r>
              <a:rPr lang="en-US" sz="2400" dirty="0" smtClean="0"/>
              <a:t>   at private facilities at a cost.</a:t>
            </a:r>
            <a:endParaRPr lang="en-US" sz="2400" dirty="0"/>
          </a:p>
        </p:txBody>
      </p:sp>
      <p:pic>
        <p:nvPicPr>
          <p:cNvPr id="7" name="Picture 6"/>
          <p:cNvPicPr>
            <a:picLocks noChangeAspect="1"/>
          </p:cNvPicPr>
          <p:nvPr/>
        </p:nvPicPr>
        <p:blipFill>
          <a:blip r:embed="rId3"/>
          <a:stretch>
            <a:fillRect/>
          </a:stretch>
        </p:blipFill>
        <p:spPr>
          <a:xfrm>
            <a:off x="6296526" y="1349826"/>
            <a:ext cx="5654842" cy="4312879"/>
          </a:xfrm>
          <a:prstGeom prst="rect">
            <a:avLst/>
          </a:prstGeom>
        </p:spPr>
      </p:pic>
    </p:spTree>
    <p:extLst>
      <p:ext uri="{BB962C8B-B14F-4D97-AF65-F5344CB8AC3E}">
        <p14:creationId xmlns:p14="http://schemas.microsoft.com/office/powerpoint/2010/main" val="5625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Malawi’s HBP Policy – Reality </a:t>
            </a:r>
            <a:r>
              <a:rPr lang="en-US" dirty="0" smtClean="0"/>
              <a:t>(VI)</a:t>
            </a:r>
            <a:endParaRPr lang="en-US" dirty="0"/>
          </a:p>
        </p:txBody>
      </p:sp>
      <p:sp>
        <p:nvSpPr>
          <p:cNvPr id="3" name="Content Placeholder 2"/>
          <p:cNvSpPr>
            <a:spLocks noGrp="1"/>
          </p:cNvSpPr>
          <p:nvPr>
            <p:ph idx="1"/>
          </p:nvPr>
        </p:nvSpPr>
        <p:spPr>
          <a:xfrm>
            <a:off x="838200" y="1389529"/>
            <a:ext cx="10515600" cy="4787434"/>
          </a:xfrm>
        </p:spPr>
        <p:txBody>
          <a:bodyPr>
            <a:normAutofit fontScale="70000" lnSpcReduction="20000"/>
          </a:bodyPr>
          <a:lstStyle/>
          <a:p>
            <a:r>
              <a:rPr lang="en-US" dirty="0" smtClean="0"/>
              <a:t>The demand- &amp; supply-side constraints prevent the EHP being fully implemented</a:t>
            </a:r>
          </a:p>
          <a:p>
            <a:endParaRPr lang="en-US" dirty="0" smtClean="0"/>
          </a:p>
          <a:p>
            <a:r>
              <a:rPr lang="en-US" dirty="0" smtClean="0"/>
              <a:t>A number of other issues affecting both development &amp; implementation of EHP:</a:t>
            </a:r>
          </a:p>
          <a:p>
            <a:endParaRPr lang="en-US" dirty="0"/>
          </a:p>
          <a:p>
            <a:r>
              <a:rPr lang="en-US" dirty="0" smtClean="0"/>
              <a:t>Donor dependency + primarily off-budget support:</a:t>
            </a:r>
          </a:p>
          <a:p>
            <a:pPr lvl="1"/>
            <a:r>
              <a:rPr lang="en-US" dirty="0" smtClean="0"/>
              <a:t>Government doesn’t always have decision making ability about where funds are spent. Donor objectives often supersede government priorities</a:t>
            </a:r>
          </a:p>
          <a:p>
            <a:pPr marL="0" lvl="1" indent="0">
              <a:spcBef>
                <a:spcPts val="1000"/>
              </a:spcBef>
              <a:buNone/>
            </a:pPr>
            <a:endParaRPr lang="en-US" dirty="0" smtClean="0"/>
          </a:p>
          <a:p>
            <a:r>
              <a:rPr lang="en-US" dirty="0" smtClean="0"/>
              <a:t>Payment:</a:t>
            </a:r>
          </a:p>
          <a:p>
            <a:pPr lvl="1"/>
            <a:r>
              <a:rPr lang="en-US" dirty="0" smtClean="0"/>
              <a:t>EHP </a:t>
            </a:r>
            <a:r>
              <a:rPr lang="en-US" dirty="0"/>
              <a:t>supposed to link to both planning and funding of health service delivery </a:t>
            </a:r>
            <a:r>
              <a:rPr lang="en-US" dirty="0" smtClean="0"/>
              <a:t>– no reimbursement mechanisms prioritizing provision of EHP interventions    </a:t>
            </a:r>
            <a:r>
              <a:rPr lang="en-US" dirty="0" smtClean="0">
                <a:latin typeface="Wingdings"/>
                <a:ea typeface="Wingdings"/>
                <a:cs typeface="Wingdings"/>
                <a:sym typeface="Wingdings"/>
              </a:rPr>
              <a:t> </a:t>
            </a:r>
            <a:r>
              <a:rPr lang="en-US" dirty="0" smtClean="0"/>
              <a:t>everything </a:t>
            </a:r>
            <a:r>
              <a:rPr lang="en-US" dirty="0"/>
              <a:t>is </a:t>
            </a:r>
            <a:r>
              <a:rPr lang="en-US" dirty="0" smtClean="0"/>
              <a:t>delivered free</a:t>
            </a:r>
          </a:p>
          <a:p>
            <a:pPr lvl="1"/>
            <a:r>
              <a:rPr lang="en-US" dirty="0" smtClean="0"/>
              <a:t>Essential </a:t>
            </a:r>
            <a:r>
              <a:rPr lang="en-US" dirty="0"/>
              <a:t>medicines list linked to EHP which means health facilities can only order medicines within the package (is this true? Ask Gerry what the current reality is) - This is to ensure that essential drugs and supplies necessary for the delivery of EHP interventions are always available in adequate quantities</a:t>
            </a:r>
            <a:r>
              <a:rPr lang="en-US" dirty="0" smtClean="0"/>
              <a:t>. But this does not happen.</a:t>
            </a:r>
          </a:p>
          <a:p>
            <a:pPr lvl="1"/>
            <a:r>
              <a:rPr lang="en-US" dirty="0" smtClean="0"/>
              <a:t>A </a:t>
            </a:r>
            <a:r>
              <a:rPr lang="en-US" dirty="0"/>
              <a:t>district expenditure tracking study estimated that approximately 20% of resources are spent on non-EHP conditions. </a:t>
            </a:r>
          </a:p>
          <a:p>
            <a:pPr lvl="1"/>
            <a:r>
              <a:rPr lang="en-US" dirty="0" smtClean="0"/>
              <a:t>CHAM SLAs for EHP provision paid on fee-for-service (supplier-induced demand)</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12</a:t>
            </a:fld>
            <a:endParaRPr lang="en-US"/>
          </a:p>
        </p:txBody>
      </p:sp>
    </p:spTree>
    <p:extLst>
      <p:ext uri="{BB962C8B-B14F-4D97-AF65-F5344CB8AC3E}">
        <p14:creationId xmlns:p14="http://schemas.microsoft.com/office/powerpoint/2010/main" val="10136799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38200" y="1537368"/>
            <a:ext cx="10515600" cy="4639595"/>
          </a:xfrm>
        </p:spPr>
        <p:txBody>
          <a:bodyPr>
            <a:normAutofit fontScale="92500" lnSpcReduction="20000"/>
          </a:bodyPr>
          <a:lstStyle/>
          <a:p>
            <a:r>
              <a:rPr lang="en-US" dirty="0"/>
              <a:t>Both Design and </a:t>
            </a:r>
            <a:r>
              <a:rPr lang="en-US" dirty="0" smtClean="0"/>
              <a:t>Implementation challenges</a:t>
            </a:r>
            <a:endParaRPr lang="en-US" dirty="0"/>
          </a:p>
          <a:p>
            <a:pPr lvl="1"/>
            <a:r>
              <a:rPr lang="en-US" dirty="0" smtClean="0"/>
              <a:t>ignoring </a:t>
            </a:r>
            <a:r>
              <a:rPr lang="en-US" dirty="0"/>
              <a:t>the inherent trade-off between population covered and interventions </a:t>
            </a:r>
            <a:r>
              <a:rPr lang="en-US" dirty="0" smtClean="0"/>
              <a:t>included (subsequent consequences for access and financial risk protection)</a:t>
            </a:r>
          </a:p>
          <a:p>
            <a:pPr marL="457200" lvl="1" indent="0">
              <a:buNone/>
            </a:pPr>
            <a:endParaRPr lang="en-US" dirty="0" smtClean="0"/>
          </a:p>
          <a:p>
            <a:pPr marL="228600" lvl="1">
              <a:spcBef>
                <a:spcPts val="1000"/>
              </a:spcBef>
            </a:pPr>
            <a:r>
              <a:rPr lang="en-US" dirty="0" smtClean="0">
                <a:solidFill>
                  <a:srgbClr val="FF0000"/>
                </a:solidFill>
              </a:rPr>
              <a:t>Interventions </a:t>
            </a:r>
            <a:r>
              <a:rPr lang="en-US" dirty="0">
                <a:solidFill>
                  <a:srgbClr val="FF0000"/>
                </a:solidFill>
              </a:rPr>
              <a:t>patients are </a:t>
            </a:r>
            <a:r>
              <a:rPr lang="en-US" b="1" i="1" dirty="0">
                <a:solidFill>
                  <a:srgbClr val="FF0000"/>
                </a:solidFill>
              </a:rPr>
              <a:t>entitled</a:t>
            </a:r>
            <a:r>
              <a:rPr lang="en-US" dirty="0">
                <a:solidFill>
                  <a:srgbClr val="FF0000"/>
                </a:solidFill>
              </a:rPr>
              <a:t> to </a:t>
            </a:r>
            <a:r>
              <a:rPr lang="en-GB" dirty="0">
                <a:solidFill>
                  <a:srgbClr val="FF0000"/>
                </a:solidFill>
              </a:rPr>
              <a:t>≠</a:t>
            </a:r>
            <a:r>
              <a:rPr lang="en-US" dirty="0">
                <a:solidFill>
                  <a:srgbClr val="FF0000"/>
                </a:solidFill>
              </a:rPr>
              <a:t> Interventions patients receive in </a:t>
            </a:r>
            <a:r>
              <a:rPr lang="en-US" b="1" i="1" dirty="0">
                <a:solidFill>
                  <a:srgbClr val="FF0000"/>
                </a:solidFill>
              </a:rPr>
              <a:t>practice </a:t>
            </a:r>
          </a:p>
          <a:p>
            <a:pPr marL="685800" lvl="2">
              <a:spcBef>
                <a:spcPts val="1000"/>
              </a:spcBef>
            </a:pPr>
            <a:r>
              <a:rPr lang="en-US" dirty="0" smtClean="0">
                <a:solidFill>
                  <a:srgbClr val="000000"/>
                </a:solidFill>
              </a:rPr>
              <a:t>Currently the EHP is a notional </a:t>
            </a:r>
            <a:r>
              <a:rPr lang="en-US" dirty="0">
                <a:solidFill>
                  <a:srgbClr val="000000"/>
                </a:solidFill>
              </a:rPr>
              <a:t>package of basic services where the package listed on policy documents does not reflect the reality of what is actually provided</a:t>
            </a:r>
            <a:r>
              <a:rPr lang="en-US" dirty="0" smtClean="0">
                <a:solidFill>
                  <a:srgbClr val="000000"/>
                </a:solidFill>
              </a:rPr>
              <a:t>?</a:t>
            </a:r>
            <a:endParaRPr lang="en-US" b="1" u="sng" dirty="0"/>
          </a:p>
          <a:p>
            <a:pPr lvl="1"/>
            <a:endParaRPr lang="en-US" b="1" u="sng" dirty="0" smtClean="0"/>
          </a:p>
          <a:p>
            <a:r>
              <a:rPr lang="en-US" dirty="0"/>
              <a:t>T</a:t>
            </a:r>
            <a:r>
              <a:rPr lang="en-US" dirty="0" smtClean="0"/>
              <a:t>he </a:t>
            </a:r>
            <a:r>
              <a:rPr lang="en-US" dirty="0"/>
              <a:t>EHP has created a universal sense of entitlements to free health care at the point of use </a:t>
            </a:r>
          </a:p>
          <a:p>
            <a:pPr marL="457200" lvl="1" indent="0">
              <a:buNone/>
            </a:pPr>
            <a:endParaRPr lang="en-US" b="1" u="sng" dirty="0" smtClean="0"/>
          </a:p>
          <a:p>
            <a:r>
              <a:rPr lang="en-US" dirty="0" smtClean="0"/>
              <a:t>Malawi currently in last stage of revision of it’s EHP (2016) </a:t>
            </a:r>
          </a:p>
          <a:p>
            <a:pPr lvl="1"/>
            <a:r>
              <a:rPr lang="en-US" dirty="0" smtClean="0"/>
              <a:t>While CEA again used as the primary methodology, used differently from previous revisions</a:t>
            </a:r>
          </a:p>
          <a:p>
            <a:pPr lvl="1"/>
            <a:r>
              <a:rPr lang="en-US" dirty="0" smtClean="0"/>
              <a:t>Malawi’s experience using CEA this time will be presented tomorrow</a:t>
            </a:r>
            <a:endParaRPr lang="en-US" dirty="0"/>
          </a:p>
        </p:txBody>
      </p:sp>
      <p:sp>
        <p:nvSpPr>
          <p:cNvPr id="4" name="Footer Placeholder 3"/>
          <p:cNvSpPr>
            <a:spLocks noGrp="1"/>
          </p:cNvSpPr>
          <p:nvPr>
            <p:ph type="ftr" sz="quarter" idx="11"/>
          </p:nvPr>
        </p:nvSpPr>
        <p:spPr/>
        <p:txBody>
          <a:bodyPr/>
          <a:lstStyle/>
          <a:p>
            <a:r>
              <a:rPr lang="en-US" dirty="0"/>
              <a:t>Ministry of 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13</a:t>
            </a:fld>
            <a:endParaRPr lang="en-US"/>
          </a:p>
        </p:txBody>
      </p:sp>
    </p:spTree>
    <p:extLst>
      <p:ext uri="{BB962C8B-B14F-4D97-AF65-F5344CB8AC3E}">
        <p14:creationId xmlns:p14="http://schemas.microsoft.com/office/powerpoint/2010/main" val="16609255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a:xfrm>
            <a:off x="838200" y="1449294"/>
            <a:ext cx="10515600" cy="4727669"/>
          </a:xfrm>
        </p:spPr>
        <p:txBody>
          <a:bodyPr>
            <a:normAutofit lnSpcReduction="10000"/>
          </a:bodyPr>
          <a:lstStyle/>
          <a:p>
            <a:r>
              <a:rPr lang="en-US" sz="1400" dirty="0" smtClean="0"/>
              <a:t>Malawi Demographic and Health Survey (2010 &amp; 2015)</a:t>
            </a:r>
          </a:p>
          <a:p>
            <a:r>
              <a:rPr lang="en-US" sz="1400" dirty="0" smtClean="0"/>
              <a:t>Ministry of Health – Planning Department &amp; World Health Organization ‘National Health Accounts’ (2016)</a:t>
            </a:r>
          </a:p>
          <a:p>
            <a:r>
              <a:rPr lang="en-US" sz="1400" dirty="0" smtClean="0"/>
              <a:t>Ministry of Health – Planning Department (2016) ‘Resource Mapping’</a:t>
            </a:r>
          </a:p>
          <a:p>
            <a:r>
              <a:rPr lang="en-US" sz="1400" dirty="0"/>
              <a:t>Ministry of Health </a:t>
            </a:r>
            <a:r>
              <a:rPr lang="en-US" sz="1400" dirty="0" smtClean="0"/>
              <a:t>– Planning Department (2011) ‘Malawi </a:t>
            </a:r>
            <a:r>
              <a:rPr lang="en-US" sz="1400" dirty="0"/>
              <a:t>Health Sector Strategic Plan 2011–2016 Moving towards equity and </a:t>
            </a:r>
            <a:r>
              <a:rPr lang="en-US" sz="1400" dirty="0" smtClean="0"/>
              <a:t>quality’</a:t>
            </a:r>
            <a:endParaRPr lang="en-US" sz="1400" dirty="0"/>
          </a:p>
          <a:p>
            <a:r>
              <a:rPr lang="en-US" sz="1400" dirty="0" smtClean="0"/>
              <a:t>Ministry of Finance - Economic Planning and Development (2015) ‘Malawi Millennium Development Goals (MDGs) Endline</a:t>
            </a:r>
            <a:r>
              <a:rPr lang="en-US" sz="1400" dirty="0"/>
              <a:t> </a:t>
            </a:r>
            <a:r>
              <a:rPr lang="en-US" sz="1400" dirty="0" smtClean="0"/>
              <a:t>Report’</a:t>
            </a:r>
          </a:p>
          <a:p>
            <a:r>
              <a:rPr lang="en-US" sz="1400" dirty="0" smtClean="0"/>
              <a:t>Kazanga, I., (2015) ‘Equity of access to Essential Health Package (EHP) in Malawi: A perspective on update of maternal health services’</a:t>
            </a:r>
          </a:p>
          <a:p>
            <a:r>
              <a:rPr lang="en-US" sz="1400" dirty="0" smtClean="0"/>
              <a:t>Mwase, T. et al. (2010) ‘District Health Expenditure Patterns Study’ </a:t>
            </a:r>
            <a:endParaRPr lang="en-US" sz="1400" dirty="0"/>
          </a:p>
          <a:p>
            <a:r>
              <a:rPr lang="en-US" sz="1400" dirty="0" smtClean="0"/>
              <a:t>Mueller, D. et al. (2011) ‘Constraints </a:t>
            </a:r>
            <a:r>
              <a:rPr lang="en-US" sz="1400" dirty="0"/>
              <a:t>to Implementing the Essential Health Package in </a:t>
            </a:r>
            <a:r>
              <a:rPr lang="en-US" sz="1400" dirty="0" smtClean="0"/>
              <a:t>Malawi’, PLOS One</a:t>
            </a:r>
            <a:endParaRPr lang="en-US" sz="1400" dirty="0"/>
          </a:p>
          <a:p>
            <a:r>
              <a:rPr lang="en-US" sz="1400" dirty="0" smtClean="0"/>
              <a:t>Abiiro, G. et al. (2014) ‘Gaps </a:t>
            </a:r>
            <a:r>
              <a:rPr lang="en-US" sz="1400" dirty="0"/>
              <a:t>in universal health coverage in Malawi: A qualitative study in rural </a:t>
            </a:r>
            <a:r>
              <a:rPr lang="en-US" sz="1400" dirty="0" smtClean="0"/>
              <a:t>communities’, BMC</a:t>
            </a:r>
          </a:p>
          <a:p>
            <a:r>
              <a:rPr lang="en-US" sz="1400" dirty="0" smtClean="0"/>
              <a:t>Ministry of Health – Planning Department (2004) ‘Handbook and guide for health providers on the Essential Health Package (EHP) in Malawi: Understanding the EHP’</a:t>
            </a:r>
          </a:p>
          <a:p>
            <a:r>
              <a:rPr lang="en-US" sz="1400" dirty="0" smtClean="0"/>
              <a:t>Ministry </a:t>
            </a:r>
            <a:r>
              <a:rPr lang="en-US" sz="1400" dirty="0"/>
              <a:t>of Health - Planning Department (2004) </a:t>
            </a:r>
            <a:r>
              <a:rPr lang="en-US" sz="1400" dirty="0" smtClean="0"/>
              <a:t>‘A </a:t>
            </a:r>
            <a:r>
              <a:rPr lang="en-US" sz="1400" dirty="0"/>
              <a:t>Joint Programme of Work </a:t>
            </a:r>
            <a:r>
              <a:rPr lang="en-US" sz="1400" dirty="0" smtClean="0"/>
              <a:t>For </a:t>
            </a:r>
            <a:r>
              <a:rPr lang="en-US" sz="1400" dirty="0"/>
              <a:t>A Health Sector Wide Approach (SWAp) [2004–2010</a:t>
            </a:r>
            <a:r>
              <a:rPr lang="en-US" sz="1400" dirty="0" smtClean="0"/>
              <a:t>]’</a:t>
            </a:r>
          </a:p>
          <a:p>
            <a:r>
              <a:rPr lang="en-US" sz="1400" dirty="0" smtClean="0"/>
              <a:t>Chirwa, ML. et al. (2013) ‘Promoting </a:t>
            </a:r>
            <a:r>
              <a:rPr lang="en-US" sz="1400" dirty="0"/>
              <a:t>universal financial protection: contracting faith-based health facilities to expand access–lessons learned from </a:t>
            </a:r>
            <a:r>
              <a:rPr lang="en-US" sz="1400" dirty="0" smtClean="0"/>
              <a:t>Malawi’ </a:t>
            </a:r>
            <a:r>
              <a:rPr lang="en-US" sz="1400" dirty="0"/>
              <a:t>Health Research Policy &amp; </a:t>
            </a:r>
            <a:r>
              <a:rPr lang="en-US" sz="1400" dirty="0" smtClean="0"/>
              <a:t>Systems</a:t>
            </a:r>
          </a:p>
          <a:p>
            <a:r>
              <a:rPr lang="en-US" sz="1400" dirty="0" smtClean="0"/>
              <a:t>Ministry of Health – Planning Department (2017) ‘</a:t>
            </a:r>
            <a:r>
              <a:rPr lang="en-US" sz="1400" dirty="0"/>
              <a:t>Health Sector Strategic Plan II </a:t>
            </a:r>
            <a:r>
              <a:rPr lang="en-US" sz="1400" dirty="0" smtClean="0"/>
              <a:t>[2017</a:t>
            </a:r>
            <a:r>
              <a:rPr lang="en-US" sz="1400" dirty="0"/>
              <a:t>-</a:t>
            </a:r>
            <a:r>
              <a:rPr lang="en-US" sz="1400" dirty="0" smtClean="0"/>
              <a:t>2022] </a:t>
            </a:r>
            <a:r>
              <a:rPr lang="en-US" sz="1400" dirty="0"/>
              <a:t>Situation Analysis</a:t>
            </a:r>
            <a:r>
              <a:rPr lang="en-US" sz="1400" dirty="0" smtClean="0"/>
              <a:t>.’</a:t>
            </a:r>
            <a:endParaRPr lang="en-US" sz="1400" dirty="0"/>
          </a:p>
          <a:p>
            <a:r>
              <a:rPr lang="en-US" sz="1400" dirty="0" smtClean="0"/>
              <a:t>Ministry of Health &amp; USAID (2014) ‘Malawi Service Provision Assessment 2013/14 (SPA)’</a:t>
            </a:r>
            <a:endParaRPr lang="en-US" sz="1400" dirty="0"/>
          </a:p>
          <a:p>
            <a:endParaRPr lang="en-US" sz="1400" dirty="0"/>
          </a:p>
          <a:p>
            <a:endParaRPr lang="en-US" sz="1400" dirty="0" smtClean="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14</a:t>
            </a:fld>
            <a:endParaRPr lang="en-US"/>
          </a:p>
        </p:txBody>
      </p:sp>
    </p:spTree>
    <p:extLst>
      <p:ext uri="{BB962C8B-B14F-4D97-AF65-F5344CB8AC3E}">
        <p14:creationId xmlns:p14="http://schemas.microsoft.com/office/powerpoint/2010/main" val="26953227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Malawi’s HBP Policy – Theory (</a:t>
            </a:r>
            <a:r>
              <a:rPr lang="en-US" dirty="0" smtClean="0"/>
              <a:t>III)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0021219"/>
              </p:ext>
            </p:extLst>
          </p:nvPr>
        </p:nvGraphicFramePr>
        <p:xfrm>
          <a:off x="838200" y="1408269"/>
          <a:ext cx="10515600" cy="4846319"/>
        </p:xfrm>
        <a:graphic>
          <a:graphicData uri="http://schemas.openxmlformats.org/drawingml/2006/table">
            <a:tbl>
              <a:tblPr firstRow="1" bandRow="1">
                <a:tableStyleId>{5C22544A-7EE6-4342-B048-85BDC9FD1C3A}</a:tableStyleId>
              </a:tblPr>
              <a:tblGrid>
                <a:gridCol w="5257800"/>
                <a:gridCol w="5257800"/>
              </a:tblGrid>
              <a:tr h="324048">
                <a:tc>
                  <a:txBody>
                    <a:bodyPr/>
                    <a:lstStyle/>
                    <a:p>
                      <a:r>
                        <a:rPr lang="en-US" dirty="0" smtClean="0"/>
                        <a:t>EHP Condition</a:t>
                      </a:r>
                      <a:endParaRPr lang="en-US" dirty="0"/>
                    </a:p>
                  </a:txBody>
                  <a:tcPr/>
                </a:tc>
                <a:tc>
                  <a:txBody>
                    <a:bodyPr/>
                    <a:lstStyle/>
                    <a:p>
                      <a:r>
                        <a:rPr lang="en-US" dirty="0" smtClean="0"/>
                        <a:t>Intervention</a:t>
                      </a:r>
                      <a:endParaRPr lang="en-US" dirty="0"/>
                    </a:p>
                  </a:txBody>
                  <a:tcPr/>
                </a:tc>
              </a:tr>
              <a:tr h="2187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HIV/AIDS/STIs </a:t>
                      </a:r>
                      <a:endParaRPr lang="en-US" dirty="0" smtClean="0">
                        <a:effectLst/>
                      </a:endParaRPr>
                    </a:p>
                    <a:p>
                      <a:endParaRPr lang="en-US" dirty="0"/>
                    </a:p>
                  </a:txBody>
                  <a:tcPr/>
                </a:tc>
                <a:tc>
                  <a:txBody>
                    <a:bodyPr/>
                    <a:lstStyle/>
                    <a:p>
                      <a:r>
                        <a:rPr lang="en-US" sz="1200" dirty="0" smtClean="0">
                          <a:effectLst/>
                          <a:latin typeface="Wingdings"/>
                        </a:rPr>
                        <a:t> </a:t>
                      </a:r>
                      <a:r>
                        <a:rPr lang="en-US" sz="1200" kern="1200" dirty="0" smtClean="0">
                          <a:solidFill>
                            <a:schemeClr val="dk1"/>
                          </a:solidFill>
                          <a:effectLst/>
                          <a:latin typeface="+mn-lt"/>
                          <a:ea typeface="+mn-ea"/>
                          <a:cs typeface="+mn-cs"/>
                        </a:rPr>
                        <a:t>Multi level BCC across all sectors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Health promotion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Screening (HIV testing and </a:t>
                      </a:r>
                      <a:r>
                        <a:rPr lang="en-US" sz="1200" kern="1200" dirty="0" err="1" smtClean="0">
                          <a:solidFill>
                            <a:schemeClr val="dk1"/>
                          </a:solidFill>
                          <a:effectLst/>
                          <a:latin typeface="+mn-lt"/>
                          <a:ea typeface="+mn-ea"/>
                          <a:cs typeface="+mn-cs"/>
                        </a:rPr>
                        <a:t>counselling</a:t>
                      </a:r>
                      <a:r>
                        <a:rPr lang="en-US" sz="1200" kern="1200" dirty="0" smtClean="0">
                          <a:solidFill>
                            <a:schemeClr val="dk1"/>
                          </a:solidFill>
                          <a:effectLst/>
                          <a:latin typeface="+mn-lt"/>
                          <a:ea typeface="+mn-ea"/>
                          <a:cs typeface="+mn-cs"/>
                        </a:rPr>
                        <a:t> through all entry points)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Provision of home based care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Procurement and provision of male and female condoms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Provision of ART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Provision of PMTCT services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CPT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Blood and needle safety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STIs - Screening and treatment and promotion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Treatment of opportunistic infections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Peer and education Programs for high risk groups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Condom promotion and distribution </a:t>
                      </a:r>
                      <a:endParaRPr lang="en-US" sz="1200" dirty="0" smtClean="0">
                        <a:effectLst/>
                      </a:endParaRPr>
                    </a:p>
                  </a:txBody>
                  <a:tcPr/>
                </a:tc>
              </a:tr>
              <a:tr h="567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ARIs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Health promotion on recognition of danger signs for ARIs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Early treatment of ARIs using standard protocols</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Treatment of pneumonia </a:t>
                      </a:r>
                      <a:endParaRPr lang="en-US" sz="1800" dirty="0" smtClean="0">
                        <a:effectLst/>
                        <a:latin typeface="Wingdings"/>
                      </a:endParaRPr>
                    </a:p>
                  </a:txBody>
                  <a:tcPr/>
                </a:tc>
              </a:tr>
              <a:tr h="1215180">
                <a:tc>
                  <a:txBody>
                    <a:bodyPr/>
                    <a:lstStyle/>
                    <a:p>
                      <a:r>
                        <a:rPr lang="en-US" sz="1800" b="1" kern="1200" dirty="0" smtClean="0">
                          <a:solidFill>
                            <a:schemeClr val="dk1"/>
                          </a:solidFill>
                          <a:effectLst/>
                          <a:latin typeface="+mn-lt"/>
                          <a:ea typeface="+mn-ea"/>
                          <a:cs typeface="+mn-cs"/>
                        </a:rPr>
                        <a:t>Malaria</a:t>
                      </a:r>
                      <a:endParaRPr lang="en-US" dirty="0"/>
                    </a:p>
                  </a:txBody>
                  <a:tcPr/>
                </a:tc>
                <a:tc>
                  <a:txBody>
                    <a:bodyPr/>
                    <a:lstStyle/>
                    <a:p>
                      <a:r>
                        <a:rPr lang="en-US" sz="1200" dirty="0" smtClean="0">
                          <a:effectLst/>
                          <a:latin typeface="Wingdings"/>
                        </a:rPr>
                        <a:t> </a:t>
                      </a:r>
                      <a:r>
                        <a:rPr lang="en-US" sz="1200" kern="1200" dirty="0" smtClean="0">
                          <a:solidFill>
                            <a:schemeClr val="dk1"/>
                          </a:solidFill>
                          <a:effectLst/>
                          <a:latin typeface="+mn-lt"/>
                          <a:ea typeface="+mn-ea"/>
                          <a:cs typeface="+mn-cs"/>
                        </a:rPr>
                        <a:t>Health promotion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Early treatment of malaria at household, community and health centre </a:t>
                      </a:r>
                      <a:endParaRPr lang="en-US" sz="1200" dirty="0" smtClean="0">
                        <a:effectLst/>
                      </a:endParaRPr>
                    </a:p>
                    <a:p>
                      <a:r>
                        <a:rPr lang="en-US" sz="1200" kern="1200" dirty="0" smtClean="0">
                          <a:solidFill>
                            <a:schemeClr val="dk1"/>
                          </a:solidFill>
                          <a:effectLst/>
                          <a:latin typeface="+mn-lt"/>
                          <a:ea typeface="+mn-ea"/>
                          <a:cs typeface="+mn-cs"/>
                        </a:rPr>
                        <a:t>level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Promotion and use of LLITNs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Promotion and use of IRS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Vector control - </a:t>
                      </a:r>
                      <a:r>
                        <a:rPr lang="en-US" sz="1200" kern="1200" dirty="0" err="1" smtClean="0">
                          <a:solidFill>
                            <a:schemeClr val="dk1"/>
                          </a:solidFill>
                          <a:effectLst/>
                          <a:latin typeface="+mn-lt"/>
                          <a:ea typeface="+mn-ea"/>
                          <a:cs typeface="+mn-cs"/>
                        </a:rPr>
                        <a:t>Larvaciding</a:t>
                      </a:r>
                      <a:r>
                        <a:rPr lang="en-US" sz="1200" kern="1200" dirty="0" smtClean="0">
                          <a:solidFill>
                            <a:schemeClr val="dk1"/>
                          </a:solidFill>
                          <a:effectLst/>
                          <a:latin typeface="+mn-lt"/>
                          <a:ea typeface="+mn-ea"/>
                          <a:cs typeface="+mn-cs"/>
                        </a:rPr>
                        <a:t> and control of breeding sites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IPT pregnancy </a:t>
                      </a:r>
                      <a:endParaRPr lang="en-US" sz="1200" dirty="0" smtClean="0">
                        <a:effectLst/>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15</a:t>
            </a:fld>
            <a:endParaRPr lang="en-US"/>
          </a:p>
        </p:txBody>
      </p:sp>
    </p:spTree>
    <p:extLst>
      <p:ext uri="{BB962C8B-B14F-4D97-AF65-F5344CB8AC3E}">
        <p14:creationId xmlns:p14="http://schemas.microsoft.com/office/powerpoint/2010/main" val="24586984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03761907"/>
              </p:ext>
            </p:extLst>
          </p:nvPr>
        </p:nvGraphicFramePr>
        <p:xfrm>
          <a:off x="440344" y="240989"/>
          <a:ext cx="10515600" cy="6053431"/>
        </p:xfrm>
        <a:graphic>
          <a:graphicData uri="http://schemas.openxmlformats.org/drawingml/2006/table">
            <a:tbl>
              <a:tblPr firstRow="1" bandRow="1">
                <a:tableStyleId>{5C22544A-7EE6-4342-B048-85BDC9FD1C3A}</a:tableStyleId>
              </a:tblPr>
              <a:tblGrid>
                <a:gridCol w="5257800"/>
                <a:gridCol w="5257800"/>
              </a:tblGrid>
              <a:tr h="495886">
                <a:tc>
                  <a:txBody>
                    <a:bodyPr/>
                    <a:lstStyle/>
                    <a:p>
                      <a:r>
                        <a:rPr lang="en-US" dirty="0" smtClean="0"/>
                        <a:t>EHP Condition</a:t>
                      </a:r>
                      <a:endParaRPr lang="en-US" dirty="0"/>
                    </a:p>
                  </a:txBody>
                  <a:tcPr/>
                </a:tc>
                <a:tc>
                  <a:txBody>
                    <a:bodyPr/>
                    <a:lstStyle/>
                    <a:p>
                      <a:r>
                        <a:rPr lang="en-US" dirty="0" smtClean="0"/>
                        <a:t>Intervention</a:t>
                      </a:r>
                      <a:endParaRPr lang="en-US" dirty="0"/>
                    </a:p>
                  </a:txBody>
                  <a:tcPr/>
                </a:tc>
              </a:tr>
              <a:tr h="1315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err="1" smtClean="0">
                          <a:solidFill>
                            <a:schemeClr val="dk1"/>
                          </a:solidFill>
                          <a:effectLst/>
                          <a:latin typeface="+mn-lt"/>
                          <a:ea typeface="+mn-ea"/>
                          <a:cs typeface="+mn-cs"/>
                        </a:rPr>
                        <a:t>Diarrhoeal</a:t>
                      </a:r>
                      <a:r>
                        <a:rPr lang="en-US" sz="1800" b="1" kern="1200" dirty="0" smtClean="0">
                          <a:solidFill>
                            <a:schemeClr val="dk1"/>
                          </a:solidFill>
                          <a:effectLst/>
                          <a:latin typeface="+mn-lt"/>
                          <a:ea typeface="+mn-ea"/>
                          <a:cs typeface="+mn-cs"/>
                        </a:rPr>
                        <a:t> diseases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Health promotion</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Early care seeking – use of ORT</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Provision of zinc</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Construction of low cost excreta disposal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Provision of home solutions</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Promotion of exclusive breastfeeding</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Surveillance of water and food quality </a:t>
                      </a:r>
                      <a:endParaRPr lang="en-US" sz="1600" dirty="0" smtClean="0">
                        <a:effectLst/>
                        <a:latin typeface="Wingdings"/>
                      </a:endParaRPr>
                    </a:p>
                  </a:txBody>
                  <a:tcPr/>
                </a:tc>
              </a:tr>
              <a:tr h="1140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Adverse Maternal and Neonatal</a:t>
                      </a:r>
                      <a:r>
                        <a:rPr lang="en-US" sz="1800" b="1" kern="1200" baseline="0" dirty="0" smtClean="0">
                          <a:solidFill>
                            <a:schemeClr val="dk1"/>
                          </a:solidFill>
                          <a:effectLst/>
                          <a:latin typeface="+mn-lt"/>
                          <a:ea typeface="+mn-ea"/>
                          <a:cs typeface="+mn-cs"/>
                        </a:rPr>
                        <a:t> outcomes</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Health promotion</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Promotion and provision of family planning methods</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Promotion of institutional deliveries</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Provision of services for complications of delivery (</a:t>
                      </a:r>
                      <a:r>
                        <a:rPr lang="en-US" sz="1200" kern="1200" dirty="0" err="1" smtClean="0">
                          <a:solidFill>
                            <a:schemeClr val="dk1"/>
                          </a:solidFill>
                          <a:effectLst/>
                          <a:latin typeface="+mn-lt"/>
                          <a:ea typeface="+mn-ea"/>
                          <a:cs typeface="+mn-cs"/>
                        </a:rPr>
                        <a:t>BEmONC</a:t>
                      </a:r>
                      <a:r>
                        <a:rPr lang="en-US" sz="1200" kern="1200" dirty="0" smtClean="0">
                          <a:solidFill>
                            <a:schemeClr val="dk1"/>
                          </a:solidFill>
                          <a:effectLst/>
                          <a:latin typeface="+mn-lt"/>
                          <a:ea typeface="+mn-ea"/>
                          <a:cs typeface="+mn-cs"/>
                        </a:rPr>
                        <a:t> and </a:t>
                      </a:r>
                      <a:r>
                        <a:rPr lang="en-US" sz="1200" kern="1200" dirty="0" err="1" smtClean="0">
                          <a:solidFill>
                            <a:schemeClr val="dk1"/>
                          </a:solidFill>
                          <a:effectLst/>
                          <a:latin typeface="+mn-lt"/>
                          <a:ea typeface="+mn-ea"/>
                          <a:cs typeface="+mn-cs"/>
                        </a:rPr>
                        <a:t>EmoNC</a:t>
                      </a:r>
                      <a:r>
                        <a:rPr lang="en-US" sz="12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Screening for cervical cancer using VIA </a:t>
                      </a:r>
                      <a:endParaRPr lang="en-US" sz="1200" dirty="0" smtClean="0">
                        <a:effectLst/>
                        <a:latin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Repair of obstetric fistula </a:t>
                      </a:r>
                      <a:endParaRPr lang="en-US" sz="1800" dirty="0" smtClean="0">
                        <a:effectLst/>
                        <a:latin typeface="Wingdings"/>
                      </a:endParaRPr>
                    </a:p>
                  </a:txBody>
                  <a:tcPr/>
                </a:tc>
              </a:tr>
              <a:tr h="1403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NCDs and trauma </a:t>
                      </a:r>
                      <a:endParaRPr lang="en-US" dirty="0" smtClean="0"/>
                    </a:p>
                    <a:p>
                      <a:endParaRPr lang="en-US" dirty="0"/>
                    </a:p>
                  </a:txBody>
                  <a:tcPr/>
                </a:tc>
                <a:tc>
                  <a:txBody>
                    <a:bodyPr/>
                    <a:lstStyle/>
                    <a:p>
                      <a:r>
                        <a:rPr lang="en-US" sz="1200" dirty="0" smtClean="0">
                          <a:effectLst/>
                          <a:latin typeface="Wingdings"/>
                        </a:rPr>
                        <a:t> </a:t>
                      </a:r>
                      <a:r>
                        <a:rPr lang="en-US" sz="1200" kern="1200" dirty="0" smtClean="0">
                          <a:solidFill>
                            <a:schemeClr val="dk1"/>
                          </a:solidFill>
                          <a:effectLst/>
                          <a:latin typeface="+mn-lt"/>
                          <a:ea typeface="+mn-ea"/>
                          <a:cs typeface="+mn-cs"/>
                        </a:rPr>
                        <a:t>Health promotion on awareness about health risks such as smoking and drinking of alcohol, safe driving and gender based violence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Screening for risk factors and conditions (cardiovascular, diabetes)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Promote physical activity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Promote healthy diets </a:t>
                      </a:r>
                      <a:endParaRPr lang="en-US" sz="1200" dirty="0" smtClean="0">
                        <a:effectLst/>
                      </a:endParaRPr>
                    </a:p>
                    <a:p>
                      <a:r>
                        <a:rPr lang="en-US" sz="1200" dirty="0" smtClean="0">
                          <a:effectLst/>
                          <a:latin typeface="Wingdings"/>
                        </a:rPr>
                        <a:t> </a:t>
                      </a:r>
                      <a:r>
                        <a:rPr lang="en-US" sz="1200" kern="1200" dirty="0" smtClean="0">
                          <a:solidFill>
                            <a:schemeClr val="dk1"/>
                          </a:solidFill>
                          <a:effectLst/>
                          <a:latin typeface="+mn-lt"/>
                          <a:ea typeface="+mn-ea"/>
                          <a:cs typeface="+mn-cs"/>
                        </a:rPr>
                        <a:t>Community and facility based rehabilitation, first aid </a:t>
                      </a:r>
                      <a:endParaRPr lang="en-US" sz="1200" dirty="0" smtClean="0">
                        <a:effectLst/>
                      </a:endParaRPr>
                    </a:p>
                  </a:txBody>
                  <a:tcPr/>
                </a:tc>
              </a:tr>
              <a:tr h="717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Tuberculosis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Community DOTS</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Health promotion</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Treatment of TB including MDR </a:t>
                      </a:r>
                      <a:endParaRPr lang="en-US" sz="1200" dirty="0" smtClean="0">
                        <a:effectLst/>
                        <a:latin typeface="Wingdings"/>
                      </a:endParaRPr>
                    </a:p>
                  </a:txBody>
                  <a:tcPr/>
                </a:tc>
              </a:tr>
              <a:tr h="876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Cancers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Health promotion</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Early screening (cervical and breast cancer, Kaposi’s sarcoma)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Treatment with</a:t>
                      </a:r>
                      <a:r>
                        <a:rPr lang="en-US" sz="1200" kern="1200" baseline="0" dirty="0" smtClean="0">
                          <a:solidFill>
                            <a:schemeClr val="dk1"/>
                          </a:solidFill>
                          <a:effectLst/>
                          <a:latin typeface="+mn-lt"/>
                          <a:ea typeface="+mn-ea"/>
                          <a:cs typeface="+mn-cs"/>
                        </a:rPr>
                        <a:t> </a:t>
                      </a:r>
                      <a:r>
                        <a:rPr lang="en-US" sz="1200" kern="1200" dirty="0" err="1" smtClean="0">
                          <a:solidFill>
                            <a:schemeClr val="dk1"/>
                          </a:solidFill>
                          <a:effectLst/>
                          <a:latin typeface="+mn-lt"/>
                          <a:ea typeface="+mn-ea"/>
                          <a:cs typeface="+mn-cs"/>
                        </a:rPr>
                        <a:t>cryotherapy</a:t>
                      </a:r>
                      <a:r>
                        <a:rPr lang="en-US" sz="1200" kern="1200" dirty="0" smtClean="0">
                          <a:solidFill>
                            <a:schemeClr val="dk1"/>
                          </a:solidFill>
                          <a:effectLst/>
                          <a:latin typeface="+mn-lt"/>
                          <a:ea typeface="+mn-ea"/>
                          <a:cs typeface="+mn-cs"/>
                        </a:rPr>
                        <a:t> and surgery (scaling up) </a:t>
                      </a:r>
                      <a:endParaRPr lang="en-US" sz="1200" dirty="0" smtClean="0">
                        <a:effectLst/>
                        <a:latin typeface="Wingdings"/>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16</a:t>
            </a:fld>
            <a:endParaRPr lang="en-US"/>
          </a:p>
        </p:txBody>
      </p:sp>
    </p:spTree>
    <p:extLst>
      <p:ext uri="{BB962C8B-B14F-4D97-AF65-F5344CB8AC3E}">
        <p14:creationId xmlns:p14="http://schemas.microsoft.com/office/powerpoint/2010/main" val="1602762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89506171"/>
              </p:ext>
            </p:extLst>
          </p:nvPr>
        </p:nvGraphicFramePr>
        <p:xfrm>
          <a:off x="440344" y="1310429"/>
          <a:ext cx="10515600" cy="5071629"/>
        </p:xfrm>
        <a:graphic>
          <a:graphicData uri="http://schemas.openxmlformats.org/drawingml/2006/table">
            <a:tbl>
              <a:tblPr firstRow="1" bandRow="1">
                <a:tableStyleId>{5C22544A-7EE6-4342-B048-85BDC9FD1C3A}</a:tableStyleId>
              </a:tblPr>
              <a:tblGrid>
                <a:gridCol w="4499952"/>
                <a:gridCol w="6015648"/>
              </a:tblGrid>
              <a:tr h="495886">
                <a:tc>
                  <a:txBody>
                    <a:bodyPr/>
                    <a:lstStyle/>
                    <a:p>
                      <a:r>
                        <a:rPr lang="en-US" dirty="0" smtClean="0"/>
                        <a:t>EHP Condition</a:t>
                      </a:r>
                      <a:endParaRPr lang="en-US" dirty="0"/>
                    </a:p>
                  </a:txBody>
                  <a:tcPr/>
                </a:tc>
                <a:tc>
                  <a:txBody>
                    <a:bodyPr/>
                    <a:lstStyle/>
                    <a:p>
                      <a:r>
                        <a:rPr lang="en-US" dirty="0" smtClean="0"/>
                        <a:t>Intervention</a:t>
                      </a:r>
                      <a:endParaRPr lang="en-US" dirty="0"/>
                    </a:p>
                  </a:txBody>
                  <a:tcPr/>
                </a:tc>
              </a:tr>
              <a:tr h="1315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Vaccine preventable diseases </a:t>
                      </a:r>
                      <a:endParaRPr lang="en-US" dirty="0" smtClean="0"/>
                    </a:p>
                    <a:p>
                      <a:endParaRPr lang="en-US" dirty="0"/>
                    </a:p>
                  </a:txBody>
                  <a:tcPr/>
                </a:tc>
                <a:tc>
                  <a:txBody>
                    <a:bodyPr/>
                    <a:lstStyle/>
                    <a:p>
                      <a:r>
                        <a:rPr lang="en-US" sz="1200" dirty="0" smtClean="0">
                          <a:effectLst/>
                          <a:latin typeface="Wingdings"/>
                        </a:rPr>
                        <a:t> </a:t>
                      </a:r>
                      <a:r>
                        <a:rPr lang="en-US" sz="1200" kern="1200" dirty="0" smtClean="0">
                          <a:solidFill>
                            <a:schemeClr val="dk1"/>
                          </a:solidFill>
                          <a:effectLst/>
                          <a:latin typeface="+mn-lt"/>
                          <a:ea typeface="+mn-ea"/>
                          <a:cs typeface="+mn-cs"/>
                        </a:rPr>
                        <a:t>Health promotion </a:t>
                      </a:r>
                    </a:p>
                    <a:p>
                      <a:r>
                        <a:rPr lang="en-US" sz="1200" dirty="0" smtClean="0">
                          <a:effectLst/>
                          <a:latin typeface="Wingdings"/>
                        </a:rPr>
                        <a:t> </a:t>
                      </a:r>
                      <a:r>
                        <a:rPr lang="en-US" sz="1200" kern="1200" dirty="0" err="1" smtClean="0">
                          <a:solidFill>
                            <a:schemeClr val="dk1"/>
                          </a:solidFill>
                          <a:effectLst/>
                          <a:latin typeface="+mn-lt"/>
                          <a:ea typeface="+mn-ea"/>
                          <a:cs typeface="+mn-cs"/>
                        </a:rPr>
                        <a:t>Pentavalent</a:t>
                      </a:r>
                      <a:r>
                        <a:rPr lang="en-US" sz="1200" kern="1200" dirty="0" smtClean="0">
                          <a:solidFill>
                            <a:schemeClr val="dk1"/>
                          </a:solidFill>
                          <a:effectLst/>
                          <a:latin typeface="+mn-lt"/>
                          <a:ea typeface="+mn-ea"/>
                          <a:cs typeface="+mn-cs"/>
                        </a:rPr>
                        <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Polio</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Tuberculosis </a:t>
                      </a:r>
                      <a:endParaRPr lang="en-US" sz="1200" dirty="0" smtClean="0">
                        <a:effectLst/>
                        <a:latin typeface="Wingdings"/>
                      </a:endParaRPr>
                    </a:p>
                    <a:p>
                      <a:r>
                        <a:rPr lang="en-US" sz="1200" dirty="0" smtClean="0">
                          <a:effectLst/>
                          <a:latin typeface="Wingdings"/>
                        </a:rPr>
                        <a:t> </a:t>
                      </a:r>
                      <a:r>
                        <a:rPr lang="en-US" sz="1200" kern="1200" dirty="0" smtClean="0">
                          <a:solidFill>
                            <a:schemeClr val="dk1"/>
                          </a:solidFill>
                          <a:effectLst/>
                          <a:latin typeface="+mn-lt"/>
                          <a:ea typeface="+mn-ea"/>
                          <a:cs typeface="+mn-cs"/>
                        </a:rPr>
                        <a:t>Measles </a:t>
                      </a:r>
                    </a:p>
                    <a:p>
                      <a:r>
                        <a:rPr lang="en-US" sz="1200" dirty="0" smtClean="0">
                          <a:effectLst/>
                          <a:latin typeface="Wingdings"/>
                        </a:rPr>
                        <a:t> </a:t>
                      </a:r>
                      <a:r>
                        <a:rPr lang="en-US" sz="1200" kern="1200" dirty="0" smtClean="0">
                          <a:solidFill>
                            <a:schemeClr val="dk1"/>
                          </a:solidFill>
                          <a:effectLst/>
                          <a:latin typeface="+mn-lt"/>
                          <a:ea typeface="+mn-ea"/>
                          <a:cs typeface="+mn-cs"/>
                        </a:rPr>
                        <a:t>Tetanus </a:t>
                      </a:r>
                      <a:endParaRPr lang="en-US" sz="1200" dirty="0" smtClean="0"/>
                    </a:p>
                  </a:txBody>
                  <a:tcPr/>
                </a:tc>
              </a:tr>
              <a:tr h="1140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Mental illness including epilepsy </a:t>
                      </a:r>
                      <a:endParaRPr lang="en-US" dirty="0" smtClean="0"/>
                    </a:p>
                    <a:p>
                      <a:endParaRPr lang="en-US" dirty="0"/>
                    </a:p>
                  </a:txBody>
                  <a:tcPr/>
                </a:tc>
                <a:tc>
                  <a:txBody>
                    <a:bodyPr/>
                    <a:lstStyle/>
                    <a:p>
                      <a:r>
                        <a:rPr lang="en-US" sz="1200" dirty="0" smtClean="0">
                          <a:effectLst/>
                          <a:latin typeface="Wingdings"/>
                        </a:rPr>
                        <a:t> </a:t>
                      </a:r>
                      <a:r>
                        <a:rPr lang="en-US" sz="1200" kern="1200" dirty="0" smtClean="0">
                          <a:solidFill>
                            <a:schemeClr val="dk1"/>
                          </a:solidFill>
                          <a:effectLst/>
                          <a:latin typeface="+mn-lt"/>
                          <a:ea typeface="+mn-ea"/>
                          <a:cs typeface="+mn-cs"/>
                        </a:rPr>
                        <a:t>Health promotion interventions to create awareness about mental health </a:t>
                      </a:r>
                    </a:p>
                    <a:p>
                      <a:r>
                        <a:rPr lang="en-US" sz="1200" dirty="0" smtClean="0">
                          <a:effectLst/>
                          <a:latin typeface="Wingdings"/>
                        </a:rPr>
                        <a:t> </a:t>
                      </a:r>
                      <a:r>
                        <a:rPr lang="en-US" sz="1200" kern="1200" dirty="0" smtClean="0">
                          <a:solidFill>
                            <a:schemeClr val="dk1"/>
                          </a:solidFill>
                          <a:effectLst/>
                          <a:latin typeface="+mn-lt"/>
                          <a:ea typeface="+mn-ea"/>
                          <a:cs typeface="+mn-cs"/>
                        </a:rPr>
                        <a:t>Mental health promotion in schools and workplaces</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Treatment of epilepsy</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Treatment of acute neuropsychiatric conditions – inpatient </a:t>
                      </a:r>
                      <a:endParaRPr lang="en-US" sz="1200" dirty="0" smtClean="0">
                        <a:effectLst/>
                        <a:latin typeface="Wingdings"/>
                      </a:endParaRPr>
                    </a:p>
                    <a:p>
                      <a:r>
                        <a:rPr lang="en-US" sz="1200" dirty="0" smtClean="0">
                          <a:effectLst/>
                          <a:latin typeface="Wingdings"/>
                        </a:rPr>
                        <a:t> </a:t>
                      </a:r>
                      <a:r>
                        <a:rPr lang="en-US" sz="1200" kern="1200" dirty="0" smtClean="0">
                          <a:solidFill>
                            <a:schemeClr val="dk1"/>
                          </a:solidFill>
                          <a:effectLst/>
                          <a:latin typeface="+mn-lt"/>
                          <a:ea typeface="+mn-ea"/>
                          <a:cs typeface="+mn-cs"/>
                        </a:rPr>
                        <a:t>Rehabilitation </a:t>
                      </a:r>
                      <a:endParaRPr lang="en-US" sz="1200" dirty="0" smtClean="0"/>
                    </a:p>
                  </a:txBody>
                  <a:tcPr/>
                </a:tc>
              </a:tr>
              <a:tr h="1403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NTDs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Case finding and treatment of </a:t>
                      </a:r>
                      <a:r>
                        <a:rPr lang="en-US" sz="1200" kern="1200" dirty="0" err="1" smtClean="0">
                          <a:solidFill>
                            <a:schemeClr val="dk1"/>
                          </a:solidFill>
                          <a:effectLst/>
                          <a:latin typeface="+mn-lt"/>
                          <a:ea typeface="+mn-ea"/>
                          <a:cs typeface="+mn-cs"/>
                        </a:rPr>
                        <a:t>Trypanosomiasis</a:t>
                      </a:r>
                      <a:r>
                        <a:rPr lang="en-US" sz="12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LF mass drug administration</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Mass drug administration for </a:t>
                      </a:r>
                      <a:r>
                        <a:rPr lang="en-US" sz="1200" kern="1200" dirty="0" err="1" smtClean="0">
                          <a:solidFill>
                            <a:schemeClr val="dk1"/>
                          </a:solidFill>
                          <a:effectLst/>
                          <a:latin typeface="+mn-lt"/>
                          <a:ea typeface="+mn-ea"/>
                          <a:cs typeface="+mn-cs"/>
                        </a:rPr>
                        <a:t>onchocerciasis</a:t>
                      </a:r>
                      <a:r>
                        <a:rPr lang="en-US" sz="1200" kern="1200" dirty="0" smtClean="0">
                          <a:solidFill>
                            <a:schemeClr val="dk1"/>
                          </a:solidFill>
                          <a:effectLst/>
                          <a:latin typeface="+mn-lt"/>
                          <a:ea typeface="+mn-ea"/>
                          <a:cs typeface="+mn-cs"/>
                        </a:rPr>
                        <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STH mass drug administration in school children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Mass drug administration </a:t>
                      </a:r>
                      <a:endParaRPr lang="en-US" sz="1200" dirty="0" smtClean="0">
                        <a:effectLst/>
                        <a:latin typeface="Wingdings"/>
                      </a:endParaRPr>
                    </a:p>
                  </a:txBody>
                  <a:tcPr/>
                </a:tc>
              </a:tr>
              <a:tr h="717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Eye, ear and skin infections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Wingdings"/>
                        </a:rPr>
                        <a:t> </a:t>
                      </a:r>
                      <a:r>
                        <a:rPr lang="en-US" sz="1200" kern="1200" dirty="0" smtClean="0">
                          <a:solidFill>
                            <a:schemeClr val="dk1"/>
                          </a:solidFill>
                          <a:effectLst/>
                          <a:latin typeface="+mn-lt"/>
                          <a:ea typeface="+mn-ea"/>
                          <a:cs typeface="+mn-cs"/>
                        </a:rPr>
                        <a:t>Health promotion on prevention of eye, ear and skin infections</a:t>
                      </a:r>
                      <a:br>
                        <a:rPr lang="en-US" sz="1200" kern="1200" dirty="0" smtClean="0">
                          <a:solidFill>
                            <a:schemeClr val="dk1"/>
                          </a:solidFill>
                          <a:effectLst/>
                          <a:latin typeface="+mn-lt"/>
                          <a:ea typeface="+mn-ea"/>
                          <a:cs typeface="+mn-cs"/>
                        </a:rPr>
                      </a:br>
                      <a:r>
                        <a:rPr lang="en-US" sz="1200" dirty="0" smtClean="0">
                          <a:effectLst/>
                          <a:latin typeface="Wingdings"/>
                        </a:rPr>
                        <a:t> </a:t>
                      </a:r>
                      <a:r>
                        <a:rPr lang="en-US" sz="1200" kern="1200" dirty="0" smtClean="0">
                          <a:solidFill>
                            <a:schemeClr val="dk1"/>
                          </a:solidFill>
                          <a:effectLst/>
                          <a:latin typeface="+mn-lt"/>
                          <a:ea typeface="+mn-ea"/>
                          <a:cs typeface="+mn-cs"/>
                        </a:rPr>
                        <a:t>Treatment of conjunctivitis, acute otitis media, scabies and trachoma </a:t>
                      </a:r>
                      <a:endParaRPr lang="en-US" sz="1200" dirty="0" smtClean="0">
                        <a:effectLst/>
                        <a:latin typeface="Wingdings"/>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17</a:t>
            </a:fld>
            <a:endParaRPr lang="en-US"/>
          </a:p>
        </p:txBody>
      </p:sp>
      <p:sp>
        <p:nvSpPr>
          <p:cNvPr id="7" name="Title 1"/>
          <p:cNvSpPr>
            <a:spLocks noGrp="1"/>
          </p:cNvSpPr>
          <p:nvPr>
            <p:ph type="title"/>
          </p:nvPr>
        </p:nvSpPr>
        <p:spPr>
          <a:xfrm>
            <a:off x="838200" y="185738"/>
            <a:ext cx="10246895" cy="1034520"/>
          </a:xfrm>
        </p:spPr>
        <p:txBody>
          <a:bodyPr/>
          <a:lstStyle/>
          <a:p>
            <a:r>
              <a:rPr lang="en-US" dirty="0"/>
              <a:t>Malawi’s HBP Policy – Theory </a:t>
            </a:r>
            <a:r>
              <a:rPr lang="en-US" dirty="0" smtClean="0"/>
              <a:t>(</a:t>
            </a:r>
            <a:r>
              <a:rPr lang="en-US" dirty="0"/>
              <a:t>V</a:t>
            </a:r>
            <a:r>
              <a:rPr lang="en-US" dirty="0" smtClean="0"/>
              <a:t>)</a:t>
            </a:r>
            <a:endParaRPr lang="en-US" dirty="0"/>
          </a:p>
        </p:txBody>
      </p:sp>
    </p:spTree>
    <p:extLst>
      <p:ext uri="{BB962C8B-B14F-4D97-AF65-F5344CB8AC3E}">
        <p14:creationId xmlns:p14="http://schemas.microsoft.com/office/powerpoint/2010/main" val="21840928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0842" y="2156969"/>
            <a:ext cx="4412777" cy="2497799"/>
          </a:xfrm>
        </p:spPr>
        <p:txBody>
          <a:bodyPr>
            <a:noAutofit/>
          </a:bodyPr>
          <a:lstStyle/>
          <a:p>
            <a:pPr>
              <a:lnSpc>
                <a:spcPct val="150000"/>
              </a:lnSpc>
            </a:pPr>
            <a:r>
              <a:rPr lang="en-US" sz="3600" b="1" dirty="0" smtClean="0"/>
              <a:t>Malawi’s Experience with Cost-Effectiveness Analysis (CEA)</a:t>
            </a:r>
            <a:endParaRPr lang="en-US" sz="3600" b="1" dirty="0"/>
          </a:p>
        </p:txBody>
      </p:sp>
      <p:sp>
        <p:nvSpPr>
          <p:cNvPr id="3" name="Subtitle 2"/>
          <p:cNvSpPr>
            <a:spLocks noGrp="1"/>
          </p:cNvSpPr>
          <p:nvPr>
            <p:ph type="subTitle" idx="1"/>
          </p:nvPr>
        </p:nvSpPr>
        <p:spPr>
          <a:xfrm>
            <a:off x="4152372" y="5061262"/>
            <a:ext cx="4412777" cy="1655762"/>
          </a:xfrm>
        </p:spPr>
        <p:txBody>
          <a:bodyPr>
            <a:normAutofit fontScale="77500" lnSpcReduction="20000"/>
          </a:bodyPr>
          <a:lstStyle/>
          <a:p>
            <a:r>
              <a:rPr lang="en-US" sz="2000" dirty="0" smtClean="0"/>
              <a:t>Finn McGuire</a:t>
            </a:r>
          </a:p>
          <a:p>
            <a:r>
              <a:rPr lang="en-US" sz="2000" dirty="0" smtClean="0"/>
              <a:t>ODI Fellow</a:t>
            </a:r>
            <a:endParaRPr lang="en-US" sz="2000" dirty="0"/>
          </a:p>
          <a:p>
            <a:r>
              <a:rPr lang="en-US" sz="2000" dirty="0" smtClean="0"/>
              <a:t> Department of Planning and Policy Development</a:t>
            </a:r>
          </a:p>
          <a:p>
            <a:r>
              <a:rPr lang="en-US" sz="2000" dirty="0" smtClean="0"/>
              <a:t> Ministry of Health</a:t>
            </a:r>
            <a:endParaRPr lang="en-US" sz="2000" dirty="0"/>
          </a:p>
          <a:p>
            <a:r>
              <a:rPr lang="en-US" sz="2000" dirty="0" smtClean="0"/>
              <a:t> March 08, 2017</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93532" y="248804"/>
            <a:ext cx="1540417" cy="1587399"/>
          </a:xfrm>
          <a:prstGeom prst="rect">
            <a:avLst/>
          </a:prstGeom>
        </p:spPr>
      </p:pic>
      <p:sp>
        <p:nvSpPr>
          <p:cNvPr id="6" name="Subtitle 2"/>
          <p:cNvSpPr txBox="1">
            <a:spLocks/>
          </p:cNvSpPr>
          <p:nvPr/>
        </p:nvSpPr>
        <p:spPr>
          <a:xfrm>
            <a:off x="9347436" y="1936264"/>
            <a:ext cx="2855495" cy="765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smtClean="0"/>
              <a:t>Ministry </a:t>
            </a:r>
            <a:r>
              <a:rPr lang="en-US" sz="1800" dirty="0"/>
              <a:t>of Health</a:t>
            </a:r>
          </a:p>
        </p:txBody>
      </p:sp>
      <p:sp>
        <p:nvSpPr>
          <p:cNvPr id="8" name="Slide Number Placeholder 7"/>
          <p:cNvSpPr>
            <a:spLocks noGrp="1"/>
          </p:cNvSpPr>
          <p:nvPr>
            <p:ph type="sldNum" sz="quarter" idx="12"/>
          </p:nvPr>
        </p:nvSpPr>
        <p:spPr/>
        <p:txBody>
          <a:bodyPr/>
          <a:lstStyle/>
          <a:p>
            <a:fld id="{B6784B44-E009-41D0-846E-76C082E0550B}" type="slidenum">
              <a:rPr lang="en-US" smtClean="0"/>
              <a:t>18</a:t>
            </a:fld>
            <a:endParaRPr lang="en-US"/>
          </a:p>
        </p:txBody>
      </p:sp>
      <p:grpSp>
        <p:nvGrpSpPr>
          <p:cNvPr id="9" name="Group 8"/>
          <p:cNvGrpSpPr>
            <a:grpSpLocks/>
          </p:cNvGrpSpPr>
          <p:nvPr/>
        </p:nvGrpSpPr>
        <p:grpSpPr bwMode="auto">
          <a:xfrm>
            <a:off x="168008" y="-1746568"/>
            <a:ext cx="1203592" cy="10694035"/>
            <a:chOff x="-818" y="0"/>
            <a:chExt cx="10359" cy="106945"/>
          </a:xfrm>
        </p:grpSpPr>
        <p:sp>
          <p:nvSpPr>
            <p:cNvPr id="10" name="Rectangle 9"/>
            <p:cNvSpPr>
              <a:spLocks noChangeArrowheads="1"/>
            </p:cNvSpPr>
            <p:nvPr/>
          </p:nvSpPr>
          <p:spPr bwMode="auto">
            <a:xfrm>
              <a:off x="-818" y="0"/>
              <a:ext cx="3997" cy="10694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91440" tIns="45720" rIns="91440" bIns="45720" anchor="ctr" anchorCtr="0" upright="1">
              <a:noAutofit/>
            </a:bodyPr>
            <a:lstStyle/>
            <a:p>
              <a:endParaRPr lang="en-US"/>
            </a:p>
          </p:txBody>
        </p:sp>
        <p:sp>
          <p:nvSpPr>
            <p:cNvPr id="11" name="Rectangle 10"/>
            <p:cNvSpPr>
              <a:spLocks noChangeArrowheads="1"/>
            </p:cNvSpPr>
            <p:nvPr/>
          </p:nvSpPr>
          <p:spPr bwMode="auto">
            <a:xfrm>
              <a:off x="3180" y="0"/>
              <a:ext cx="3181" cy="106945"/>
            </a:xfrm>
            <a:prstGeom prst="rect">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91440" tIns="45720" rIns="91440" bIns="45720" anchor="ctr" anchorCtr="0" upright="1">
              <a:noAutofit/>
            </a:bodyPr>
            <a:lstStyle/>
            <a:p>
              <a:endParaRPr lang="en-US"/>
            </a:p>
          </p:txBody>
        </p:sp>
        <p:sp>
          <p:nvSpPr>
            <p:cNvPr id="12" name="Rectangle 11"/>
            <p:cNvSpPr>
              <a:spLocks noChangeArrowheads="1"/>
            </p:cNvSpPr>
            <p:nvPr/>
          </p:nvSpPr>
          <p:spPr bwMode="auto">
            <a:xfrm>
              <a:off x="6361" y="0"/>
              <a:ext cx="3180" cy="106945"/>
            </a:xfrm>
            <a:prstGeom prst="rect">
              <a:avLst/>
            </a:prstGeom>
            <a:solidFill>
              <a:srgbClr val="00B050"/>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91440" tIns="45720" rIns="91440" bIns="45720" anchor="ctr" anchorCtr="0" upright="1">
              <a:noAutofit/>
            </a:bodyPr>
            <a:lstStyle/>
            <a:p>
              <a:endParaRPr lang="en-US"/>
            </a:p>
          </p:txBody>
        </p:sp>
      </p:grpSp>
    </p:spTree>
    <p:extLst>
      <p:ext uri="{BB962C8B-B14F-4D97-AF65-F5344CB8AC3E}">
        <p14:creationId xmlns:p14="http://schemas.microsoft.com/office/powerpoint/2010/main" val="11159787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838200" y="1443789"/>
            <a:ext cx="10515600" cy="4733174"/>
          </a:xfrm>
        </p:spPr>
        <p:txBody>
          <a:bodyPr>
            <a:noAutofit/>
          </a:bodyPr>
          <a:lstStyle/>
          <a:p>
            <a:pPr marL="514350" indent="-514350">
              <a:lnSpc>
                <a:spcPct val="130000"/>
              </a:lnSpc>
              <a:spcBef>
                <a:spcPts val="1200"/>
              </a:spcBef>
              <a:spcAft>
                <a:spcPts val="1200"/>
              </a:spcAft>
              <a:buAutoNum type="arabicPeriod"/>
            </a:pPr>
            <a:r>
              <a:rPr lang="en-US" sz="1600" dirty="0" smtClean="0"/>
              <a:t>Context</a:t>
            </a:r>
          </a:p>
          <a:p>
            <a:pPr marL="514350" indent="-514350">
              <a:lnSpc>
                <a:spcPct val="130000"/>
              </a:lnSpc>
              <a:spcBef>
                <a:spcPts val="1200"/>
              </a:spcBef>
              <a:spcAft>
                <a:spcPts val="1200"/>
              </a:spcAft>
              <a:buAutoNum type="arabicPeriod"/>
            </a:pPr>
            <a:r>
              <a:rPr lang="en-US" sz="1600" dirty="0" smtClean="0"/>
              <a:t>EHP/BHP Definition</a:t>
            </a:r>
          </a:p>
          <a:p>
            <a:pPr marL="971550" lvl="1" indent="-514350">
              <a:lnSpc>
                <a:spcPct val="130000"/>
              </a:lnSpc>
              <a:spcBef>
                <a:spcPts val="1200"/>
              </a:spcBef>
              <a:spcAft>
                <a:spcPts val="1200"/>
              </a:spcAft>
              <a:buAutoNum type="arabicPeriod"/>
            </a:pPr>
            <a:r>
              <a:rPr lang="en-US" sz="1600" dirty="0" smtClean="0"/>
              <a:t>Process</a:t>
            </a:r>
          </a:p>
          <a:p>
            <a:pPr marL="971550" lvl="1" indent="-514350">
              <a:lnSpc>
                <a:spcPct val="130000"/>
              </a:lnSpc>
              <a:spcBef>
                <a:spcPts val="1200"/>
              </a:spcBef>
              <a:spcAft>
                <a:spcPts val="1200"/>
              </a:spcAft>
              <a:buAutoNum type="arabicPeriod"/>
            </a:pPr>
            <a:r>
              <a:rPr lang="en-US" sz="1600" dirty="0" smtClean="0"/>
              <a:t>Quick </a:t>
            </a:r>
            <a:r>
              <a:rPr lang="en-US" sz="1600" dirty="0"/>
              <a:t>Cost-Effectiveness Analysis </a:t>
            </a:r>
            <a:r>
              <a:rPr lang="en-US" sz="1600" dirty="0" smtClean="0"/>
              <a:t>(CEA) reminder</a:t>
            </a:r>
          </a:p>
          <a:p>
            <a:pPr marL="971550" lvl="1" indent="-514350">
              <a:lnSpc>
                <a:spcPct val="130000"/>
              </a:lnSpc>
              <a:spcBef>
                <a:spcPts val="1200"/>
              </a:spcBef>
              <a:spcAft>
                <a:spcPts val="1200"/>
              </a:spcAft>
              <a:buAutoNum type="arabicPeriod"/>
            </a:pPr>
            <a:r>
              <a:rPr lang="en-US" sz="1600" dirty="0" smtClean="0"/>
              <a:t>Malawi’s CEA </a:t>
            </a:r>
            <a:r>
              <a:rPr lang="en-US" sz="1600" dirty="0" smtClean="0"/>
              <a:t>methodology</a:t>
            </a:r>
            <a:endParaRPr lang="en-US" sz="1600" dirty="0" smtClean="0"/>
          </a:p>
          <a:p>
            <a:pPr marL="971550" lvl="1" indent="-514350">
              <a:lnSpc>
                <a:spcPct val="130000"/>
              </a:lnSpc>
              <a:spcBef>
                <a:spcPts val="1200"/>
              </a:spcBef>
              <a:spcAft>
                <a:spcPts val="1200"/>
              </a:spcAft>
              <a:buAutoNum type="arabicPeriod"/>
            </a:pPr>
            <a:r>
              <a:rPr lang="en-US" sz="1600" dirty="0" smtClean="0"/>
              <a:t>Where are we now?</a:t>
            </a:r>
          </a:p>
          <a:p>
            <a:pPr marL="514350" indent="-514350">
              <a:lnSpc>
                <a:spcPct val="130000"/>
              </a:lnSpc>
              <a:spcBef>
                <a:spcPts val="1200"/>
              </a:spcBef>
              <a:spcAft>
                <a:spcPts val="1200"/>
              </a:spcAft>
              <a:buAutoNum type="arabicPeriod"/>
            </a:pPr>
            <a:r>
              <a:rPr lang="en-US" sz="1600" dirty="0" smtClean="0"/>
              <a:t>Lessons</a:t>
            </a:r>
            <a:endParaRPr lang="en-US" sz="1600" i="1" dirty="0" smtClean="0"/>
          </a:p>
          <a:p>
            <a:pPr marL="514350" indent="-514350">
              <a:lnSpc>
                <a:spcPct val="130000"/>
              </a:lnSpc>
              <a:spcBef>
                <a:spcPts val="1200"/>
              </a:spcBef>
              <a:spcAft>
                <a:spcPts val="1200"/>
              </a:spcAft>
              <a:buAutoNum type="arabicPeriod"/>
            </a:pPr>
            <a:r>
              <a:rPr lang="en-US" sz="1600" dirty="0" smtClean="0"/>
              <a:t>Conclusion</a:t>
            </a:r>
          </a:p>
        </p:txBody>
      </p:sp>
      <p:sp>
        <p:nvSpPr>
          <p:cNvPr id="4" name="Footer Placeholder 3"/>
          <p:cNvSpPr>
            <a:spLocks noGrp="1"/>
          </p:cNvSpPr>
          <p:nvPr>
            <p:ph type="ftr" sz="quarter" idx="11"/>
          </p:nvPr>
        </p:nvSpPr>
        <p:spPr/>
        <p:txBody>
          <a:bodyPr/>
          <a:lstStyle/>
          <a:p>
            <a:r>
              <a:rPr lang="en-US" dirty="0"/>
              <a:t>Ministry of </a:t>
            </a:r>
            <a:r>
              <a:rPr lang="en-US" dirty="0" smtClean="0"/>
              <a:t>Health, Government of 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19</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59041" y="1233906"/>
            <a:ext cx="4232958" cy="5085832"/>
          </a:xfrm>
          <a:prstGeom prst="rect">
            <a:avLst/>
          </a:prstGeom>
        </p:spPr>
      </p:pic>
    </p:spTree>
    <p:extLst>
      <p:ext uri="{BB962C8B-B14F-4D97-AF65-F5344CB8AC3E}">
        <p14:creationId xmlns:p14="http://schemas.microsoft.com/office/powerpoint/2010/main" val="28680432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838200" y="1440529"/>
            <a:ext cx="10515600" cy="4736434"/>
          </a:xfrm>
        </p:spPr>
        <p:txBody>
          <a:bodyPr>
            <a:normAutofit/>
          </a:bodyPr>
          <a:lstStyle/>
          <a:p>
            <a:pPr marL="514350" indent="-514350">
              <a:lnSpc>
                <a:spcPct val="200000"/>
              </a:lnSpc>
              <a:spcBef>
                <a:spcPts val="1200"/>
              </a:spcBef>
              <a:spcAft>
                <a:spcPts val="1200"/>
              </a:spcAft>
              <a:buAutoNum type="arabicPeriod"/>
            </a:pPr>
            <a:r>
              <a:rPr lang="en-US" dirty="0" smtClean="0"/>
              <a:t>Context</a:t>
            </a:r>
          </a:p>
          <a:p>
            <a:pPr marL="514350" indent="-514350">
              <a:lnSpc>
                <a:spcPct val="200000"/>
              </a:lnSpc>
              <a:spcBef>
                <a:spcPts val="1200"/>
              </a:spcBef>
              <a:spcAft>
                <a:spcPts val="1200"/>
              </a:spcAft>
              <a:buAutoNum type="arabicPeriod"/>
            </a:pPr>
            <a:r>
              <a:rPr lang="en-US" dirty="0" smtClean="0"/>
              <a:t>Malawi’s </a:t>
            </a:r>
            <a:r>
              <a:rPr lang="en-US" dirty="0"/>
              <a:t>H</a:t>
            </a:r>
            <a:r>
              <a:rPr lang="en-US" dirty="0" smtClean="0"/>
              <a:t>BP Policy</a:t>
            </a:r>
          </a:p>
          <a:p>
            <a:pPr marL="971550" lvl="1" indent="-514350">
              <a:lnSpc>
                <a:spcPct val="70000"/>
              </a:lnSpc>
              <a:spcBef>
                <a:spcPts val="1200"/>
              </a:spcBef>
              <a:spcAft>
                <a:spcPts val="1200"/>
              </a:spcAft>
              <a:buAutoNum type="arabicPeriod"/>
            </a:pPr>
            <a:r>
              <a:rPr lang="en-US" dirty="0" smtClean="0"/>
              <a:t>Theory</a:t>
            </a:r>
          </a:p>
          <a:p>
            <a:pPr marL="971550" lvl="1" indent="-514350">
              <a:lnSpc>
                <a:spcPct val="70000"/>
              </a:lnSpc>
              <a:spcBef>
                <a:spcPts val="1200"/>
              </a:spcBef>
              <a:spcAft>
                <a:spcPts val="1200"/>
              </a:spcAft>
              <a:buAutoNum type="arabicPeriod"/>
            </a:pPr>
            <a:r>
              <a:rPr lang="en-US" dirty="0" smtClean="0"/>
              <a:t>Reality</a:t>
            </a:r>
          </a:p>
          <a:p>
            <a:pPr marL="514350" indent="-514350">
              <a:lnSpc>
                <a:spcPct val="200000"/>
              </a:lnSpc>
              <a:spcBef>
                <a:spcPts val="1200"/>
              </a:spcBef>
              <a:spcAft>
                <a:spcPts val="1200"/>
              </a:spcAft>
              <a:buAutoNum type="arabicPeriod"/>
            </a:pPr>
            <a:r>
              <a:rPr lang="en-US" dirty="0" smtClean="0"/>
              <a:t>Conclusion</a:t>
            </a:r>
          </a:p>
        </p:txBody>
      </p:sp>
      <p:sp>
        <p:nvSpPr>
          <p:cNvPr id="4" name="Footer Placeholder 3"/>
          <p:cNvSpPr>
            <a:spLocks noGrp="1"/>
          </p:cNvSpPr>
          <p:nvPr>
            <p:ph type="ftr" sz="quarter" idx="11"/>
          </p:nvPr>
        </p:nvSpPr>
        <p:spPr/>
        <p:txBody>
          <a:bodyPr/>
          <a:lstStyle/>
          <a:p>
            <a:r>
              <a:rPr lang="en-US" dirty="0"/>
              <a:t>Ministry of </a:t>
            </a:r>
            <a:r>
              <a:rPr lang="en-US" dirty="0" smtClean="0"/>
              <a:t>Health, Government of 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2</a:t>
            </a:fld>
            <a:endParaRPr lang="en-US" dirty="0"/>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rot="5400000">
            <a:off x="7661625" y="1696429"/>
            <a:ext cx="4999330" cy="4061419"/>
          </a:xfrm>
          <a:prstGeom prst="rect">
            <a:avLst/>
          </a:prstGeom>
        </p:spPr>
      </p:pic>
    </p:spTree>
    <p:extLst>
      <p:ext uri="{BB962C8B-B14F-4D97-AF65-F5344CB8AC3E}">
        <p14:creationId xmlns:p14="http://schemas.microsoft.com/office/powerpoint/2010/main" val="11820391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 for revising the EHP/BHP</a:t>
            </a:r>
            <a:endParaRPr lang="en-US" dirty="0"/>
          </a:p>
        </p:txBody>
      </p:sp>
      <p:sp>
        <p:nvSpPr>
          <p:cNvPr id="3" name="Content Placeholder 2"/>
          <p:cNvSpPr>
            <a:spLocks noGrp="1"/>
          </p:cNvSpPr>
          <p:nvPr>
            <p:ph idx="1"/>
          </p:nvPr>
        </p:nvSpPr>
        <p:spPr>
          <a:xfrm>
            <a:off x="838201" y="2058858"/>
            <a:ext cx="5299364" cy="3973454"/>
          </a:xfrm>
        </p:spPr>
        <p:txBody>
          <a:bodyPr>
            <a:noAutofit/>
          </a:bodyPr>
          <a:lstStyle/>
          <a:p>
            <a:pPr>
              <a:spcAft>
                <a:spcPts val="600"/>
              </a:spcAft>
            </a:pPr>
            <a:r>
              <a:rPr lang="en-US" sz="1800" dirty="0"/>
              <a:t>No clear </a:t>
            </a:r>
            <a:r>
              <a:rPr lang="en-US" sz="1800" dirty="0" smtClean="0"/>
              <a:t>Objective</a:t>
            </a:r>
          </a:p>
          <a:p>
            <a:pPr>
              <a:spcAft>
                <a:spcPts val="600"/>
              </a:spcAft>
            </a:pPr>
            <a:r>
              <a:rPr lang="en-US" sz="1800" dirty="0" smtClean="0"/>
              <a:t>No </a:t>
            </a:r>
            <a:r>
              <a:rPr lang="en-US" sz="1800" dirty="0"/>
              <a:t>clear criteria or criteria misused for inclusion/exclusion of </a:t>
            </a:r>
            <a:r>
              <a:rPr lang="en-US" sz="1800" dirty="0" smtClean="0"/>
              <a:t>interventions</a:t>
            </a:r>
          </a:p>
          <a:p>
            <a:pPr marL="228600" lvl="1">
              <a:spcBef>
                <a:spcPts val="1000"/>
              </a:spcBef>
              <a:spcAft>
                <a:spcPts val="600"/>
              </a:spcAft>
            </a:pPr>
            <a:r>
              <a:rPr lang="en-US" sz="1800" dirty="0"/>
              <a:t>Outdated: needs to be constantly revised to reflect budgetary and technology </a:t>
            </a:r>
            <a:r>
              <a:rPr lang="en-US" sz="1800" dirty="0" smtClean="0"/>
              <a:t>changes</a:t>
            </a:r>
            <a:endParaRPr lang="en-US" sz="1800" dirty="0"/>
          </a:p>
          <a:p>
            <a:pPr>
              <a:spcAft>
                <a:spcPts val="600"/>
              </a:spcAft>
            </a:pPr>
            <a:r>
              <a:rPr lang="en-US" sz="1800" dirty="0" smtClean="0"/>
              <a:t>Financially unachievable</a:t>
            </a:r>
          </a:p>
          <a:p>
            <a:pPr>
              <a:spcAft>
                <a:spcPts val="600"/>
              </a:spcAft>
            </a:pPr>
            <a:r>
              <a:rPr lang="en-US" sz="1800" dirty="0" smtClean="0"/>
              <a:t>Inequitable</a:t>
            </a:r>
          </a:p>
          <a:p>
            <a:pPr marL="228600" lvl="1">
              <a:spcBef>
                <a:spcPts val="1000"/>
              </a:spcBef>
              <a:spcAft>
                <a:spcPts val="600"/>
              </a:spcAft>
            </a:pPr>
            <a:r>
              <a:rPr lang="en-US" sz="1800" dirty="0"/>
              <a:t>Ignores inherent trade-off between </a:t>
            </a:r>
            <a:r>
              <a:rPr lang="en-US" sz="1800" dirty="0" smtClean="0"/>
              <a:t>population covered &amp; interventions included</a:t>
            </a:r>
            <a:endParaRPr lang="en-US" sz="1800" dirty="0"/>
          </a:p>
        </p:txBody>
      </p:sp>
      <p:sp>
        <p:nvSpPr>
          <p:cNvPr id="4" name="Footer Placeholder 3"/>
          <p:cNvSpPr>
            <a:spLocks noGrp="1"/>
          </p:cNvSpPr>
          <p:nvPr>
            <p:ph type="ftr" sz="quarter" idx="11"/>
          </p:nvPr>
        </p:nvSpPr>
        <p:spPr/>
        <p:txBody>
          <a:bodyPr/>
          <a:lstStyle/>
          <a:p>
            <a:r>
              <a:rPr lang="en-US" dirty="0"/>
              <a:t>Ministry of 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20</a:t>
            </a:fld>
            <a:endParaRPr lang="en-US"/>
          </a:p>
        </p:txBody>
      </p:sp>
      <p:sp>
        <p:nvSpPr>
          <p:cNvPr id="6" name="Content Placeholder 2"/>
          <p:cNvSpPr txBox="1">
            <a:spLocks/>
          </p:cNvSpPr>
          <p:nvPr/>
        </p:nvSpPr>
        <p:spPr>
          <a:xfrm>
            <a:off x="6407728" y="2058858"/>
            <a:ext cx="5299364" cy="4096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en-US" sz="1800" dirty="0"/>
          </a:p>
        </p:txBody>
      </p:sp>
      <p:sp>
        <p:nvSpPr>
          <p:cNvPr id="7" name="Rectangle 6"/>
          <p:cNvSpPr/>
          <p:nvPr/>
        </p:nvSpPr>
        <p:spPr>
          <a:xfrm>
            <a:off x="838199" y="1937982"/>
            <a:ext cx="5299366" cy="4322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07726" y="1937982"/>
            <a:ext cx="5299366" cy="4322834"/>
          </a:xfrm>
          <a:prstGeom prst="rect">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8200" y="1539113"/>
            <a:ext cx="5299366" cy="400110"/>
          </a:xfrm>
          <a:prstGeom prst="rect">
            <a:avLst/>
          </a:prstGeom>
          <a:solidFill>
            <a:srgbClr val="FF0000"/>
          </a:solidFill>
          <a:ln>
            <a:solidFill>
              <a:srgbClr val="FF0000"/>
            </a:solidFill>
          </a:ln>
        </p:spPr>
        <p:txBody>
          <a:bodyPr wrap="square" rtlCol="0">
            <a:spAutoFit/>
          </a:bodyPr>
          <a:lstStyle/>
          <a:p>
            <a:pPr algn="ctr"/>
            <a:r>
              <a:rPr lang="en-US" sz="2000" b="1" dirty="0">
                <a:solidFill>
                  <a:schemeClr val="bg1"/>
                </a:solidFill>
              </a:rPr>
              <a:t>Key Issues</a:t>
            </a:r>
          </a:p>
        </p:txBody>
      </p:sp>
      <p:sp>
        <p:nvSpPr>
          <p:cNvPr id="10" name="TextBox 9"/>
          <p:cNvSpPr txBox="1"/>
          <p:nvPr/>
        </p:nvSpPr>
        <p:spPr>
          <a:xfrm>
            <a:off x="6407726" y="1539113"/>
            <a:ext cx="5299366" cy="400110"/>
          </a:xfrm>
          <a:prstGeom prst="rect">
            <a:avLst/>
          </a:prstGeom>
          <a:solidFill>
            <a:srgbClr val="18B844"/>
          </a:solidFill>
          <a:ln>
            <a:solidFill>
              <a:schemeClr val="accent6"/>
            </a:solidFill>
          </a:ln>
        </p:spPr>
        <p:txBody>
          <a:bodyPr wrap="square" rtlCol="0">
            <a:spAutoFit/>
          </a:bodyPr>
          <a:lstStyle/>
          <a:p>
            <a:pPr algn="ctr"/>
            <a:r>
              <a:rPr lang="en-US" sz="2000" b="1" dirty="0" smtClean="0">
                <a:solidFill>
                  <a:schemeClr val="bg1"/>
                </a:solidFill>
              </a:rPr>
              <a:t>Solution</a:t>
            </a:r>
            <a:endParaRPr lang="en-US" sz="2000" b="1" dirty="0">
              <a:solidFill>
                <a:schemeClr val="bg1"/>
              </a:solidFill>
            </a:endParaRPr>
          </a:p>
        </p:txBody>
      </p:sp>
      <p:sp>
        <p:nvSpPr>
          <p:cNvPr id="11" name="TextBox 10"/>
          <p:cNvSpPr txBox="1"/>
          <p:nvPr/>
        </p:nvSpPr>
        <p:spPr>
          <a:xfrm>
            <a:off x="6589061" y="2106710"/>
            <a:ext cx="4975414" cy="3670236"/>
          </a:xfrm>
          <a:prstGeom prst="rect">
            <a:avLst/>
          </a:prstGeom>
          <a:noFill/>
        </p:spPr>
        <p:txBody>
          <a:bodyPr wrap="square" rtlCol="0">
            <a:spAutoFit/>
          </a:bodyPr>
          <a:lstStyle/>
          <a:p>
            <a:pPr marL="285750" indent="-285750">
              <a:lnSpc>
                <a:spcPct val="90000"/>
              </a:lnSpc>
              <a:buFont typeface="Arial"/>
              <a:buChar char="•"/>
            </a:pPr>
            <a:r>
              <a:rPr lang="en-US" dirty="0" smtClean="0"/>
              <a:t>Clearly define objective</a:t>
            </a:r>
          </a:p>
          <a:p>
            <a:pPr marL="285750" indent="-285750">
              <a:lnSpc>
                <a:spcPct val="150000"/>
              </a:lnSpc>
              <a:buFont typeface="Arial"/>
              <a:buChar char="•"/>
            </a:pPr>
            <a:r>
              <a:rPr lang="en-US" dirty="0" smtClean="0"/>
              <a:t>Set clear intervention inclusion/exclusion criteria</a:t>
            </a:r>
          </a:p>
          <a:p>
            <a:pPr marL="285750" indent="-285750">
              <a:lnSpc>
                <a:spcPct val="150000"/>
              </a:lnSpc>
              <a:buFont typeface="Arial"/>
              <a:buChar char="•"/>
            </a:pPr>
            <a:r>
              <a:rPr lang="en-US" dirty="0"/>
              <a:t>Update </a:t>
            </a:r>
            <a:r>
              <a:rPr lang="en-US" dirty="0" smtClean="0"/>
              <a:t>data</a:t>
            </a:r>
          </a:p>
          <a:p>
            <a:pPr marL="285750" indent="-285750">
              <a:lnSpc>
                <a:spcPct val="150000"/>
              </a:lnSpc>
              <a:buFont typeface="Arial"/>
              <a:buChar char="•"/>
            </a:pPr>
            <a:r>
              <a:rPr lang="en-US" dirty="0" smtClean="0"/>
              <a:t>Define a financially achievable package</a:t>
            </a:r>
          </a:p>
          <a:p>
            <a:pPr marL="285750" indent="-285750">
              <a:lnSpc>
                <a:spcPct val="150000"/>
              </a:lnSpc>
              <a:buFont typeface="Arial"/>
              <a:buChar char="•"/>
            </a:pPr>
            <a:r>
              <a:rPr lang="en-US" dirty="0" smtClean="0"/>
              <a:t>Ensure equity </a:t>
            </a:r>
          </a:p>
          <a:p>
            <a:pPr>
              <a:lnSpc>
                <a:spcPct val="90000"/>
              </a:lnSpc>
            </a:pPr>
            <a:endParaRPr lang="en-US" dirty="0" smtClean="0"/>
          </a:p>
          <a:p>
            <a:pPr marL="285750" indent="-285750">
              <a:lnSpc>
                <a:spcPct val="90000"/>
              </a:lnSpc>
              <a:buFont typeface="Arial"/>
              <a:buChar char="•"/>
            </a:pPr>
            <a:r>
              <a:rPr lang="en-US" dirty="0" smtClean="0"/>
              <a:t>Ensure understanding of trade-offs and follow logic of objective defined in decision making</a:t>
            </a:r>
          </a:p>
          <a:p>
            <a:pPr>
              <a:lnSpc>
                <a:spcPct val="90000"/>
              </a:lnSpc>
            </a:pPr>
            <a:endParaRPr lang="en-US" dirty="0" smtClean="0"/>
          </a:p>
          <a:p>
            <a:pPr marL="285750" indent="-285750">
              <a:lnSpc>
                <a:spcPct val="90000"/>
              </a:lnSpc>
              <a:buFont typeface="Arial"/>
              <a:buChar char="•"/>
            </a:pPr>
            <a:endParaRPr lang="en-US" dirty="0"/>
          </a:p>
        </p:txBody>
      </p:sp>
    </p:spTree>
    <p:extLst>
      <p:ext uri="{BB962C8B-B14F-4D97-AF65-F5344CB8AC3E}">
        <p14:creationId xmlns:p14="http://schemas.microsoft.com/office/powerpoint/2010/main" val="3312882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Ministry of Health, Government of 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21</a:t>
            </a:fld>
            <a:endParaRPr lang="en-US"/>
          </a:p>
        </p:txBody>
      </p:sp>
      <p:sp>
        <p:nvSpPr>
          <p:cNvPr id="7" name="Title 1"/>
          <p:cNvSpPr>
            <a:spLocks noGrp="1"/>
          </p:cNvSpPr>
          <p:nvPr>
            <p:ph type="title"/>
          </p:nvPr>
        </p:nvSpPr>
        <p:spPr>
          <a:xfrm>
            <a:off x="838200" y="185738"/>
            <a:ext cx="10246895" cy="1034520"/>
          </a:xfrm>
        </p:spPr>
        <p:txBody>
          <a:bodyPr/>
          <a:lstStyle/>
          <a:p>
            <a:r>
              <a:rPr lang="en-US" dirty="0" smtClean="0"/>
              <a:t>BHP Definition – </a:t>
            </a:r>
            <a:r>
              <a:rPr lang="en-US" dirty="0"/>
              <a:t>Process </a:t>
            </a:r>
            <a:r>
              <a:rPr lang="en-US" dirty="0" smtClean="0"/>
              <a:t>(I)</a:t>
            </a:r>
            <a:endParaRPr lang="en-US" dirty="0"/>
          </a:p>
        </p:txBody>
      </p:sp>
      <p:sp>
        <p:nvSpPr>
          <p:cNvPr id="8" name="Content Placeholder 2"/>
          <p:cNvSpPr>
            <a:spLocks noGrp="1"/>
          </p:cNvSpPr>
          <p:nvPr>
            <p:ph idx="1"/>
          </p:nvPr>
        </p:nvSpPr>
        <p:spPr>
          <a:xfrm>
            <a:off x="315265" y="1735979"/>
            <a:ext cx="3957918" cy="4351338"/>
          </a:xfrm>
        </p:spPr>
        <p:txBody>
          <a:bodyPr>
            <a:normAutofit lnSpcReduction="10000"/>
          </a:bodyPr>
          <a:lstStyle/>
          <a:p>
            <a:r>
              <a:rPr lang="en-US" dirty="0" smtClean="0"/>
              <a:t>Names matter </a:t>
            </a:r>
          </a:p>
          <a:p>
            <a:pPr lvl="1"/>
            <a:r>
              <a:rPr lang="en-US" dirty="0" smtClean="0"/>
              <a:t>Essential Health Package (EHP) </a:t>
            </a:r>
            <a:r>
              <a:rPr lang="en-US" dirty="0" smtClean="0">
                <a:latin typeface="Wingdings"/>
                <a:ea typeface="Wingdings"/>
                <a:cs typeface="Wingdings"/>
                <a:sym typeface="Wingdings"/>
              </a:rPr>
              <a:t></a:t>
            </a:r>
            <a:r>
              <a:rPr lang="en-US" dirty="0" smtClean="0">
                <a:sym typeface="Wingdings"/>
              </a:rPr>
              <a:t> Basic Health Package (BHP)</a:t>
            </a:r>
            <a:endParaRPr lang="en-US" dirty="0" smtClean="0"/>
          </a:p>
          <a:p>
            <a:pPr marL="0" indent="0">
              <a:buNone/>
            </a:pPr>
            <a:endParaRPr lang="en-US" dirty="0" smtClean="0"/>
          </a:p>
          <a:p>
            <a:r>
              <a:rPr lang="en-US" dirty="0" smtClean="0"/>
              <a:t>Process equally as important as methodology used in assessments</a:t>
            </a:r>
          </a:p>
          <a:p>
            <a:pPr lvl="1"/>
            <a:r>
              <a:rPr lang="en-US" dirty="0" smtClean="0"/>
              <a:t>Deliberative </a:t>
            </a:r>
            <a:r>
              <a:rPr lang="en-US" dirty="0"/>
              <a:t>process rather than </a:t>
            </a:r>
            <a:r>
              <a:rPr lang="en-US" dirty="0" smtClean="0"/>
              <a:t>consultative</a:t>
            </a:r>
          </a:p>
          <a:p>
            <a:endParaRPr lang="en-US" dirty="0"/>
          </a:p>
        </p:txBody>
      </p:sp>
      <p:pic>
        <p:nvPicPr>
          <p:cNvPr id="3" name="Picture 2"/>
          <p:cNvPicPr>
            <a:picLocks noChangeAspect="1"/>
          </p:cNvPicPr>
          <p:nvPr/>
        </p:nvPicPr>
        <p:blipFill>
          <a:blip r:embed="rId3"/>
          <a:stretch>
            <a:fillRect/>
          </a:stretch>
        </p:blipFill>
        <p:spPr>
          <a:xfrm>
            <a:off x="4392706" y="1344706"/>
            <a:ext cx="7619250" cy="5028452"/>
          </a:xfrm>
          <a:prstGeom prst="rect">
            <a:avLst/>
          </a:prstGeom>
        </p:spPr>
      </p:pic>
    </p:spTree>
    <p:extLst>
      <p:ext uri="{BB962C8B-B14F-4D97-AF65-F5344CB8AC3E}">
        <p14:creationId xmlns:p14="http://schemas.microsoft.com/office/powerpoint/2010/main" val="19795076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BHP Definition </a:t>
            </a:r>
            <a:r>
              <a:rPr lang="en-US" dirty="0"/>
              <a:t>– Process (II)</a:t>
            </a:r>
          </a:p>
        </p:txBody>
      </p:sp>
      <p:sp>
        <p:nvSpPr>
          <p:cNvPr id="4" name="Footer Placeholder 3"/>
          <p:cNvSpPr>
            <a:spLocks noGrp="1"/>
          </p:cNvSpPr>
          <p:nvPr>
            <p:ph type="ftr" sz="quarter" idx="11"/>
          </p:nvPr>
        </p:nvSpPr>
        <p:spPr/>
        <p:txBody>
          <a:bodyPr/>
          <a:lstStyle/>
          <a:p>
            <a:r>
              <a:rPr lang="en-US" dirty="0"/>
              <a:t>Ministry of Health, Government of </a:t>
            </a:r>
            <a:r>
              <a:rPr lang="en-US" dirty="0" smtClean="0"/>
              <a:t>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22</a:t>
            </a:fld>
            <a:endParaRPr lang="en-US"/>
          </a:p>
        </p:txBody>
      </p:sp>
      <p:sp>
        <p:nvSpPr>
          <p:cNvPr id="6" name="Rectangle 5"/>
          <p:cNvSpPr/>
          <p:nvPr/>
        </p:nvSpPr>
        <p:spPr>
          <a:xfrm>
            <a:off x="838200" y="1528193"/>
            <a:ext cx="3332747" cy="646331"/>
          </a:xfrm>
          <a:prstGeom prst="rect">
            <a:avLst/>
          </a:prstGeom>
          <a:solidFill>
            <a:srgbClr val="339E35"/>
          </a:solid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Goal of the BHP</a:t>
            </a:r>
            <a:endParaRPr lang="en-US" dirty="0"/>
          </a:p>
        </p:txBody>
      </p:sp>
      <p:sp>
        <p:nvSpPr>
          <p:cNvPr id="7" name="Rectangle 6"/>
          <p:cNvSpPr/>
          <p:nvPr/>
        </p:nvSpPr>
        <p:spPr>
          <a:xfrm>
            <a:off x="838199" y="2198040"/>
            <a:ext cx="3332747" cy="4158310"/>
          </a:xfrm>
          <a:prstGeom prst="rect">
            <a:avLst/>
          </a:prstGeom>
          <a:no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96973" y="1551709"/>
            <a:ext cx="3332747" cy="646331"/>
          </a:xfrm>
          <a:prstGeom prst="rect">
            <a:avLst/>
          </a:prstGeom>
          <a:solidFill>
            <a:srgbClr val="339E35"/>
          </a:solid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Inclusion criteria</a:t>
            </a:r>
            <a:endParaRPr lang="en-US" dirty="0"/>
          </a:p>
        </p:txBody>
      </p:sp>
      <p:sp>
        <p:nvSpPr>
          <p:cNvPr id="10" name="Rectangle 9"/>
          <p:cNvSpPr/>
          <p:nvPr/>
        </p:nvSpPr>
        <p:spPr>
          <a:xfrm>
            <a:off x="4596973" y="2198040"/>
            <a:ext cx="3332747" cy="4158310"/>
          </a:xfrm>
          <a:prstGeom prst="rect">
            <a:avLst/>
          </a:prstGeom>
          <a:no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8926" y="1551709"/>
            <a:ext cx="3332747" cy="646331"/>
          </a:xfrm>
          <a:prstGeom prst="rect">
            <a:avLst/>
          </a:prstGeom>
          <a:solidFill>
            <a:srgbClr val="339E35"/>
          </a:solid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Consequences of including other criteria</a:t>
            </a:r>
            <a:endParaRPr lang="en-US" dirty="0"/>
          </a:p>
        </p:txBody>
      </p:sp>
      <p:sp>
        <p:nvSpPr>
          <p:cNvPr id="12" name="Rectangle 11"/>
          <p:cNvSpPr/>
          <p:nvPr/>
        </p:nvSpPr>
        <p:spPr>
          <a:xfrm>
            <a:off x="8388926" y="2198040"/>
            <a:ext cx="3332747" cy="4158310"/>
          </a:xfrm>
          <a:prstGeom prst="rect">
            <a:avLst/>
          </a:prstGeom>
          <a:no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88926" y="2181402"/>
            <a:ext cx="3332747" cy="4247317"/>
          </a:xfrm>
          <a:prstGeom prst="rect">
            <a:avLst/>
          </a:prstGeom>
          <a:noFill/>
        </p:spPr>
        <p:txBody>
          <a:bodyPr wrap="square" rtlCol="0">
            <a:spAutoFit/>
          </a:bodyPr>
          <a:lstStyle/>
          <a:p>
            <a:r>
              <a:rPr lang="en-US" dirty="0" smtClean="0"/>
              <a:t>Maximising (with budget constraint) means achieving efficiency</a:t>
            </a:r>
          </a:p>
          <a:p>
            <a:endParaRPr lang="en-US" dirty="0"/>
          </a:p>
          <a:p>
            <a:r>
              <a:rPr lang="en-US" dirty="0" smtClean="0"/>
              <a:t>Efficiency </a:t>
            </a:r>
            <a:r>
              <a:rPr lang="en-US" dirty="0"/>
              <a:t>should always be tempered by considerations of equity (in both process &amp; outcome</a:t>
            </a:r>
            <a:r>
              <a:rPr lang="en-US" dirty="0" smtClean="0"/>
              <a:t>)</a:t>
            </a:r>
          </a:p>
          <a:p>
            <a:pPr marL="285750" indent="-285750">
              <a:buFont typeface="Arial"/>
              <a:buChar char="•"/>
            </a:pPr>
            <a:endParaRPr lang="en-US" dirty="0"/>
          </a:p>
          <a:p>
            <a:r>
              <a:rPr lang="en-US" dirty="0" smtClean="0"/>
              <a:t>Multiple </a:t>
            </a:r>
            <a:r>
              <a:rPr lang="en-US" dirty="0" err="1" smtClean="0"/>
              <a:t>maximand</a:t>
            </a:r>
            <a:r>
              <a:rPr lang="en-US" dirty="0" smtClean="0"/>
              <a:t> requires trade-offs</a:t>
            </a:r>
          </a:p>
          <a:p>
            <a:pPr marL="742950" lvl="1" indent="-285750">
              <a:buFont typeface="Arial"/>
              <a:buChar char="•"/>
            </a:pPr>
            <a:r>
              <a:rPr lang="en-US" dirty="0" smtClean="0"/>
              <a:t>Health loss for gains in other criteria</a:t>
            </a:r>
          </a:p>
          <a:p>
            <a:pPr lvl="1"/>
            <a:endParaRPr lang="en-US" dirty="0"/>
          </a:p>
          <a:p>
            <a:pPr lvl="1"/>
            <a:endParaRPr lang="en-US" dirty="0" smtClean="0"/>
          </a:p>
        </p:txBody>
      </p:sp>
      <p:sp>
        <p:nvSpPr>
          <p:cNvPr id="14" name="TextBox 13"/>
          <p:cNvSpPr txBox="1"/>
          <p:nvPr/>
        </p:nvSpPr>
        <p:spPr>
          <a:xfrm>
            <a:off x="914400" y="2208702"/>
            <a:ext cx="3162300" cy="3836435"/>
          </a:xfrm>
          <a:prstGeom prst="rect">
            <a:avLst/>
          </a:prstGeom>
          <a:noFill/>
        </p:spPr>
        <p:txBody>
          <a:bodyPr wrap="square" rtlCol="0">
            <a:spAutoFit/>
          </a:bodyPr>
          <a:lstStyle/>
          <a:p>
            <a:pPr>
              <a:lnSpc>
                <a:spcPct val="90000"/>
              </a:lnSpc>
            </a:pPr>
            <a:r>
              <a:rPr lang="en-US" dirty="0"/>
              <a:t>G</a:t>
            </a:r>
            <a:r>
              <a:rPr lang="en-US" dirty="0" smtClean="0"/>
              <a:t>oal is to </a:t>
            </a:r>
            <a:r>
              <a:rPr lang="en-US" i="1" dirty="0" err="1"/>
              <a:t>maximise</a:t>
            </a:r>
            <a:r>
              <a:rPr lang="en-US" i="1" dirty="0"/>
              <a:t> </a:t>
            </a:r>
            <a:r>
              <a:rPr lang="en-US" i="1" dirty="0" smtClean="0"/>
              <a:t>population health</a:t>
            </a:r>
          </a:p>
          <a:p>
            <a:pPr>
              <a:lnSpc>
                <a:spcPct val="90000"/>
              </a:lnSpc>
            </a:pPr>
            <a:endParaRPr lang="en-US" dirty="0"/>
          </a:p>
          <a:p>
            <a:pPr>
              <a:lnSpc>
                <a:spcPct val="90000"/>
              </a:lnSpc>
            </a:pPr>
            <a:r>
              <a:rPr lang="en-US" dirty="0" smtClean="0"/>
              <a:t>Consistent </a:t>
            </a:r>
            <a:r>
              <a:rPr lang="en-US" dirty="0"/>
              <a:t>with the Mission of the Malawian Ministry of </a:t>
            </a:r>
            <a:r>
              <a:rPr lang="en-US" dirty="0" smtClean="0"/>
              <a:t>Health</a:t>
            </a:r>
          </a:p>
          <a:p>
            <a:pPr lvl="1">
              <a:lnSpc>
                <a:spcPct val="90000"/>
              </a:lnSpc>
            </a:pPr>
            <a:endParaRPr lang="en-US" dirty="0" smtClean="0"/>
          </a:p>
          <a:p>
            <a:pPr>
              <a:lnSpc>
                <a:spcPct val="90000"/>
              </a:lnSpc>
            </a:pPr>
            <a:r>
              <a:rPr lang="en-US" dirty="0" smtClean="0"/>
              <a:t>Where </a:t>
            </a:r>
            <a:r>
              <a:rPr lang="en-US" dirty="0" smtClean="0"/>
              <a:t>goal </a:t>
            </a:r>
            <a:r>
              <a:rPr lang="en-US" dirty="0"/>
              <a:t>is to maximize health </a:t>
            </a:r>
            <a:r>
              <a:rPr lang="en-US" dirty="0" smtClean="0"/>
              <a:t>CEA </a:t>
            </a:r>
            <a:r>
              <a:rPr lang="en-US" dirty="0" smtClean="0"/>
              <a:t>typically used</a:t>
            </a:r>
            <a:r>
              <a:rPr lang="en-US" dirty="0"/>
              <a:t>. </a:t>
            </a:r>
            <a:endParaRPr lang="en-US" dirty="0" smtClean="0"/>
          </a:p>
          <a:p>
            <a:pPr>
              <a:lnSpc>
                <a:spcPct val="90000"/>
              </a:lnSpc>
            </a:pPr>
            <a:endParaRPr lang="en-US" dirty="0"/>
          </a:p>
          <a:p>
            <a:pPr>
              <a:lnSpc>
                <a:spcPct val="90000"/>
              </a:lnSpc>
            </a:pPr>
            <a:r>
              <a:rPr lang="en-GB" dirty="0"/>
              <a:t>Enables prioritization of interventions in way that maximizes population health under a constrained budget</a:t>
            </a:r>
            <a:endParaRPr lang="en-US" dirty="0"/>
          </a:p>
          <a:p>
            <a:pPr>
              <a:lnSpc>
                <a:spcPct val="90000"/>
              </a:lnSpc>
            </a:pPr>
            <a:endParaRPr lang="en-US" dirty="0"/>
          </a:p>
        </p:txBody>
      </p:sp>
      <p:sp>
        <p:nvSpPr>
          <p:cNvPr id="17" name="TextBox 16"/>
          <p:cNvSpPr txBox="1"/>
          <p:nvPr/>
        </p:nvSpPr>
        <p:spPr>
          <a:xfrm>
            <a:off x="4673599" y="2230658"/>
            <a:ext cx="3162301" cy="3693319"/>
          </a:xfrm>
          <a:prstGeom prst="rect">
            <a:avLst/>
          </a:prstGeom>
          <a:noFill/>
        </p:spPr>
        <p:txBody>
          <a:bodyPr wrap="square" rtlCol="0">
            <a:spAutoFit/>
          </a:bodyPr>
          <a:lstStyle/>
          <a:p>
            <a:pPr marL="285750" indent="-285750">
              <a:buFont typeface="Arial"/>
              <a:buChar char="•"/>
            </a:pPr>
            <a:r>
              <a:rPr lang="en-US" dirty="0" smtClean="0"/>
              <a:t>Health </a:t>
            </a:r>
            <a:r>
              <a:rPr lang="en-US" dirty="0" err="1" smtClean="0"/>
              <a:t>Maximisation</a:t>
            </a:r>
            <a:r>
              <a:rPr lang="en-US" dirty="0" smtClean="0"/>
              <a:t> (costs, effects, BoD, affordability, feasibility)</a:t>
            </a:r>
          </a:p>
          <a:p>
            <a:pPr marL="285750" indent="-285750">
              <a:buFont typeface="Arial"/>
              <a:buChar char="•"/>
            </a:pPr>
            <a:endParaRPr lang="en-US" dirty="0" smtClean="0"/>
          </a:p>
          <a:p>
            <a:pPr marL="285750" indent="-285750">
              <a:buFont typeface="Arial"/>
              <a:buChar char="•"/>
            </a:pPr>
            <a:r>
              <a:rPr lang="en-US" dirty="0" smtClean="0"/>
              <a:t>Equity </a:t>
            </a:r>
            <a:r>
              <a:rPr lang="en-US" dirty="0"/>
              <a:t>(women, children, disadvantaged populations – </a:t>
            </a:r>
            <a:r>
              <a:rPr lang="en-US" dirty="0" smtClean="0"/>
              <a:t>not </a:t>
            </a:r>
            <a:r>
              <a:rPr lang="en-US" dirty="0"/>
              <a:t>all DALYs are </a:t>
            </a:r>
            <a:r>
              <a:rPr lang="en-US" dirty="0" smtClean="0"/>
              <a:t>equal)</a:t>
            </a:r>
          </a:p>
          <a:p>
            <a:pPr marL="285750" indent="-285750">
              <a:buFont typeface="Arial"/>
              <a:buChar char="•"/>
            </a:pPr>
            <a:endParaRPr lang="en-US" dirty="0" smtClean="0"/>
          </a:p>
          <a:p>
            <a:pPr marL="285750" indent="-285750">
              <a:buFont typeface="Arial"/>
              <a:buChar char="•"/>
            </a:pPr>
            <a:r>
              <a:rPr lang="en-US" dirty="0" smtClean="0"/>
              <a:t>Continuum of Care</a:t>
            </a:r>
          </a:p>
          <a:p>
            <a:pPr marL="285750" indent="-285750">
              <a:buFont typeface="Arial"/>
              <a:buChar char="•"/>
            </a:pPr>
            <a:endParaRPr lang="en-US" dirty="0" smtClean="0"/>
          </a:p>
          <a:p>
            <a:pPr marL="285750" indent="-285750">
              <a:buFont typeface="Arial"/>
              <a:buChar char="•"/>
            </a:pPr>
            <a:r>
              <a:rPr lang="en-US" dirty="0" smtClean="0"/>
              <a:t>Complementarities</a:t>
            </a:r>
          </a:p>
          <a:p>
            <a:endParaRPr lang="en-US" dirty="0" smtClean="0"/>
          </a:p>
          <a:p>
            <a:pPr marL="285750" indent="-285750">
              <a:buFont typeface="Arial"/>
              <a:buChar char="•"/>
            </a:pPr>
            <a:r>
              <a:rPr lang="en-US" dirty="0" smtClean="0"/>
              <a:t>Extraordinary donor funding</a:t>
            </a:r>
            <a:endParaRPr lang="en-US" dirty="0"/>
          </a:p>
        </p:txBody>
      </p:sp>
    </p:spTree>
    <p:extLst>
      <p:ext uri="{BB962C8B-B14F-4D97-AF65-F5344CB8AC3E}">
        <p14:creationId xmlns:p14="http://schemas.microsoft.com/office/powerpoint/2010/main" val="36757697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CEA reminder</a:t>
            </a:r>
            <a:endParaRPr lang="en-US" dirty="0"/>
          </a:p>
        </p:txBody>
      </p:sp>
      <p:sp>
        <p:nvSpPr>
          <p:cNvPr id="3" name="Content Placeholder 2"/>
          <p:cNvSpPr>
            <a:spLocks noGrp="1"/>
          </p:cNvSpPr>
          <p:nvPr>
            <p:ph idx="1"/>
          </p:nvPr>
        </p:nvSpPr>
        <p:spPr>
          <a:xfrm>
            <a:off x="838200" y="1425039"/>
            <a:ext cx="10515600" cy="4751924"/>
          </a:xfrm>
        </p:spPr>
        <p:txBody>
          <a:bodyPr>
            <a:normAutofit/>
          </a:bodyPr>
          <a:lstStyle/>
          <a:p>
            <a:pPr marL="0" indent="0">
              <a:buNone/>
            </a:pPr>
            <a:r>
              <a:rPr lang="en-US" b="1" dirty="0" smtClean="0"/>
              <a:t>Data requirements:</a:t>
            </a:r>
          </a:p>
          <a:p>
            <a:r>
              <a:rPr lang="en-US" dirty="0" smtClean="0"/>
              <a:t>Estimate of health gain (Disability Adjusted Life Year (DALY))</a:t>
            </a:r>
          </a:p>
          <a:p>
            <a:r>
              <a:rPr lang="en-US" dirty="0" smtClean="0"/>
              <a:t>Estimate of cost</a:t>
            </a:r>
          </a:p>
          <a:p>
            <a:r>
              <a:rPr lang="en-US" dirty="0" smtClean="0"/>
              <a:t>Health expected to be lost because of the cost (cost-effectiveness threshold)</a:t>
            </a:r>
          </a:p>
          <a:p>
            <a:endParaRPr lang="en-US" dirty="0"/>
          </a:p>
          <a:p>
            <a:pPr marL="0" indent="0">
              <a:buNone/>
            </a:pPr>
            <a:r>
              <a:rPr lang="en-US" dirty="0" smtClean="0"/>
              <a:t>Intervention cost-effective if:</a:t>
            </a:r>
            <a:endParaRPr lang="en-US" dirty="0"/>
          </a:p>
          <a:p>
            <a:r>
              <a:rPr lang="en-US" dirty="0" smtClean="0"/>
              <a:t>ICER: ΔC/</a:t>
            </a:r>
            <a:r>
              <a:rPr lang="en-US" dirty="0"/>
              <a:t>ΔH &lt; </a:t>
            </a:r>
            <a:r>
              <a:rPr lang="en-US" dirty="0" smtClean="0"/>
              <a:t>k</a:t>
            </a:r>
            <a:endParaRPr lang="en-US" dirty="0"/>
          </a:p>
          <a:p>
            <a:r>
              <a:rPr lang="en-US" dirty="0"/>
              <a:t>N</a:t>
            </a:r>
            <a:r>
              <a:rPr lang="en-US" dirty="0" smtClean="0"/>
              <a:t>et </a:t>
            </a:r>
            <a:r>
              <a:rPr lang="en-US" dirty="0"/>
              <a:t>H</a:t>
            </a:r>
            <a:r>
              <a:rPr lang="en-US" dirty="0" smtClean="0"/>
              <a:t>ealth </a:t>
            </a:r>
            <a:r>
              <a:rPr lang="en-US" dirty="0"/>
              <a:t>B</a:t>
            </a:r>
            <a:r>
              <a:rPr lang="en-US" dirty="0" smtClean="0"/>
              <a:t>enefit: ΔH </a:t>
            </a:r>
            <a:r>
              <a:rPr lang="en-US" dirty="0"/>
              <a:t>– </a:t>
            </a:r>
            <a:r>
              <a:rPr lang="en-US" dirty="0" smtClean="0"/>
              <a:t>ΔC/</a:t>
            </a:r>
            <a:r>
              <a:rPr lang="en-US" dirty="0"/>
              <a:t>k</a:t>
            </a:r>
            <a:r>
              <a:rPr lang="en-US" dirty="0" smtClean="0"/>
              <a:t> </a:t>
            </a:r>
            <a:r>
              <a:rPr lang="en-US" dirty="0"/>
              <a:t>&gt; </a:t>
            </a:r>
            <a:r>
              <a:rPr lang="en-US" dirty="0" smtClean="0"/>
              <a:t>0</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23</a:t>
            </a:fld>
            <a:endParaRPr lang="en-US"/>
          </a:p>
        </p:txBody>
      </p:sp>
      <p:sp>
        <p:nvSpPr>
          <p:cNvPr id="6" name="TextBox 5"/>
          <p:cNvSpPr txBox="1"/>
          <p:nvPr/>
        </p:nvSpPr>
        <p:spPr>
          <a:xfrm>
            <a:off x="877996" y="6115164"/>
            <a:ext cx="3339523" cy="369332"/>
          </a:xfrm>
          <a:prstGeom prst="rect">
            <a:avLst/>
          </a:prstGeom>
          <a:noFill/>
        </p:spPr>
        <p:txBody>
          <a:bodyPr wrap="square" rtlCol="0">
            <a:spAutoFit/>
          </a:bodyPr>
          <a:lstStyle/>
          <a:p>
            <a:r>
              <a:rPr lang="en-US" dirty="0" smtClean="0"/>
              <a:t>*k </a:t>
            </a:r>
            <a:r>
              <a:rPr lang="en-US" dirty="0"/>
              <a:t>= cost-effectiveness threshold</a:t>
            </a:r>
          </a:p>
        </p:txBody>
      </p:sp>
      <p:pic>
        <p:nvPicPr>
          <p:cNvPr id="8" name="Picture 7"/>
          <p:cNvPicPr>
            <a:picLocks noChangeAspect="1"/>
          </p:cNvPicPr>
          <p:nvPr/>
        </p:nvPicPr>
        <p:blipFill>
          <a:blip r:embed="rId3"/>
          <a:stretch>
            <a:fillRect/>
          </a:stretch>
        </p:blipFill>
        <p:spPr>
          <a:xfrm>
            <a:off x="6609832" y="3531618"/>
            <a:ext cx="4780362" cy="2890891"/>
          </a:xfrm>
          <a:prstGeom prst="rect">
            <a:avLst/>
          </a:prstGeom>
        </p:spPr>
      </p:pic>
    </p:spTree>
    <p:extLst>
      <p:ext uri="{BB962C8B-B14F-4D97-AF65-F5344CB8AC3E}">
        <p14:creationId xmlns:p14="http://schemas.microsoft.com/office/powerpoint/2010/main" val="23630856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BHP Definition– CEA(I</a:t>
            </a:r>
            <a:r>
              <a:rPr lang="en-US" dirty="0"/>
              <a:t>)</a:t>
            </a:r>
          </a:p>
        </p:txBody>
      </p:sp>
      <p:sp>
        <p:nvSpPr>
          <p:cNvPr id="3" name="Content Placeholder 2"/>
          <p:cNvSpPr>
            <a:spLocks noGrp="1"/>
          </p:cNvSpPr>
          <p:nvPr>
            <p:ph idx="1"/>
          </p:nvPr>
        </p:nvSpPr>
        <p:spPr>
          <a:xfrm>
            <a:off x="838200" y="1436230"/>
            <a:ext cx="4952575" cy="4740733"/>
          </a:xfrm>
        </p:spPr>
        <p:txBody>
          <a:bodyPr>
            <a:normAutofit lnSpcReduction="10000"/>
          </a:bodyPr>
          <a:lstStyle/>
          <a:p>
            <a:pPr marL="0" indent="0">
              <a:buNone/>
            </a:pPr>
            <a:r>
              <a:rPr lang="en-US" dirty="0" smtClean="0"/>
              <a:t>Malawi used CEA in it’s definition of the EHP</a:t>
            </a:r>
          </a:p>
          <a:p>
            <a:r>
              <a:rPr lang="en-US" dirty="0" smtClean="0"/>
              <a:t>Steps in defining EHP:</a:t>
            </a:r>
          </a:p>
          <a:p>
            <a:pPr marL="914400" lvl="1" indent="-457200">
              <a:buAutoNum type="arabicPeriod"/>
            </a:pPr>
            <a:r>
              <a:rPr lang="en-US" dirty="0" smtClean="0"/>
              <a:t>Assess BoD </a:t>
            </a:r>
          </a:p>
          <a:p>
            <a:pPr lvl="2"/>
            <a:r>
              <a:rPr lang="en-US" dirty="0" smtClean="0"/>
              <a:t>include conditions with </a:t>
            </a:r>
            <a:r>
              <a:rPr lang="en-US" dirty="0" smtClean="0"/>
              <a:t>&gt;</a:t>
            </a:r>
            <a:r>
              <a:rPr lang="en-US" dirty="0" smtClean="0"/>
              <a:t>10,000 DALYs per year</a:t>
            </a:r>
          </a:p>
          <a:p>
            <a:pPr marL="914400" lvl="1" indent="-457200">
              <a:buAutoNum type="arabicPeriod"/>
            </a:pPr>
            <a:r>
              <a:rPr lang="en-US" dirty="0" smtClean="0"/>
              <a:t>Include cost-effective interventions which treat these conditions (DCP2 used)</a:t>
            </a:r>
          </a:p>
          <a:p>
            <a:pPr lvl="2"/>
            <a:r>
              <a:rPr lang="en-US" dirty="0" smtClean="0"/>
              <a:t>Interventions </a:t>
            </a:r>
            <a:r>
              <a:rPr lang="en-US" dirty="0" smtClean="0"/>
              <a:t>‘</a:t>
            </a:r>
            <a:r>
              <a:rPr lang="en-US" dirty="0" smtClean="0"/>
              <a:t>cost-effective’ if </a:t>
            </a:r>
            <a:r>
              <a:rPr lang="en-US" dirty="0" smtClean="0"/>
              <a:t>cost/DALY </a:t>
            </a:r>
            <a:r>
              <a:rPr lang="en-US" dirty="0" smtClean="0"/>
              <a:t>averted </a:t>
            </a:r>
            <a:r>
              <a:rPr lang="en-US" dirty="0" smtClean="0"/>
              <a:t>&lt; 3X GDP </a:t>
            </a:r>
            <a:r>
              <a:rPr lang="en-US" dirty="0" smtClean="0"/>
              <a:t>per capita ($1050/DALY averted (WHO-CHOICE cost-effectiveness threshold)</a:t>
            </a:r>
          </a:p>
          <a:p>
            <a:pPr lvl="2"/>
            <a:endParaRPr lang="en-US" dirty="0" smtClean="0"/>
          </a:p>
          <a:p>
            <a:pPr lvl="2"/>
            <a:endParaRPr lang="en-US" dirty="0" smtClean="0"/>
          </a:p>
          <a:p>
            <a:pPr marL="914400" lvl="1" indent="-457200">
              <a:buAutoNum type="arabicPeriod"/>
            </a:pPr>
            <a:endParaRPr lang="en-US" dirty="0" smtClean="0"/>
          </a:p>
          <a:p>
            <a:pPr marL="914400" lvl="1" indent="-457200">
              <a:buAutoNum type="arabicPeriod"/>
            </a:pPr>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r>
              <a:rPr lang="en-US" dirty="0"/>
              <a:t>Ministry of Health, Government of </a:t>
            </a:r>
            <a:r>
              <a:rPr lang="en-US" dirty="0" smtClean="0"/>
              <a:t>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24</a:t>
            </a:fld>
            <a:endParaRPr lang="en-US"/>
          </a:p>
        </p:txBody>
      </p:sp>
      <p:pic>
        <p:nvPicPr>
          <p:cNvPr id="6" name="Picture 5"/>
          <p:cNvPicPr>
            <a:picLocks noChangeAspect="1"/>
          </p:cNvPicPr>
          <p:nvPr/>
        </p:nvPicPr>
        <p:blipFill>
          <a:blip r:embed="rId3"/>
          <a:stretch>
            <a:fillRect/>
          </a:stretch>
        </p:blipFill>
        <p:spPr>
          <a:xfrm>
            <a:off x="5926849" y="1466466"/>
            <a:ext cx="6023240" cy="4747119"/>
          </a:xfrm>
          <a:prstGeom prst="rect">
            <a:avLst/>
          </a:prstGeom>
        </p:spPr>
      </p:pic>
    </p:spTree>
    <p:extLst>
      <p:ext uri="{BB962C8B-B14F-4D97-AF65-F5344CB8AC3E}">
        <p14:creationId xmlns:p14="http://schemas.microsoft.com/office/powerpoint/2010/main" val="17192715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BHP Definition– CEA(</a:t>
            </a:r>
            <a:r>
              <a:rPr lang="en-US" dirty="0" smtClean="0"/>
              <a:t>II)</a:t>
            </a:r>
            <a:endParaRPr lang="en-US" dirty="0"/>
          </a:p>
        </p:txBody>
      </p:sp>
      <p:sp>
        <p:nvSpPr>
          <p:cNvPr id="3" name="Content Placeholder 2"/>
          <p:cNvSpPr>
            <a:spLocks noGrp="1"/>
          </p:cNvSpPr>
          <p:nvPr>
            <p:ph idx="1"/>
          </p:nvPr>
        </p:nvSpPr>
        <p:spPr>
          <a:xfrm>
            <a:off x="838200" y="1451348"/>
            <a:ext cx="10515600" cy="4898301"/>
          </a:xfrm>
        </p:spPr>
        <p:txBody>
          <a:bodyPr>
            <a:normAutofit/>
          </a:bodyPr>
          <a:lstStyle/>
          <a:p>
            <a:pPr marL="0" indent="0">
              <a:buNone/>
            </a:pPr>
            <a:r>
              <a:rPr lang="en-US" dirty="0" smtClean="0"/>
              <a:t>Previous methodological issues:</a:t>
            </a:r>
          </a:p>
          <a:p>
            <a:pPr lvl="1"/>
            <a:endParaRPr lang="en-US" dirty="0" smtClean="0"/>
          </a:p>
          <a:p>
            <a:pPr lvl="1"/>
            <a:r>
              <a:rPr lang="en-US" dirty="0" smtClean="0"/>
              <a:t>Concept of cost-effectiveness threshold (CET) misused</a:t>
            </a:r>
          </a:p>
          <a:p>
            <a:pPr lvl="1"/>
            <a:endParaRPr lang="en-US" dirty="0" smtClean="0"/>
          </a:p>
          <a:p>
            <a:pPr lvl="1"/>
            <a:r>
              <a:rPr lang="en-US" dirty="0" smtClean="0"/>
              <a:t>Assessing BoD first and cost-effectiveness of intervention second</a:t>
            </a:r>
          </a:p>
          <a:p>
            <a:pPr lvl="1"/>
            <a:endParaRPr lang="en-US" dirty="0" smtClean="0"/>
          </a:p>
          <a:p>
            <a:pPr lvl="1"/>
            <a:r>
              <a:rPr lang="en-US" dirty="0" smtClean="0"/>
              <a:t>No prioritisation within EHP interventions</a:t>
            </a:r>
          </a:p>
          <a:p>
            <a:pPr lvl="1"/>
            <a:endParaRPr lang="en-US" dirty="0" smtClean="0"/>
          </a:p>
          <a:p>
            <a:pPr lvl="1"/>
            <a:r>
              <a:rPr lang="en-US" dirty="0" smtClean="0"/>
              <a:t>Doesn’t reflect additional supply and demand constraints on implementation levels</a:t>
            </a:r>
          </a:p>
          <a:p>
            <a:pPr lvl="1"/>
            <a:endParaRPr lang="en-US" dirty="0"/>
          </a:p>
          <a:p>
            <a:pPr lvl="2"/>
            <a:endParaRPr lang="en-US" dirty="0" smtClean="0">
              <a:solidFill>
                <a:srgbClr val="000000"/>
              </a:solidFill>
            </a:endParaRPr>
          </a:p>
          <a:p>
            <a:pPr lvl="1"/>
            <a:endParaRPr lang="en-US" dirty="0"/>
          </a:p>
        </p:txBody>
      </p:sp>
      <p:sp>
        <p:nvSpPr>
          <p:cNvPr id="4" name="Footer Placeholder 3"/>
          <p:cNvSpPr>
            <a:spLocks noGrp="1"/>
          </p:cNvSpPr>
          <p:nvPr>
            <p:ph type="ftr" sz="quarter" idx="11"/>
          </p:nvPr>
        </p:nvSpPr>
        <p:spPr/>
        <p:txBody>
          <a:bodyPr/>
          <a:lstStyle/>
          <a:p>
            <a:r>
              <a:rPr lang="en-US" dirty="0"/>
              <a:t>Ministry of Health, Government of </a:t>
            </a:r>
            <a:r>
              <a:rPr lang="en-US" dirty="0" smtClean="0"/>
              <a:t>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25</a:t>
            </a:fld>
            <a:endParaRPr lang="en-US"/>
          </a:p>
        </p:txBody>
      </p:sp>
    </p:spTree>
    <p:extLst>
      <p:ext uri="{BB962C8B-B14F-4D97-AF65-F5344CB8AC3E}">
        <p14:creationId xmlns:p14="http://schemas.microsoft.com/office/powerpoint/2010/main" val="26494796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7741" y="1427443"/>
            <a:ext cx="11884326" cy="4832092"/>
          </a:xfrm>
          <a:prstGeom prst="rect">
            <a:avLst/>
          </a:prstGeom>
          <a:noFill/>
        </p:spPr>
        <p:txBody>
          <a:bodyPr wrap="square" rtlCol="0">
            <a:spAutoFit/>
          </a:bodyPr>
          <a:lstStyle/>
          <a:p>
            <a:r>
              <a:rPr lang="en-US" sz="2200" dirty="0">
                <a:solidFill>
                  <a:srgbClr val="000000"/>
                </a:solidFill>
              </a:rPr>
              <a:t> </a:t>
            </a:r>
            <a:r>
              <a:rPr lang="en-US" sz="2200" dirty="0" smtClean="0">
                <a:solidFill>
                  <a:srgbClr val="000000"/>
                </a:solidFill>
              </a:rPr>
              <a:t>        New </a:t>
            </a:r>
            <a:r>
              <a:rPr lang="en-US" sz="2200" dirty="0">
                <a:solidFill>
                  <a:srgbClr val="000000"/>
                </a:solidFill>
              </a:rPr>
              <a:t>cost-effectiveness framework developed addressing these issues</a:t>
            </a:r>
          </a:p>
          <a:p>
            <a:pPr marL="1257300" lvl="2" indent="-342900">
              <a:buFont typeface="Arial"/>
              <a:buChar char="•"/>
            </a:pPr>
            <a:r>
              <a:rPr lang="en-US" sz="2200" dirty="0" smtClean="0"/>
              <a:t>  CET </a:t>
            </a:r>
            <a:r>
              <a:rPr lang="en-US" sz="2200" dirty="0"/>
              <a:t>should represent the opportunity cost of health care spending</a:t>
            </a:r>
          </a:p>
          <a:p>
            <a:pPr marL="1657350" lvl="3" indent="-285750">
              <a:buFont typeface="Arial"/>
              <a:buChar char="•"/>
            </a:pPr>
            <a:endParaRPr lang="en-US" sz="2200" dirty="0" smtClean="0">
              <a:solidFill>
                <a:srgbClr val="000000"/>
              </a:solidFill>
            </a:endParaRPr>
          </a:p>
          <a:p>
            <a:pPr marL="1657350" lvl="3" indent="-285750">
              <a:buFont typeface="Arial"/>
              <a:buChar char="•"/>
            </a:pPr>
            <a:r>
              <a:rPr lang="en-US" sz="2200" dirty="0" smtClean="0">
                <a:solidFill>
                  <a:srgbClr val="000000"/>
                </a:solidFill>
              </a:rPr>
              <a:t>Health </a:t>
            </a:r>
            <a:r>
              <a:rPr lang="en-US" sz="2200" dirty="0">
                <a:solidFill>
                  <a:srgbClr val="000000"/>
                </a:solidFill>
              </a:rPr>
              <a:t>forgone by spending on an intervention as this could have been spent elsewhere</a:t>
            </a:r>
            <a:endParaRPr lang="en-US" sz="2200" dirty="0"/>
          </a:p>
          <a:p>
            <a:pPr marL="1657350" lvl="3" indent="-285750">
              <a:buFont typeface="Arial"/>
              <a:buChar char="•"/>
            </a:pPr>
            <a:endParaRPr lang="en-US" sz="2200" dirty="0" smtClean="0"/>
          </a:p>
          <a:p>
            <a:pPr marL="1657350" lvl="3" indent="-285750">
              <a:buFont typeface="Arial"/>
              <a:buChar char="•"/>
            </a:pPr>
            <a:r>
              <a:rPr lang="en-US" sz="2200" dirty="0" smtClean="0"/>
              <a:t>A </a:t>
            </a:r>
            <a:r>
              <a:rPr lang="en-US" sz="2200" u="sng" dirty="0"/>
              <a:t>supply-side concept</a:t>
            </a:r>
            <a:r>
              <a:rPr lang="en-US" sz="2200" dirty="0"/>
              <a:t> about what the health system can provide given resource constraints </a:t>
            </a:r>
          </a:p>
          <a:p>
            <a:pPr marL="1657350" lvl="3" indent="-285750">
              <a:buFont typeface="Arial"/>
              <a:buChar char="•"/>
            </a:pPr>
            <a:endParaRPr lang="en-US" sz="2200" b="1" u="sng" dirty="0" smtClean="0"/>
          </a:p>
          <a:p>
            <a:pPr marL="1657350" lvl="3" indent="-285750">
              <a:buFont typeface="Arial"/>
              <a:buChar char="•"/>
            </a:pPr>
            <a:r>
              <a:rPr lang="en-US" sz="2200" b="1" u="sng" dirty="0" smtClean="0"/>
              <a:t>NOT</a:t>
            </a:r>
            <a:r>
              <a:rPr lang="en-US" sz="2200" dirty="0" smtClean="0"/>
              <a:t> </a:t>
            </a:r>
            <a:r>
              <a:rPr lang="en-US" sz="2200" dirty="0"/>
              <a:t>a demand side concept as this is not based on the reality of the resource constraint (WHO-CHOICE)</a:t>
            </a:r>
            <a:endParaRPr lang="en-US" sz="2200" b="1" u="sng" dirty="0"/>
          </a:p>
          <a:p>
            <a:endParaRPr lang="en-US" sz="2200" dirty="0" smtClean="0"/>
          </a:p>
          <a:p>
            <a:endParaRPr lang="en-US" sz="2200" dirty="0"/>
          </a:p>
          <a:p>
            <a:endParaRPr lang="en-US" sz="2200" dirty="0" smtClean="0"/>
          </a:p>
          <a:p>
            <a:endParaRPr lang="en-US" sz="2200" dirty="0"/>
          </a:p>
        </p:txBody>
      </p:sp>
      <p:sp>
        <p:nvSpPr>
          <p:cNvPr id="2" name="Title 1"/>
          <p:cNvSpPr>
            <a:spLocks noGrp="1"/>
          </p:cNvSpPr>
          <p:nvPr>
            <p:ph type="title"/>
          </p:nvPr>
        </p:nvSpPr>
        <p:spPr/>
        <p:txBody>
          <a:bodyPr/>
          <a:lstStyle/>
          <a:p>
            <a:r>
              <a:rPr lang="en-US" dirty="0"/>
              <a:t>BHP Definition– CEA(</a:t>
            </a:r>
            <a:r>
              <a:rPr lang="en-US" dirty="0" smtClean="0"/>
              <a:t>III)</a:t>
            </a:r>
            <a:endParaRPr lang="en-US" dirty="0"/>
          </a:p>
        </p:txBody>
      </p:sp>
      <p:sp>
        <p:nvSpPr>
          <p:cNvPr id="4" name="Footer Placeholder 3"/>
          <p:cNvSpPr>
            <a:spLocks noGrp="1"/>
          </p:cNvSpPr>
          <p:nvPr>
            <p:ph type="ftr" sz="quarter" idx="11"/>
          </p:nvPr>
        </p:nvSpPr>
        <p:spPr/>
        <p:txBody>
          <a:bodyPr/>
          <a:lstStyle/>
          <a:p>
            <a:r>
              <a:rPr lang="en-US" dirty="0"/>
              <a:t>Ministry of 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26</a:t>
            </a:fld>
            <a:endParaRPr lang="en-US"/>
          </a:p>
        </p:txBody>
      </p:sp>
      <p:pic>
        <p:nvPicPr>
          <p:cNvPr id="7" name="Picture 6"/>
          <p:cNvPicPr>
            <a:picLocks noChangeAspect="1"/>
          </p:cNvPicPr>
          <p:nvPr/>
        </p:nvPicPr>
        <p:blipFill>
          <a:blip r:embed="rId3"/>
          <a:stretch>
            <a:fillRect/>
          </a:stretch>
        </p:blipFill>
        <p:spPr>
          <a:xfrm>
            <a:off x="4039968" y="4688371"/>
            <a:ext cx="7518400" cy="1714500"/>
          </a:xfrm>
          <a:prstGeom prst="rect">
            <a:avLst/>
          </a:prstGeom>
        </p:spPr>
      </p:pic>
    </p:spTree>
    <p:extLst>
      <p:ext uri="{BB962C8B-B14F-4D97-AF65-F5344CB8AC3E}">
        <p14:creationId xmlns:p14="http://schemas.microsoft.com/office/powerpoint/2010/main" val="12685202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BHP Definition– CEA(</a:t>
            </a:r>
            <a:r>
              <a:rPr lang="en-US" dirty="0" smtClean="0"/>
              <a:t>IV)</a:t>
            </a:r>
            <a:endParaRPr lang="en-US" dirty="0"/>
          </a:p>
        </p:txBody>
      </p:sp>
      <p:sp>
        <p:nvSpPr>
          <p:cNvPr id="3" name="Content Placeholder 2"/>
          <p:cNvSpPr>
            <a:spLocks noGrp="1"/>
          </p:cNvSpPr>
          <p:nvPr>
            <p:ph idx="1"/>
          </p:nvPr>
        </p:nvSpPr>
        <p:spPr>
          <a:xfrm>
            <a:off x="838200" y="1409549"/>
            <a:ext cx="10515600" cy="4767414"/>
          </a:xfrm>
        </p:spPr>
        <p:txBody>
          <a:bodyPr/>
          <a:lstStyle/>
          <a:p>
            <a:pPr marL="0" indent="0">
              <a:buNone/>
            </a:pPr>
            <a:r>
              <a:rPr lang="en-US" dirty="0" smtClean="0"/>
              <a:t>2 Step process</a:t>
            </a:r>
          </a:p>
          <a:p>
            <a:pPr marL="0" indent="0">
              <a:buNone/>
            </a:pPr>
            <a:endParaRPr lang="en-US" dirty="0" smtClean="0"/>
          </a:p>
          <a:p>
            <a:pPr marL="514350" indent="-514350">
              <a:buAutoNum type="arabicPeriod"/>
            </a:pPr>
            <a:r>
              <a:rPr lang="en-US" dirty="0" smtClean="0">
                <a:solidFill>
                  <a:srgbClr val="000000"/>
                </a:solidFill>
              </a:rPr>
              <a:t>Define </a:t>
            </a:r>
            <a:r>
              <a:rPr lang="en-US" dirty="0">
                <a:solidFill>
                  <a:srgbClr val="000000"/>
                </a:solidFill>
              </a:rPr>
              <a:t>which interventions are </a:t>
            </a:r>
            <a:r>
              <a:rPr lang="en-US" dirty="0" smtClean="0">
                <a:solidFill>
                  <a:srgbClr val="000000"/>
                </a:solidFill>
              </a:rPr>
              <a:t>cost-effective for </a:t>
            </a:r>
            <a:r>
              <a:rPr lang="en-US" dirty="0">
                <a:solidFill>
                  <a:srgbClr val="000000"/>
                </a:solidFill>
              </a:rPr>
              <a:t>EHP by ranking interventions according to ICERs. Interventions with ICERs below threshold are </a:t>
            </a:r>
            <a:r>
              <a:rPr lang="en-US" dirty="0" smtClean="0">
                <a:solidFill>
                  <a:srgbClr val="000000"/>
                </a:solidFill>
              </a:rPr>
              <a:t>cost-effective</a:t>
            </a:r>
            <a:endParaRPr lang="en-US" dirty="0"/>
          </a:p>
          <a:p>
            <a:pPr marL="514350" indent="-514350">
              <a:buAutoNum type="arabicPeriod"/>
            </a:pPr>
            <a:endParaRPr lang="en-US" dirty="0" smtClean="0">
              <a:solidFill>
                <a:srgbClr val="000000"/>
              </a:solidFill>
            </a:endParaRPr>
          </a:p>
          <a:p>
            <a:pPr marL="514350" indent="-514350">
              <a:buAutoNum type="arabicPeriod"/>
            </a:pPr>
            <a:r>
              <a:rPr lang="en-US" dirty="0" smtClean="0">
                <a:solidFill>
                  <a:srgbClr val="000000"/>
                </a:solidFill>
              </a:rPr>
              <a:t>ICERs </a:t>
            </a:r>
            <a:r>
              <a:rPr lang="en-US" dirty="0">
                <a:solidFill>
                  <a:srgbClr val="000000"/>
                </a:solidFill>
              </a:rPr>
              <a:t>cannot prioritise between interventions. Prioritization done by ranking cost-effective interventions by population health </a:t>
            </a:r>
            <a:r>
              <a:rPr lang="en-US" dirty="0" smtClean="0">
                <a:solidFill>
                  <a:srgbClr val="000000"/>
                </a:solidFill>
              </a:rPr>
              <a:t>effect</a:t>
            </a:r>
            <a:endParaRPr lang="en-US" dirty="0"/>
          </a:p>
        </p:txBody>
      </p:sp>
      <p:sp>
        <p:nvSpPr>
          <p:cNvPr id="4" name="Footer Placeholder 3"/>
          <p:cNvSpPr>
            <a:spLocks noGrp="1"/>
          </p:cNvSpPr>
          <p:nvPr>
            <p:ph type="ftr" sz="quarter" idx="11"/>
          </p:nvPr>
        </p:nvSpPr>
        <p:spPr/>
        <p:txBody>
          <a:bodyPr/>
          <a:lstStyle/>
          <a:p>
            <a:r>
              <a:rPr lang="en-US" dirty="0"/>
              <a:t>Ministry of 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27</a:t>
            </a:fld>
            <a:endParaRPr lang="en-US"/>
          </a:p>
        </p:txBody>
      </p:sp>
    </p:spTree>
    <p:extLst>
      <p:ext uri="{BB962C8B-B14F-4D97-AF65-F5344CB8AC3E}">
        <p14:creationId xmlns:p14="http://schemas.microsoft.com/office/powerpoint/2010/main" val="41125831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BHP Definition– CEA</a:t>
            </a:r>
            <a:r>
              <a:rPr lang="en-US" dirty="0" smtClean="0"/>
              <a:t>(V</a:t>
            </a:r>
            <a:r>
              <a:rPr lang="en-US" dirty="0"/>
              <a:t>)</a:t>
            </a:r>
          </a:p>
        </p:txBody>
      </p:sp>
      <p:sp>
        <p:nvSpPr>
          <p:cNvPr id="4" name="Footer Placeholder 3"/>
          <p:cNvSpPr>
            <a:spLocks noGrp="1"/>
          </p:cNvSpPr>
          <p:nvPr>
            <p:ph type="ftr" sz="quarter" idx="11"/>
          </p:nvPr>
        </p:nvSpPr>
        <p:spPr/>
        <p:txBody>
          <a:bodyPr/>
          <a:lstStyle/>
          <a:p>
            <a:r>
              <a:rPr lang="en-US" dirty="0" smtClean="0"/>
              <a:t>Ministry of </a:t>
            </a:r>
            <a:r>
              <a:rPr lang="en-US" dirty="0" smtClean="0"/>
              <a:t>Health, Government of 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28</a:t>
            </a:fld>
            <a:endParaRPr lang="en-US"/>
          </a:p>
        </p:txBody>
      </p:sp>
      <p:pic>
        <p:nvPicPr>
          <p:cNvPr id="3" name="Picture 2"/>
          <p:cNvPicPr>
            <a:picLocks noChangeAspect="1"/>
          </p:cNvPicPr>
          <p:nvPr/>
        </p:nvPicPr>
        <p:blipFill>
          <a:blip r:embed="rId3"/>
          <a:stretch>
            <a:fillRect/>
          </a:stretch>
        </p:blipFill>
        <p:spPr>
          <a:xfrm>
            <a:off x="-1" y="1299827"/>
            <a:ext cx="12197519" cy="5067983"/>
          </a:xfrm>
          <a:prstGeom prst="rect">
            <a:avLst/>
          </a:prstGeom>
        </p:spPr>
      </p:pic>
    </p:spTree>
    <p:extLst>
      <p:ext uri="{BB962C8B-B14F-4D97-AF65-F5344CB8AC3E}">
        <p14:creationId xmlns:p14="http://schemas.microsoft.com/office/powerpoint/2010/main" val="25976908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BHP Definition– CEA</a:t>
            </a:r>
            <a:r>
              <a:rPr lang="en-US" dirty="0" smtClean="0"/>
              <a:t>(VI)</a:t>
            </a:r>
            <a:endParaRPr lang="en-US" dirty="0"/>
          </a:p>
        </p:txBody>
      </p:sp>
      <p:sp>
        <p:nvSpPr>
          <p:cNvPr id="3" name="Content Placeholder 2"/>
          <p:cNvSpPr>
            <a:spLocks noGrp="1"/>
          </p:cNvSpPr>
          <p:nvPr>
            <p:ph idx="1"/>
          </p:nvPr>
        </p:nvSpPr>
        <p:spPr>
          <a:xfrm>
            <a:off x="758854" y="1458230"/>
            <a:ext cx="10933696" cy="4876997"/>
          </a:xfrm>
        </p:spPr>
        <p:txBody>
          <a:bodyPr>
            <a:normAutofit fontScale="92500" lnSpcReduction="20000"/>
          </a:bodyPr>
          <a:lstStyle/>
          <a:p>
            <a:r>
              <a:rPr lang="en-US" dirty="0" smtClean="0"/>
              <a:t>Budget not only constraint, also non-financial (health-system) constraints</a:t>
            </a:r>
          </a:p>
          <a:p>
            <a:pPr lvl="1"/>
            <a:r>
              <a:rPr lang="en-US" dirty="0" smtClean="0"/>
              <a:t>Results in &lt; 100% implementation</a:t>
            </a:r>
          </a:p>
          <a:p>
            <a:endParaRPr lang="en-US" dirty="0"/>
          </a:p>
          <a:p>
            <a:r>
              <a:rPr lang="en-US" dirty="0" smtClean="0"/>
              <a:t>New framework quantifies the population health impact of </a:t>
            </a:r>
            <a:r>
              <a:rPr lang="en-US" dirty="0"/>
              <a:t>intervention-specific and system-level </a:t>
            </a:r>
            <a:r>
              <a:rPr lang="en-US" dirty="0" smtClean="0"/>
              <a:t>constraints (taking current implementation levels)</a:t>
            </a:r>
          </a:p>
          <a:p>
            <a:pPr lvl="1"/>
            <a:r>
              <a:rPr lang="en-US" dirty="0" smtClean="0"/>
              <a:t>Net DALYs averted decrease and (in some cases) there is budget underspend as less patients receive intervention</a:t>
            </a:r>
          </a:p>
          <a:p>
            <a:pPr lvl="1"/>
            <a:r>
              <a:rPr lang="en-US" dirty="0" smtClean="0"/>
              <a:t>Provides policy makers with a $ value of intervention specific HSS (but does not provide indication beyond this)</a:t>
            </a:r>
          </a:p>
          <a:p>
            <a:pPr marL="0" indent="0">
              <a:buNone/>
            </a:pPr>
            <a:endParaRPr lang="en-US" b="1" dirty="0"/>
          </a:p>
          <a:p>
            <a:r>
              <a:rPr lang="en-US" dirty="0"/>
              <a:t>Another constraint: earmarked funding causes budget </a:t>
            </a:r>
            <a:r>
              <a:rPr lang="en-US" dirty="0" smtClean="0"/>
              <a:t>silos (adaptation of methodology needed)</a:t>
            </a:r>
            <a:endParaRPr lang="en-US" dirty="0"/>
          </a:p>
          <a:p>
            <a:pPr lvl="1"/>
            <a:r>
              <a:rPr lang="en-US" dirty="0"/>
              <a:t>Ideally want to disaggregate exercise to each budget silo e.g. budget allocated to </a:t>
            </a:r>
            <a:r>
              <a:rPr lang="en-US" dirty="0" smtClean="0"/>
              <a:t>nutrition, TB, HIV etc.</a:t>
            </a:r>
            <a:endParaRPr lang="en-US" dirty="0"/>
          </a:p>
          <a:p>
            <a:pPr lvl="1"/>
            <a:r>
              <a:rPr lang="en-US" dirty="0"/>
              <a:t>P</a:t>
            </a:r>
            <a:r>
              <a:rPr lang="en-US" dirty="0" smtClean="0"/>
              <a:t>revents </a:t>
            </a:r>
            <a:r>
              <a:rPr lang="en-US" dirty="0"/>
              <a:t>health </a:t>
            </a:r>
            <a:r>
              <a:rPr lang="en-US" dirty="0" err="1" smtClean="0"/>
              <a:t>maximisation</a:t>
            </a:r>
            <a:r>
              <a:rPr lang="en-US" dirty="0" smtClean="0"/>
              <a:t> – different marginal rates of substitution </a:t>
            </a:r>
          </a:p>
          <a:p>
            <a:pPr lvl="1"/>
            <a:endParaRPr lang="en-US" dirty="0"/>
          </a:p>
          <a:p>
            <a:endParaRPr lang="en-US" dirty="0" smtClean="0"/>
          </a:p>
          <a:p>
            <a:endParaRPr lang="en-US" dirty="0" smtClean="0"/>
          </a:p>
          <a:p>
            <a:endParaRPr lang="en-US" dirty="0" smtClean="0"/>
          </a:p>
          <a:p>
            <a:pPr lvl="1"/>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29</a:t>
            </a:fld>
            <a:endParaRPr lang="en-US"/>
          </a:p>
        </p:txBody>
      </p:sp>
    </p:spTree>
    <p:extLst>
      <p:ext uri="{BB962C8B-B14F-4D97-AF65-F5344CB8AC3E}">
        <p14:creationId xmlns:p14="http://schemas.microsoft.com/office/powerpoint/2010/main" val="3804994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388926" y="2154518"/>
            <a:ext cx="3332747" cy="4278094"/>
          </a:xfrm>
          <a:prstGeom prst="rect">
            <a:avLst/>
          </a:prstGeom>
          <a:noFill/>
        </p:spPr>
        <p:txBody>
          <a:bodyPr wrap="square" rtlCol="0">
            <a:spAutoFit/>
          </a:bodyPr>
          <a:lstStyle/>
          <a:p>
            <a:r>
              <a:rPr lang="en-US" sz="1600" b="1" dirty="0" smtClean="0"/>
              <a:t>Decentralized three tiered health system</a:t>
            </a:r>
          </a:p>
          <a:p>
            <a:pPr marL="285750" indent="-285750">
              <a:buFont typeface="Arial"/>
              <a:buChar char="•"/>
            </a:pPr>
            <a:r>
              <a:rPr lang="en-US" sz="1600" dirty="0" smtClean="0"/>
              <a:t>Primary (</a:t>
            </a:r>
            <a:r>
              <a:rPr lang="en-US" sz="1600" dirty="0"/>
              <a:t>H</a:t>
            </a:r>
            <a:r>
              <a:rPr lang="en-US" sz="1600" dirty="0" smtClean="0"/>
              <a:t>ealth Centre, Dispensary, Maternity unit, Community Hospital)</a:t>
            </a:r>
          </a:p>
          <a:p>
            <a:pPr marL="285750" indent="-285750">
              <a:buFont typeface="Arial"/>
              <a:buChar char="•"/>
            </a:pPr>
            <a:r>
              <a:rPr lang="en-US" sz="1600" dirty="0" smtClean="0"/>
              <a:t>Secondary (District Hospitals)</a:t>
            </a:r>
          </a:p>
          <a:p>
            <a:pPr marL="285750" indent="-285750">
              <a:buFont typeface="Arial"/>
              <a:buChar char="•"/>
            </a:pPr>
            <a:r>
              <a:rPr lang="en-US" sz="1600" dirty="0" smtClean="0"/>
              <a:t>Tertiary (Central Hospitals)</a:t>
            </a:r>
          </a:p>
          <a:p>
            <a:endParaRPr lang="en-US" sz="1600" dirty="0" smtClean="0"/>
          </a:p>
          <a:p>
            <a:r>
              <a:rPr lang="en-US" sz="1600" b="1" dirty="0" smtClean="0"/>
              <a:t>Service providers: 9,498 facilities</a:t>
            </a:r>
          </a:p>
          <a:p>
            <a:pPr marL="742950" lvl="1" indent="-285750">
              <a:buFont typeface="Arial"/>
              <a:buChar char="•"/>
            </a:pPr>
            <a:r>
              <a:rPr lang="en-US" sz="1600" dirty="0" smtClean="0"/>
              <a:t>Public (60%)</a:t>
            </a:r>
          </a:p>
          <a:p>
            <a:pPr marL="742950" lvl="1" indent="-285750">
              <a:buFont typeface="Arial"/>
              <a:buChar char="•"/>
            </a:pPr>
            <a:r>
              <a:rPr lang="en-US" sz="1600" dirty="0" smtClean="0"/>
              <a:t>CHAM (37%)</a:t>
            </a:r>
          </a:p>
          <a:p>
            <a:pPr marL="742950" lvl="1" indent="-285750">
              <a:buFont typeface="Arial"/>
              <a:buChar char="•"/>
            </a:pPr>
            <a:r>
              <a:rPr lang="en-US" sz="1600" dirty="0" smtClean="0"/>
              <a:t>Other (3%)</a:t>
            </a:r>
          </a:p>
          <a:p>
            <a:endParaRPr lang="en-US" sz="1600" dirty="0" smtClean="0"/>
          </a:p>
          <a:p>
            <a:r>
              <a:rPr lang="en-US" sz="1600" b="1" dirty="0" smtClean="0"/>
              <a:t>Government policy to have all Malawians within 8km of a health facility </a:t>
            </a:r>
          </a:p>
          <a:p>
            <a:pPr marL="285750" indent="-285750">
              <a:buFont typeface="Arial"/>
              <a:buChar char="•"/>
            </a:pPr>
            <a:r>
              <a:rPr lang="en-US" sz="1600" dirty="0" smtClean="0"/>
              <a:t>76% 2016 down from 81% 2011</a:t>
            </a:r>
            <a:endParaRPr lang="en-US" sz="1600" dirty="0"/>
          </a:p>
        </p:txBody>
      </p:sp>
      <p:sp>
        <p:nvSpPr>
          <p:cNvPr id="15" name="Rectangle 14"/>
          <p:cNvSpPr/>
          <p:nvPr/>
        </p:nvSpPr>
        <p:spPr>
          <a:xfrm>
            <a:off x="838199" y="1551709"/>
            <a:ext cx="3332747" cy="646331"/>
          </a:xfrm>
          <a:prstGeom prst="rect">
            <a:avLst/>
          </a:prstGeom>
          <a:solidFill>
            <a:srgbClr val="339E35"/>
          </a:solid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96973" y="1551709"/>
            <a:ext cx="3332747" cy="646331"/>
          </a:xfrm>
          <a:prstGeom prst="rect">
            <a:avLst/>
          </a:prstGeom>
          <a:solidFill>
            <a:srgbClr val="339E35"/>
          </a:solid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88926" y="1551709"/>
            <a:ext cx="3332747" cy="646331"/>
          </a:xfrm>
          <a:prstGeom prst="rect">
            <a:avLst/>
          </a:prstGeom>
          <a:solidFill>
            <a:srgbClr val="339E35"/>
          </a:solid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Context </a:t>
            </a:r>
            <a:r>
              <a:rPr lang="en-US" dirty="0"/>
              <a:t>– Malawi’s health </a:t>
            </a:r>
            <a:r>
              <a:rPr lang="en-US" dirty="0" smtClean="0"/>
              <a:t>sector (I)</a:t>
            </a:r>
            <a:endParaRPr lang="en-US" dirty="0"/>
          </a:p>
        </p:txBody>
      </p:sp>
      <p:sp>
        <p:nvSpPr>
          <p:cNvPr id="4" name="Footer Placeholder 3"/>
          <p:cNvSpPr>
            <a:spLocks noGrp="1"/>
          </p:cNvSpPr>
          <p:nvPr>
            <p:ph type="ftr" sz="quarter" idx="11"/>
          </p:nvPr>
        </p:nvSpPr>
        <p:spPr/>
        <p:txBody>
          <a:bodyPr/>
          <a:lstStyle/>
          <a:p>
            <a:r>
              <a:rPr lang="en-US" dirty="0"/>
              <a:t>Ministry of </a:t>
            </a:r>
            <a:r>
              <a:rPr lang="en-US" dirty="0" smtClean="0"/>
              <a:t>Health, Government of 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3</a:t>
            </a:fld>
            <a:endParaRPr lang="en-US"/>
          </a:p>
        </p:txBody>
      </p:sp>
      <p:sp>
        <p:nvSpPr>
          <p:cNvPr id="6" name="Rectangle 5"/>
          <p:cNvSpPr/>
          <p:nvPr/>
        </p:nvSpPr>
        <p:spPr>
          <a:xfrm>
            <a:off x="838199" y="2198040"/>
            <a:ext cx="3332747" cy="4158310"/>
          </a:xfrm>
          <a:prstGeom prst="rect">
            <a:avLst/>
          </a:prstGeom>
          <a:no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96973" y="2198040"/>
            <a:ext cx="3332747" cy="4158310"/>
          </a:xfrm>
          <a:prstGeom prst="rect">
            <a:avLst/>
          </a:prstGeom>
          <a:no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8926" y="2198040"/>
            <a:ext cx="3332747" cy="4158310"/>
          </a:xfrm>
          <a:prstGeom prst="rect">
            <a:avLst/>
          </a:prstGeom>
          <a:noFill/>
          <a:ln>
            <a:solidFill>
              <a:srgbClr val="339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8199" y="1551709"/>
            <a:ext cx="3332747" cy="369332"/>
          </a:xfrm>
          <a:prstGeom prst="rect">
            <a:avLst/>
          </a:prstGeom>
          <a:noFill/>
        </p:spPr>
        <p:txBody>
          <a:bodyPr wrap="square" rtlCol="0">
            <a:spAutoFit/>
          </a:bodyPr>
          <a:lstStyle/>
          <a:p>
            <a:pPr algn="ctr"/>
            <a:r>
              <a:rPr lang="en-US" dirty="0" smtClean="0">
                <a:solidFill>
                  <a:schemeClr val="bg1"/>
                </a:solidFill>
              </a:rPr>
              <a:t>Health Status in Malawi</a:t>
            </a:r>
            <a:endParaRPr lang="en-US" dirty="0">
              <a:solidFill>
                <a:schemeClr val="bg1"/>
              </a:solidFill>
            </a:endParaRPr>
          </a:p>
        </p:txBody>
      </p:sp>
      <p:sp>
        <p:nvSpPr>
          <p:cNvPr id="10" name="TextBox 9"/>
          <p:cNvSpPr txBox="1"/>
          <p:nvPr/>
        </p:nvSpPr>
        <p:spPr>
          <a:xfrm>
            <a:off x="4596973" y="1551709"/>
            <a:ext cx="3332747" cy="369332"/>
          </a:xfrm>
          <a:prstGeom prst="rect">
            <a:avLst/>
          </a:prstGeom>
          <a:noFill/>
        </p:spPr>
        <p:txBody>
          <a:bodyPr wrap="square" rtlCol="0">
            <a:spAutoFit/>
          </a:bodyPr>
          <a:lstStyle/>
          <a:p>
            <a:pPr algn="ctr"/>
            <a:r>
              <a:rPr lang="en-US" dirty="0" smtClean="0">
                <a:solidFill>
                  <a:schemeClr val="bg1"/>
                </a:solidFill>
              </a:rPr>
              <a:t>Health Financing in Malawi</a:t>
            </a:r>
            <a:endParaRPr lang="en-US" dirty="0">
              <a:solidFill>
                <a:schemeClr val="bg1"/>
              </a:solidFill>
            </a:endParaRPr>
          </a:p>
        </p:txBody>
      </p:sp>
      <p:sp>
        <p:nvSpPr>
          <p:cNvPr id="11" name="TextBox 10"/>
          <p:cNvSpPr txBox="1"/>
          <p:nvPr/>
        </p:nvSpPr>
        <p:spPr>
          <a:xfrm>
            <a:off x="8388926" y="1551709"/>
            <a:ext cx="3332747" cy="369332"/>
          </a:xfrm>
          <a:prstGeom prst="rect">
            <a:avLst/>
          </a:prstGeom>
          <a:noFill/>
        </p:spPr>
        <p:txBody>
          <a:bodyPr wrap="square" rtlCol="0">
            <a:spAutoFit/>
          </a:bodyPr>
          <a:lstStyle/>
          <a:p>
            <a:pPr algn="ctr"/>
            <a:r>
              <a:rPr lang="en-US" dirty="0" smtClean="0">
                <a:solidFill>
                  <a:schemeClr val="bg1"/>
                </a:solidFill>
              </a:rPr>
              <a:t>Service Provision in Malawi</a:t>
            </a:r>
            <a:endParaRPr lang="en-US" dirty="0">
              <a:solidFill>
                <a:schemeClr val="bg1"/>
              </a:solidFill>
            </a:endParaRPr>
          </a:p>
        </p:txBody>
      </p:sp>
      <p:sp>
        <p:nvSpPr>
          <p:cNvPr id="12" name="TextBox 11"/>
          <p:cNvSpPr txBox="1"/>
          <p:nvPr/>
        </p:nvSpPr>
        <p:spPr>
          <a:xfrm>
            <a:off x="838199" y="2438400"/>
            <a:ext cx="3332747" cy="369332"/>
          </a:xfrm>
          <a:prstGeom prst="rect">
            <a:avLst/>
          </a:prstGeom>
          <a:noFill/>
        </p:spPr>
        <p:txBody>
          <a:bodyPr wrap="square" rtlCol="0">
            <a:spAutoFit/>
          </a:bodyPr>
          <a:lstStyle/>
          <a:p>
            <a:r>
              <a:rPr lang="en-US" dirty="0" smtClean="0"/>
              <a:t>He</a:t>
            </a:r>
            <a:endParaRPr lang="en-US" dirty="0"/>
          </a:p>
        </p:txBody>
      </p:sp>
      <p:sp>
        <p:nvSpPr>
          <p:cNvPr id="13" name="TextBox 12"/>
          <p:cNvSpPr txBox="1"/>
          <p:nvPr/>
        </p:nvSpPr>
        <p:spPr>
          <a:xfrm>
            <a:off x="4229100" y="2247900"/>
            <a:ext cx="3733799" cy="4278094"/>
          </a:xfrm>
          <a:prstGeom prst="rect">
            <a:avLst/>
          </a:prstGeom>
          <a:noFill/>
        </p:spPr>
        <p:txBody>
          <a:bodyPr wrap="square" rtlCol="0">
            <a:spAutoFit/>
          </a:bodyPr>
          <a:lstStyle/>
          <a:p>
            <a:pPr lvl="1"/>
            <a:r>
              <a:rPr lang="en-US" sz="1600" b="1" dirty="0" smtClean="0"/>
              <a:t>Highly resource constrained</a:t>
            </a:r>
          </a:p>
          <a:p>
            <a:pPr marL="742950" lvl="1" indent="-285750">
              <a:buFont typeface="Arial"/>
              <a:buChar char="•"/>
            </a:pPr>
            <a:r>
              <a:rPr lang="en-US" sz="1600" dirty="0" smtClean="0"/>
              <a:t>THE = US$670m</a:t>
            </a:r>
            <a:r>
              <a:rPr lang="en-GB" sz="1600" dirty="0" smtClean="0"/>
              <a:t> (2014/15)</a:t>
            </a:r>
            <a:endParaRPr lang="en-US" sz="1600" dirty="0" smtClean="0"/>
          </a:p>
          <a:p>
            <a:pPr marL="742950" lvl="1" indent="-285750">
              <a:buFont typeface="Arial"/>
              <a:buChar char="•"/>
            </a:pPr>
            <a:r>
              <a:rPr lang="en-US" sz="1600" dirty="0"/>
              <a:t>Per capita THE = $39.2 (2014/15</a:t>
            </a:r>
            <a:r>
              <a:rPr lang="en-US" sz="1600" dirty="0" smtClean="0"/>
              <a:t>)</a:t>
            </a:r>
          </a:p>
          <a:p>
            <a:pPr marL="742950" lvl="1" indent="-285750">
              <a:buFont typeface="Arial"/>
              <a:buChar char="•"/>
            </a:pPr>
            <a:endParaRPr lang="en-US" sz="1600" dirty="0" smtClean="0"/>
          </a:p>
          <a:p>
            <a:pPr lvl="1"/>
            <a:r>
              <a:rPr lang="en-US" sz="1600" b="1" dirty="0" smtClean="0"/>
              <a:t>Highly Donor dependent</a:t>
            </a:r>
          </a:p>
          <a:p>
            <a:pPr marL="742950" lvl="1" indent="-285750">
              <a:buFont typeface="Arial"/>
              <a:buChar char="•"/>
            </a:pPr>
            <a:r>
              <a:rPr lang="en-US" sz="1600" dirty="0" smtClean="0"/>
              <a:t>Gov. expenditure as % of THE = 28.6% (</a:t>
            </a:r>
            <a:r>
              <a:rPr lang="en-US" sz="1600" dirty="0"/>
              <a:t>2014/15)</a:t>
            </a:r>
          </a:p>
          <a:p>
            <a:pPr lvl="1"/>
            <a:endParaRPr lang="en-US" sz="1600" dirty="0" smtClean="0"/>
          </a:p>
          <a:p>
            <a:pPr lvl="1"/>
            <a:r>
              <a:rPr lang="en-US" sz="1600" b="1" dirty="0" smtClean="0"/>
              <a:t>Lack of risk pooling</a:t>
            </a:r>
          </a:p>
          <a:p>
            <a:pPr marL="742950" lvl="1" indent="-285750">
              <a:buFont typeface="Arial"/>
              <a:buChar char="•"/>
            </a:pPr>
            <a:r>
              <a:rPr lang="en-US" sz="1600" dirty="0" smtClean="0"/>
              <a:t>HH expenditure as % of THE = 10.9% (8.5% OOP) (2014/15)</a:t>
            </a:r>
          </a:p>
          <a:p>
            <a:pPr marL="742950" lvl="1" indent="-285750">
              <a:buFont typeface="Arial"/>
              <a:buChar char="•"/>
            </a:pPr>
            <a:r>
              <a:rPr lang="en-US" sz="1600" dirty="0" smtClean="0"/>
              <a:t>No NHIS schemes</a:t>
            </a:r>
          </a:p>
          <a:p>
            <a:pPr lvl="1"/>
            <a:endParaRPr lang="en-US" sz="1600" dirty="0"/>
          </a:p>
          <a:p>
            <a:pPr lvl="1"/>
            <a:r>
              <a:rPr lang="en-US" sz="1600" b="1" dirty="0" smtClean="0"/>
              <a:t>Under spending on prevention</a:t>
            </a:r>
            <a:endParaRPr lang="en-US" sz="1600" b="1" dirty="0"/>
          </a:p>
          <a:p>
            <a:pPr marL="742950" lvl="1" indent="-285750">
              <a:buFont typeface="Arial"/>
              <a:buChar char="•"/>
            </a:pPr>
            <a:r>
              <a:rPr lang="en-US" sz="1600" dirty="0" smtClean="0"/>
              <a:t>Prevention expenditures = 28%</a:t>
            </a:r>
          </a:p>
          <a:p>
            <a:pPr marL="742950" lvl="1" indent="-285750">
              <a:buFont typeface="Arial"/>
              <a:buChar char="•"/>
            </a:pPr>
            <a:r>
              <a:rPr lang="en-US" sz="1600" dirty="0" smtClean="0"/>
              <a:t>Curative expenditures = 47%</a:t>
            </a:r>
            <a:endParaRPr lang="en-US" sz="1600" dirty="0"/>
          </a:p>
          <a:p>
            <a:pPr lvl="1"/>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4049226545"/>
              </p:ext>
            </p:extLst>
          </p:nvPr>
        </p:nvGraphicFramePr>
        <p:xfrm>
          <a:off x="889000" y="2209797"/>
          <a:ext cx="3238500" cy="4094451"/>
        </p:xfrm>
        <a:graphic>
          <a:graphicData uri="http://schemas.openxmlformats.org/drawingml/2006/table">
            <a:tbl>
              <a:tblPr firstRow="1" bandRow="1">
                <a:tableStyleId>{5C22544A-7EE6-4342-B048-85BDC9FD1C3A}</a:tableStyleId>
              </a:tblPr>
              <a:tblGrid>
                <a:gridCol w="1070864"/>
                <a:gridCol w="1070864"/>
                <a:gridCol w="1096772"/>
              </a:tblGrid>
              <a:tr h="267697">
                <a:tc>
                  <a:txBody>
                    <a:bodyPr/>
                    <a:lstStyle/>
                    <a:p>
                      <a:pPr algn="ctr"/>
                      <a:r>
                        <a:rPr lang="en-US" sz="1100" dirty="0" smtClean="0">
                          <a:solidFill>
                            <a:schemeClr val="tx1"/>
                          </a:solidFill>
                        </a:rPr>
                        <a:t>Indicator</a:t>
                      </a:r>
                      <a:endParaRPr lang="en-US" sz="1100" dirty="0">
                        <a:solidFill>
                          <a:schemeClr val="tx1"/>
                        </a:solidFill>
                      </a:endParaRPr>
                    </a:p>
                  </a:txBody>
                  <a:tcPr/>
                </a:tc>
                <a:tc>
                  <a:txBody>
                    <a:bodyPr/>
                    <a:lstStyle/>
                    <a:p>
                      <a:pPr algn="ctr"/>
                      <a:r>
                        <a:rPr lang="en-US" sz="1100" dirty="0" smtClean="0">
                          <a:solidFill>
                            <a:srgbClr val="000000"/>
                          </a:solidFill>
                        </a:rPr>
                        <a:t>2010</a:t>
                      </a:r>
                      <a:endParaRPr lang="en-US" sz="1100" dirty="0">
                        <a:solidFill>
                          <a:srgbClr val="000000"/>
                        </a:solidFill>
                      </a:endParaRPr>
                    </a:p>
                  </a:txBody>
                  <a:tcPr/>
                </a:tc>
                <a:tc>
                  <a:txBody>
                    <a:bodyPr/>
                    <a:lstStyle/>
                    <a:p>
                      <a:pPr algn="ctr"/>
                      <a:r>
                        <a:rPr lang="en-US" sz="1100" dirty="0" smtClean="0">
                          <a:solidFill>
                            <a:srgbClr val="000000"/>
                          </a:solidFill>
                        </a:rPr>
                        <a:t>2016</a:t>
                      </a:r>
                      <a:endParaRPr lang="en-US" sz="1100" dirty="0">
                        <a:solidFill>
                          <a:srgbClr val="000000"/>
                        </a:solidFill>
                      </a:endParaRPr>
                    </a:p>
                  </a:txBody>
                  <a:tcPr/>
                </a:tc>
              </a:tr>
              <a:tr h="440914">
                <a:tc>
                  <a:txBody>
                    <a:bodyPr/>
                    <a:lstStyle/>
                    <a:p>
                      <a:pPr algn="ctr"/>
                      <a:r>
                        <a:rPr lang="en-US" sz="1100" dirty="0" smtClean="0"/>
                        <a:t>Total fertility</a:t>
                      </a:r>
                      <a:r>
                        <a:rPr lang="en-US" sz="1100" baseline="0" dirty="0" smtClean="0"/>
                        <a:t> rate</a:t>
                      </a:r>
                      <a:endParaRPr lang="en-US" sz="1100" dirty="0"/>
                    </a:p>
                  </a:txBody>
                  <a:tcPr/>
                </a:tc>
                <a:tc>
                  <a:txBody>
                    <a:bodyPr/>
                    <a:lstStyle/>
                    <a:p>
                      <a:pPr algn="ctr"/>
                      <a:r>
                        <a:rPr lang="en-US" sz="1100" dirty="0" smtClean="0"/>
                        <a:t>5.7</a:t>
                      </a:r>
                      <a:endParaRPr lang="en-US" sz="1100" dirty="0"/>
                    </a:p>
                  </a:txBody>
                  <a:tcPr/>
                </a:tc>
                <a:tc>
                  <a:txBody>
                    <a:bodyPr/>
                    <a:lstStyle/>
                    <a:p>
                      <a:pPr algn="ctr"/>
                      <a:r>
                        <a:rPr lang="en-US" sz="1100" dirty="0" smtClean="0"/>
                        <a:t>4.4</a:t>
                      </a:r>
                      <a:endParaRPr lang="en-US" sz="1100" dirty="0"/>
                    </a:p>
                  </a:txBody>
                  <a:tcPr/>
                </a:tc>
              </a:tr>
              <a:tr h="603716">
                <a:tc>
                  <a:txBody>
                    <a:bodyPr/>
                    <a:lstStyle/>
                    <a:p>
                      <a:pPr algn="ctr"/>
                      <a:r>
                        <a:rPr lang="en-US" sz="1100" dirty="0" smtClean="0"/>
                        <a:t>Maternal Mortality Ratio</a:t>
                      </a:r>
                      <a:r>
                        <a:rPr lang="en-US" sz="1100" baseline="0" dirty="0" smtClean="0"/>
                        <a:t> </a:t>
                      </a:r>
                      <a:endParaRPr lang="en-US" sz="1100" dirty="0"/>
                    </a:p>
                  </a:txBody>
                  <a:tcPr/>
                </a:tc>
                <a:tc>
                  <a:txBody>
                    <a:bodyPr/>
                    <a:lstStyle/>
                    <a:p>
                      <a:pPr algn="ctr"/>
                      <a:r>
                        <a:rPr lang="en-US" sz="1100" kern="1200" dirty="0" smtClean="0">
                          <a:solidFill>
                            <a:schemeClr val="dk1"/>
                          </a:solidFill>
                          <a:effectLst/>
                          <a:latin typeface="+mn-lt"/>
                          <a:ea typeface="+mn-ea"/>
                          <a:cs typeface="+mn-cs"/>
                        </a:rPr>
                        <a:t>675/100,000</a:t>
                      </a:r>
                      <a:r>
                        <a:rPr lang="en-GB" sz="1100" dirty="0" smtClean="0">
                          <a:effectLst/>
                        </a:rPr>
                        <a:t> </a:t>
                      </a:r>
                      <a:r>
                        <a:rPr lang="en-GB" sz="1100" dirty="0" err="1" smtClean="0">
                          <a:effectLst/>
                        </a:rPr>
                        <a:t>lb</a:t>
                      </a:r>
                      <a:r>
                        <a:rPr lang="en-GB" sz="1100" dirty="0" smtClean="0">
                          <a:effectLst/>
                        </a:rPr>
                        <a:t>*</a:t>
                      </a:r>
                      <a:endParaRPr lang="en-US" sz="1100" dirty="0"/>
                    </a:p>
                  </a:txBody>
                  <a:tcPr/>
                </a:tc>
                <a:tc>
                  <a:txBody>
                    <a:bodyPr/>
                    <a:lstStyle/>
                    <a:p>
                      <a:pPr algn="ctr"/>
                      <a:r>
                        <a:rPr lang="en-US" sz="1100" kern="1200" dirty="0" smtClean="0">
                          <a:solidFill>
                            <a:schemeClr val="dk1"/>
                          </a:solidFill>
                          <a:effectLst/>
                          <a:latin typeface="+mn-lt"/>
                          <a:ea typeface="+mn-ea"/>
                          <a:cs typeface="+mn-cs"/>
                        </a:rPr>
                        <a:t>574/100,000 </a:t>
                      </a:r>
                      <a:r>
                        <a:rPr lang="en-US" sz="1100" kern="1200" dirty="0" err="1" smtClean="0">
                          <a:solidFill>
                            <a:schemeClr val="dk1"/>
                          </a:solidFill>
                          <a:effectLst/>
                          <a:latin typeface="+mn-lt"/>
                          <a:ea typeface="+mn-ea"/>
                          <a:cs typeface="+mn-cs"/>
                        </a:rPr>
                        <a:t>lb</a:t>
                      </a:r>
                      <a:endParaRPr lang="en-US" sz="1100" dirty="0"/>
                    </a:p>
                  </a:txBody>
                  <a:tcPr/>
                </a:tc>
              </a:tr>
              <a:tr h="603716">
                <a:tc>
                  <a:txBody>
                    <a:bodyPr/>
                    <a:lstStyle/>
                    <a:p>
                      <a:pPr algn="ctr"/>
                      <a:r>
                        <a:rPr lang="en-US" sz="1100" dirty="0" smtClean="0"/>
                        <a:t>Neonatal Mortality Ratio</a:t>
                      </a:r>
                      <a:endParaRPr lang="en-US" sz="1100" dirty="0"/>
                    </a:p>
                  </a:txBody>
                  <a:tcPr/>
                </a:tc>
                <a:tc>
                  <a:txBody>
                    <a:bodyPr/>
                    <a:lstStyle/>
                    <a:p>
                      <a:pPr algn="ctr"/>
                      <a:r>
                        <a:rPr lang="en-US" sz="1100" kern="1200" dirty="0" smtClean="0">
                          <a:solidFill>
                            <a:schemeClr val="dk1"/>
                          </a:solidFill>
                          <a:effectLst/>
                          <a:latin typeface="+mn-lt"/>
                          <a:ea typeface="+mn-ea"/>
                          <a:cs typeface="+mn-cs"/>
                        </a:rPr>
                        <a:t>31/1,000</a:t>
                      </a:r>
                      <a:r>
                        <a:rPr lang="en-GB" sz="1100" dirty="0" smtClean="0">
                          <a:effectLst/>
                        </a:rPr>
                        <a:t> </a:t>
                      </a:r>
                      <a:r>
                        <a:rPr lang="en-GB" sz="1100" dirty="0" err="1" smtClean="0">
                          <a:effectLst/>
                        </a:rPr>
                        <a:t>lb</a:t>
                      </a:r>
                      <a:r>
                        <a:rPr lang="en-GB" sz="1100" dirty="0" smtClean="0">
                          <a:effectLst/>
                        </a:rPr>
                        <a:t>*</a:t>
                      </a:r>
                      <a:endParaRPr lang="en-US" sz="1100" dirty="0"/>
                    </a:p>
                  </a:txBody>
                  <a:tcPr/>
                </a:tc>
                <a:tc>
                  <a:txBody>
                    <a:bodyPr/>
                    <a:lstStyle/>
                    <a:p>
                      <a:pPr algn="ctr"/>
                      <a:r>
                        <a:rPr lang="en-US" sz="1100" kern="1200" dirty="0" smtClean="0">
                          <a:solidFill>
                            <a:schemeClr val="dk1"/>
                          </a:solidFill>
                          <a:effectLst/>
                          <a:latin typeface="+mn-lt"/>
                          <a:ea typeface="+mn-ea"/>
                          <a:cs typeface="+mn-cs"/>
                        </a:rPr>
                        <a:t>27/1,000 </a:t>
                      </a:r>
                      <a:r>
                        <a:rPr lang="en-US" sz="1100" kern="1200" dirty="0" err="1" smtClean="0">
                          <a:solidFill>
                            <a:schemeClr val="dk1"/>
                          </a:solidFill>
                          <a:effectLst/>
                          <a:latin typeface="+mn-lt"/>
                          <a:ea typeface="+mn-ea"/>
                          <a:cs typeface="+mn-cs"/>
                        </a:rPr>
                        <a:t>lb</a:t>
                      </a:r>
                      <a:r>
                        <a:rPr lang="en-GB" sz="1100" dirty="0" smtClean="0">
                          <a:effectLst/>
                        </a:rPr>
                        <a:t> </a:t>
                      </a:r>
                      <a:endParaRPr lang="en-US" sz="1100" dirty="0"/>
                    </a:p>
                  </a:txBody>
                  <a:tcPr/>
                </a:tc>
              </a:tr>
              <a:tr h="11337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 HIV prevalence</a:t>
                      </a:r>
                    </a:p>
                    <a:p>
                      <a:pPr algn="ctr"/>
                      <a:r>
                        <a:rPr lang="en-US" sz="1100" dirty="0" smtClean="0"/>
                        <a:t>Rate (ages</a:t>
                      </a:r>
                      <a:r>
                        <a:rPr lang="en-US" sz="1100" baseline="0" dirty="0" smtClean="0"/>
                        <a:t> 15-49)</a:t>
                      </a:r>
                      <a:endParaRPr lang="en-US"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10.6</a:t>
                      </a:r>
                    </a:p>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algn="ctr"/>
                      <a:endParaRPr lang="en-US" sz="1100" dirty="0"/>
                    </a:p>
                  </a:txBody>
                  <a:tcPr/>
                </a:tc>
              </a:tr>
              <a:tr h="6037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 % children fully vaccinated </a:t>
                      </a:r>
                      <a:endParaRPr lang="en-US" sz="1100" dirty="0"/>
                    </a:p>
                  </a:txBody>
                  <a:tcPr/>
                </a:tc>
                <a:tc>
                  <a:txBody>
                    <a:bodyPr/>
                    <a:lstStyle/>
                    <a:p>
                      <a:pPr algn="ctr"/>
                      <a:endParaRPr lang="en-US" sz="1100" dirty="0" smtClean="0"/>
                    </a:p>
                    <a:p>
                      <a:pPr algn="ctr"/>
                      <a:r>
                        <a:rPr lang="en-US" sz="1100" dirty="0" smtClean="0"/>
                        <a:t>80.9</a:t>
                      </a:r>
                      <a:endParaRPr lang="en-US" sz="1100" dirty="0"/>
                    </a:p>
                  </a:txBody>
                  <a:tcPr/>
                </a:tc>
                <a:tc>
                  <a:txBody>
                    <a:bodyPr/>
                    <a:lstStyle/>
                    <a:p>
                      <a:pPr algn="ctr"/>
                      <a:endParaRPr lang="en-US" sz="1100" dirty="0" smtClean="0"/>
                    </a:p>
                    <a:p>
                      <a:pPr algn="ctr"/>
                      <a:r>
                        <a:rPr lang="en-US" sz="1100" dirty="0" smtClean="0"/>
                        <a:t>75.7</a:t>
                      </a:r>
                      <a:endParaRPr lang="en-US" sz="1100" dirty="0"/>
                    </a:p>
                  </a:txBody>
                  <a:tcPr/>
                </a:tc>
              </a:tr>
              <a:tr h="440914">
                <a:tc>
                  <a:txBody>
                    <a:bodyPr/>
                    <a:lstStyle/>
                    <a:p>
                      <a:pPr algn="ctr"/>
                      <a:r>
                        <a:rPr lang="en-US" sz="1100" dirty="0" smtClean="0"/>
                        <a:t>% HH</a:t>
                      </a:r>
                      <a:r>
                        <a:rPr lang="en-US" sz="1100" baseline="0" dirty="0" smtClean="0"/>
                        <a:t> with at least one ITN</a:t>
                      </a:r>
                      <a:endParaRPr lang="en-US" sz="1100" dirty="0"/>
                    </a:p>
                  </a:txBody>
                  <a:tcPr/>
                </a:tc>
                <a:tc>
                  <a:txBody>
                    <a:bodyPr/>
                    <a:lstStyle/>
                    <a:p>
                      <a:pPr algn="ctr"/>
                      <a:r>
                        <a:rPr lang="en-US" sz="1100" dirty="0" smtClean="0"/>
                        <a:t>56.8</a:t>
                      </a:r>
                      <a:endParaRPr lang="en-US" sz="1100" dirty="0"/>
                    </a:p>
                  </a:txBody>
                  <a:tcPr/>
                </a:tc>
                <a:tc>
                  <a:txBody>
                    <a:bodyPr/>
                    <a:lstStyle/>
                    <a:p>
                      <a:pPr algn="ctr"/>
                      <a:r>
                        <a:rPr lang="en-US" sz="1100" dirty="0" smtClean="0"/>
                        <a:t>58.9</a:t>
                      </a:r>
                      <a:endParaRPr lang="en-US" sz="1100" dirty="0"/>
                    </a:p>
                  </a:txBody>
                  <a:tcPr/>
                </a:tc>
              </a:tr>
            </a:tbl>
          </a:graphicData>
        </a:graphic>
      </p:graphicFrame>
      <p:sp>
        <p:nvSpPr>
          <p:cNvPr id="24" name="TextBox 23"/>
          <p:cNvSpPr txBox="1"/>
          <p:nvPr/>
        </p:nvSpPr>
        <p:spPr>
          <a:xfrm>
            <a:off x="863600" y="6362700"/>
            <a:ext cx="3263900" cy="246221"/>
          </a:xfrm>
          <a:prstGeom prst="rect">
            <a:avLst/>
          </a:prstGeom>
          <a:noFill/>
        </p:spPr>
        <p:txBody>
          <a:bodyPr wrap="square" rtlCol="0">
            <a:spAutoFit/>
          </a:bodyPr>
          <a:lstStyle/>
          <a:p>
            <a:r>
              <a:rPr lang="en-US" sz="1000" dirty="0" smtClean="0">
                <a:solidFill>
                  <a:srgbClr val="000000"/>
                </a:solidFill>
              </a:rPr>
              <a:t>* = 2011                                                                  </a:t>
            </a:r>
            <a:r>
              <a:rPr lang="en-US" sz="1000" dirty="0" err="1" smtClean="0">
                <a:solidFill>
                  <a:srgbClr val="000000"/>
                </a:solidFill>
              </a:rPr>
              <a:t>lb</a:t>
            </a:r>
            <a:r>
              <a:rPr lang="en-US" sz="1000" dirty="0" smtClean="0">
                <a:solidFill>
                  <a:srgbClr val="000000"/>
                </a:solidFill>
              </a:rPr>
              <a:t> = live births</a:t>
            </a:r>
            <a:endParaRPr lang="en-US" sz="1000" dirty="0">
              <a:solidFill>
                <a:srgbClr val="000000"/>
              </a:solidFill>
            </a:endParaRPr>
          </a:p>
        </p:txBody>
      </p:sp>
    </p:spTree>
    <p:extLst>
      <p:ext uri="{BB962C8B-B14F-4D97-AF65-F5344CB8AC3E}">
        <p14:creationId xmlns:p14="http://schemas.microsoft.com/office/powerpoint/2010/main" val="31778468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6958811" y="1350249"/>
            <a:ext cx="5171241" cy="51580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BHP Definition– CEA(</a:t>
            </a:r>
            <a:r>
              <a:rPr lang="en-US" dirty="0" smtClean="0"/>
              <a:t>VII)</a:t>
            </a:r>
            <a:endParaRPr lang="en-US" dirty="0"/>
          </a:p>
        </p:txBody>
      </p:sp>
      <p:sp>
        <p:nvSpPr>
          <p:cNvPr id="3" name="Content Placeholder 2"/>
          <p:cNvSpPr>
            <a:spLocks noGrp="1"/>
          </p:cNvSpPr>
          <p:nvPr>
            <p:ph idx="1"/>
          </p:nvPr>
        </p:nvSpPr>
        <p:spPr>
          <a:xfrm>
            <a:off x="838199" y="1489591"/>
            <a:ext cx="6037950" cy="4687372"/>
          </a:xfrm>
        </p:spPr>
        <p:txBody>
          <a:bodyPr>
            <a:normAutofit fontScale="92500" lnSpcReduction="10000"/>
          </a:bodyPr>
          <a:lstStyle/>
          <a:p>
            <a:r>
              <a:rPr lang="en-US" dirty="0" smtClean="0"/>
              <a:t>Decision to define two packages:</a:t>
            </a:r>
            <a:endParaRPr lang="en-US" dirty="0"/>
          </a:p>
          <a:p>
            <a:pPr lvl="1"/>
            <a:r>
              <a:rPr lang="en-US" dirty="0" smtClean="0"/>
              <a:t>BHP - </a:t>
            </a:r>
            <a:r>
              <a:rPr lang="en-US" dirty="0"/>
              <a:t>primary function is purchasing and provision</a:t>
            </a:r>
          </a:p>
          <a:p>
            <a:pPr lvl="1"/>
            <a:r>
              <a:rPr lang="en-US" dirty="0"/>
              <a:t>BHP</a:t>
            </a:r>
            <a:r>
              <a:rPr lang="en-US" dirty="0" smtClean="0"/>
              <a:t>+ - </a:t>
            </a:r>
            <a:r>
              <a:rPr lang="en-US" dirty="0"/>
              <a:t>concerned with resource </a:t>
            </a:r>
            <a:r>
              <a:rPr lang="en-US" dirty="0" smtClean="0"/>
              <a:t>mobilization</a:t>
            </a:r>
          </a:p>
          <a:p>
            <a:pPr lvl="1"/>
            <a:endParaRPr lang="en-US" dirty="0"/>
          </a:p>
          <a:p>
            <a:r>
              <a:rPr lang="en-US" dirty="0" smtClean="0"/>
              <a:t>BHP financially unaffordable but cost 42% less than </a:t>
            </a:r>
            <a:r>
              <a:rPr lang="en-US" dirty="0" smtClean="0"/>
              <a:t>EHP</a:t>
            </a:r>
          </a:p>
          <a:p>
            <a:endParaRPr lang="en-US" dirty="0"/>
          </a:p>
          <a:p>
            <a:r>
              <a:rPr lang="en-US" dirty="0" smtClean="0"/>
              <a:t>BHP DALYs averted = 23 million</a:t>
            </a:r>
          </a:p>
          <a:p>
            <a:r>
              <a:rPr lang="en-US" dirty="0" smtClean="0"/>
              <a:t>EHP DALYs averted = 20 million</a:t>
            </a:r>
            <a:endParaRPr lang="en-US" dirty="0" smtClean="0"/>
          </a:p>
          <a:p>
            <a:endParaRPr lang="en-US" dirty="0" smtClean="0"/>
          </a:p>
          <a:p>
            <a:r>
              <a:rPr lang="en-US" dirty="0" smtClean="0"/>
              <a:t>Criteria not strictly stuck </a:t>
            </a:r>
            <a:r>
              <a:rPr lang="en-US" dirty="0" smtClean="0"/>
              <a:t>to in process</a:t>
            </a:r>
            <a:endParaRPr lang="en-US" dirty="0"/>
          </a:p>
          <a:p>
            <a:endParaRPr lang="en-US" dirty="0" smtClean="0"/>
          </a:p>
          <a:p>
            <a:endParaRPr lang="en-US" dirty="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a:t>Ministry of 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30</a:t>
            </a:fld>
            <a:endParaRPr lang="en-US"/>
          </a:p>
        </p:txBody>
      </p:sp>
      <p:grpSp>
        <p:nvGrpSpPr>
          <p:cNvPr id="6" name="Group 5"/>
          <p:cNvGrpSpPr/>
          <p:nvPr/>
        </p:nvGrpSpPr>
        <p:grpSpPr>
          <a:xfrm>
            <a:off x="7088397" y="2111092"/>
            <a:ext cx="4499733" cy="4264937"/>
            <a:chOff x="3128890" y="278757"/>
            <a:chExt cx="5117262" cy="3252485"/>
          </a:xfrm>
        </p:grpSpPr>
        <p:sp>
          <p:nvSpPr>
            <p:cNvPr id="7" name="Oval 6"/>
            <p:cNvSpPr/>
            <p:nvPr/>
          </p:nvSpPr>
          <p:spPr>
            <a:xfrm>
              <a:off x="3128890" y="278757"/>
              <a:ext cx="5117262" cy="3252485"/>
            </a:xfrm>
            <a:prstGeom prst="ellipse">
              <a:avLst/>
            </a:prstGeom>
            <a:solidFill>
              <a:srgbClr val="95B3D7">
                <a:alpha val="74902"/>
              </a:srgbClr>
            </a:solidFill>
          </p:spPr>
          <p:style>
            <a:lnRef idx="2">
              <a:schemeClr val="lt1">
                <a:hueOff val="0"/>
                <a:satOff val="0"/>
                <a:lumOff val="0"/>
                <a:alphaOff val="0"/>
              </a:schemeClr>
            </a:lnRef>
            <a:fillRef idx="1">
              <a:scrgbClr r="0" g="0" b="0"/>
            </a:fillRef>
            <a:effectRef idx="0">
              <a:schemeClr val="accent4">
                <a:alpha val="50000"/>
                <a:hueOff val="-4464771"/>
                <a:satOff val="26899"/>
                <a:lumOff val="2156"/>
                <a:alphaOff val="0"/>
              </a:schemeClr>
            </a:effectRef>
            <a:fontRef idx="minor">
              <a:schemeClr val="tx1"/>
            </a:fontRef>
          </p:style>
        </p:sp>
        <p:sp>
          <p:nvSpPr>
            <p:cNvPr id="8" name="Oval 4"/>
            <p:cNvSpPr/>
            <p:nvPr/>
          </p:nvSpPr>
          <p:spPr>
            <a:xfrm>
              <a:off x="4581086" y="662295"/>
              <a:ext cx="2950493" cy="248540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l" defTabSz="1422400">
                <a:lnSpc>
                  <a:spcPct val="90000"/>
                </a:lnSpc>
                <a:spcBef>
                  <a:spcPct val="0"/>
                </a:spcBef>
                <a:spcAft>
                  <a:spcPct val="35000"/>
                </a:spcAft>
              </a:pPr>
              <a:endParaRPr lang="en-US" sz="3200" kern="1200" dirty="0"/>
            </a:p>
          </p:txBody>
        </p:sp>
      </p:grpSp>
      <p:grpSp>
        <p:nvGrpSpPr>
          <p:cNvPr id="9" name="Group 8"/>
          <p:cNvGrpSpPr/>
          <p:nvPr/>
        </p:nvGrpSpPr>
        <p:grpSpPr>
          <a:xfrm>
            <a:off x="7257175" y="2911010"/>
            <a:ext cx="3449073" cy="3343727"/>
            <a:chOff x="1175308" y="762003"/>
            <a:chExt cx="4301393" cy="2130481"/>
          </a:xfrm>
        </p:grpSpPr>
        <p:sp>
          <p:nvSpPr>
            <p:cNvPr id="10" name="Oval 9"/>
            <p:cNvSpPr/>
            <p:nvPr/>
          </p:nvSpPr>
          <p:spPr>
            <a:xfrm>
              <a:off x="1175308" y="762003"/>
              <a:ext cx="4301393" cy="2130481"/>
            </a:xfrm>
            <a:prstGeom prst="ellipse">
              <a:avLst/>
            </a:prstGeom>
            <a:solidFill>
              <a:srgbClr val="D99694">
                <a:alpha val="87059"/>
              </a:srgb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sp>
        <p:sp>
          <p:nvSpPr>
            <p:cNvPr id="11" name="Oval 4"/>
            <p:cNvSpPr/>
            <p:nvPr/>
          </p:nvSpPr>
          <p:spPr>
            <a:xfrm>
              <a:off x="1775954" y="1013233"/>
              <a:ext cx="2480082" cy="16280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en-US" sz="3600" kern="1200" dirty="0"/>
            </a:p>
          </p:txBody>
        </p:sp>
      </p:grpSp>
      <p:sp>
        <p:nvSpPr>
          <p:cNvPr id="12" name="TextBox 11"/>
          <p:cNvSpPr txBox="1"/>
          <p:nvPr/>
        </p:nvSpPr>
        <p:spPr>
          <a:xfrm>
            <a:off x="9166158" y="2320526"/>
            <a:ext cx="1411065" cy="646331"/>
          </a:xfrm>
          <a:prstGeom prst="rect">
            <a:avLst/>
          </a:prstGeom>
          <a:noFill/>
        </p:spPr>
        <p:txBody>
          <a:bodyPr wrap="square" rtlCol="0">
            <a:spAutoFit/>
          </a:bodyPr>
          <a:lstStyle/>
          <a:p>
            <a:r>
              <a:rPr lang="en-US" b="1" dirty="0" smtClean="0"/>
              <a:t>Cost of BHP</a:t>
            </a:r>
          </a:p>
          <a:p>
            <a:r>
              <a:rPr lang="en-US" b="1" dirty="0" smtClean="0"/>
              <a:t>US$228M</a:t>
            </a:r>
            <a:endParaRPr lang="en-US" b="1" dirty="0"/>
          </a:p>
        </p:txBody>
      </p:sp>
      <p:sp>
        <p:nvSpPr>
          <p:cNvPr id="13" name="TextBox 12"/>
          <p:cNvSpPr txBox="1"/>
          <p:nvPr/>
        </p:nvSpPr>
        <p:spPr>
          <a:xfrm>
            <a:off x="8090194" y="4094301"/>
            <a:ext cx="1599208" cy="923330"/>
          </a:xfrm>
          <a:prstGeom prst="rect">
            <a:avLst/>
          </a:prstGeom>
          <a:noFill/>
        </p:spPr>
        <p:txBody>
          <a:bodyPr wrap="square" rtlCol="0">
            <a:spAutoFit/>
          </a:bodyPr>
          <a:lstStyle/>
          <a:p>
            <a:r>
              <a:rPr lang="en-US" b="1" dirty="0" smtClean="0"/>
              <a:t>Resources available </a:t>
            </a:r>
          </a:p>
          <a:p>
            <a:r>
              <a:rPr lang="en-US" b="1" dirty="0" smtClean="0"/>
              <a:t>US$168M</a:t>
            </a:r>
            <a:endParaRPr lang="en-US" b="1" dirty="0"/>
          </a:p>
        </p:txBody>
      </p:sp>
      <p:sp>
        <p:nvSpPr>
          <p:cNvPr id="15" name="TextBox 14"/>
          <p:cNvSpPr txBox="1"/>
          <p:nvPr/>
        </p:nvSpPr>
        <p:spPr>
          <a:xfrm>
            <a:off x="9230140" y="1458490"/>
            <a:ext cx="1502222" cy="646331"/>
          </a:xfrm>
          <a:prstGeom prst="rect">
            <a:avLst/>
          </a:prstGeom>
          <a:noFill/>
        </p:spPr>
        <p:txBody>
          <a:bodyPr wrap="square" rtlCol="0">
            <a:spAutoFit/>
          </a:bodyPr>
          <a:lstStyle/>
          <a:p>
            <a:r>
              <a:rPr lang="en-US" b="1" dirty="0" smtClean="0"/>
              <a:t>Cost of BHP+</a:t>
            </a:r>
          </a:p>
          <a:p>
            <a:r>
              <a:rPr lang="en-US" b="1" dirty="0" smtClean="0"/>
              <a:t>US$440M</a:t>
            </a:r>
            <a:endParaRPr lang="en-US" b="1" dirty="0"/>
          </a:p>
        </p:txBody>
      </p:sp>
    </p:spTree>
    <p:extLst>
      <p:ext uri="{BB962C8B-B14F-4D97-AF65-F5344CB8AC3E}">
        <p14:creationId xmlns:p14="http://schemas.microsoft.com/office/powerpoint/2010/main" val="42513137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838200" y="1420074"/>
            <a:ext cx="10515600" cy="4756889"/>
          </a:xfrm>
        </p:spPr>
        <p:txBody>
          <a:bodyPr>
            <a:normAutofit lnSpcReduction="10000"/>
          </a:bodyPr>
          <a:lstStyle/>
          <a:p>
            <a:r>
              <a:rPr lang="en-US" dirty="0"/>
              <a:t>Haven’t achieved anything yet </a:t>
            </a:r>
            <a:r>
              <a:rPr lang="en-US" dirty="0" smtClean="0"/>
              <a:t>in terms of implementation</a:t>
            </a:r>
          </a:p>
          <a:p>
            <a:endParaRPr lang="en-US" dirty="0" smtClean="0"/>
          </a:p>
          <a:p>
            <a:r>
              <a:rPr lang="en-US" b="1" u="sng" dirty="0" smtClean="0"/>
              <a:t>MUST</a:t>
            </a:r>
            <a:r>
              <a:rPr lang="en-US" dirty="0" smtClean="0"/>
              <a:t> link payment mechanism to package or clinicians have final say at delivery (outcome = ad hoc rationing)</a:t>
            </a:r>
          </a:p>
          <a:p>
            <a:endParaRPr lang="en-US" dirty="0" smtClean="0"/>
          </a:p>
          <a:p>
            <a:r>
              <a:rPr lang="en-US" dirty="0" smtClean="0"/>
              <a:t>Number </a:t>
            </a:r>
            <a:r>
              <a:rPr lang="en-US" dirty="0"/>
              <a:t>of </a:t>
            </a:r>
            <a:r>
              <a:rPr lang="en-US" dirty="0" smtClean="0"/>
              <a:t>programmatic NSPs </a:t>
            </a:r>
            <a:r>
              <a:rPr lang="en-US" dirty="0"/>
              <a:t>which ignore BHP </a:t>
            </a:r>
            <a:endParaRPr lang="en-US" dirty="0" smtClean="0"/>
          </a:p>
          <a:p>
            <a:pPr lvl="1"/>
            <a:r>
              <a:rPr lang="en-US" dirty="0" smtClean="0"/>
              <a:t>Malaria </a:t>
            </a:r>
            <a:r>
              <a:rPr lang="en-US" dirty="0"/>
              <a:t>– IRS, </a:t>
            </a:r>
            <a:r>
              <a:rPr lang="en-US" dirty="0" err="1" smtClean="0"/>
              <a:t>Lavaciding</a:t>
            </a:r>
            <a:r>
              <a:rPr lang="en-US" dirty="0" smtClean="0"/>
              <a:t> &amp; </a:t>
            </a:r>
            <a:r>
              <a:rPr lang="en-US" dirty="0"/>
              <a:t>HIV – </a:t>
            </a:r>
            <a:r>
              <a:rPr lang="en-US" dirty="0" smtClean="0"/>
              <a:t>VMC</a:t>
            </a:r>
          </a:p>
          <a:p>
            <a:pPr lvl="1"/>
            <a:r>
              <a:rPr lang="en-US" dirty="0" smtClean="0"/>
              <a:t>Need for alignment</a:t>
            </a:r>
            <a:endParaRPr lang="en-US" dirty="0"/>
          </a:p>
          <a:p>
            <a:endParaRPr lang="en-US" dirty="0" smtClean="0"/>
          </a:p>
          <a:p>
            <a:r>
              <a:rPr lang="en-US" dirty="0" smtClean="0"/>
              <a:t>Rationing </a:t>
            </a:r>
            <a:r>
              <a:rPr lang="en-US" dirty="0"/>
              <a:t>on paper is </a:t>
            </a:r>
            <a:r>
              <a:rPr lang="en-US" dirty="0" smtClean="0"/>
              <a:t>hard but </a:t>
            </a:r>
            <a:r>
              <a:rPr lang="en-US" dirty="0"/>
              <a:t>even harder to translate </a:t>
            </a:r>
            <a:r>
              <a:rPr lang="en-US" dirty="0" smtClean="0"/>
              <a:t>into </a:t>
            </a:r>
            <a:r>
              <a:rPr lang="en-US" dirty="0"/>
              <a:t>actual resource </a:t>
            </a:r>
            <a:r>
              <a:rPr lang="en-US" dirty="0" smtClean="0"/>
              <a:t>allocation</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Ministry of 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31</a:t>
            </a:fld>
            <a:endParaRPr lang="en-US"/>
          </a:p>
        </p:txBody>
      </p:sp>
    </p:spTree>
    <p:extLst>
      <p:ext uri="{BB962C8B-B14F-4D97-AF65-F5344CB8AC3E}">
        <p14:creationId xmlns:p14="http://schemas.microsoft.com/office/powerpoint/2010/main" val="4003913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 Methodology</a:t>
            </a:r>
            <a:endParaRPr lang="en-US" dirty="0"/>
          </a:p>
        </p:txBody>
      </p:sp>
      <p:sp>
        <p:nvSpPr>
          <p:cNvPr id="3" name="Content Placeholder 2"/>
          <p:cNvSpPr>
            <a:spLocks noGrp="1"/>
          </p:cNvSpPr>
          <p:nvPr>
            <p:ph idx="1"/>
          </p:nvPr>
        </p:nvSpPr>
        <p:spPr>
          <a:xfrm>
            <a:off x="838200" y="1433728"/>
            <a:ext cx="10515600" cy="4743235"/>
          </a:xfrm>
        </p:spPr>
        <p:txBody>
          <a:bodyPr>
            <a:normAutofit fontScale="85000" lnSpcReduction="10000"/>
          </a:bodyPr>
          <a:lstStyle/>
          <a:p>
            <a:pPr lvl="1"/>
            <a:r>
              <a:rPr lang="en-US" dirty="0" smtClean="0"/>
              <a:t>The analytical framework has huge data requirements (only </a:t>
            </a:r>
            <a:r>
              <a:rPr lang="en-US" dirty="0"/>
              <a:t>had </a:t>
            </a:r>
            <a:r>
              <a:rPr lang="en-US" dirty="0" smtClean="0"/>
              <a:t>87/250+ </a:t>
            </a:r>
            <a:r>
              <a:rPr lang="en-US" dirty="0"/>
              <a:t>interventions with full </a:t>
            </a:r>
            <a:r>
              <a:rPr lang="en-US" dirty="0" smtClean="0"/>
              <a:t>data)</a:t>
            </a:r>
            <a:endParaRPr lang="en-US" b="1" dirty="0"/>
          </a:p>
          <a:p>
            <a:pPr lvl="1"/>
            <a:r>
              <a:rPr lang="en-US" dirty="0" smtClean="0"/>
              <a:t>Disagreements </a:t>
            </a:r>
            <a:r>
              <a:rPr lang="en-US" dirty="0"/>
              <a:t>with cost-effectiveness </a:t>
            </a:r>
            <a:r>
              <a:rPr lang="en-US" dirty="0" smtClean="0"/>
              <a:t>estimates</a:t>
            </a:r>
            <a:endParaRPr lang="en-US" dirty="0"/>
          </a:p>
          <a:p>
            <a:pPr lvl="1"/>
            <a:r>
              <a:rPr lang="en-US" dirty="0" smtClean="0"/>
              <a:t>Issues with classifying interventions</a:t>
            </a:r>
          </a:p>
          <a:p>
            <a:pPr lvl="2"/>
            <a:r>
              <a:rPr lang="en-US" dirty="0" smtClean="0"/>
              <a:t>Defining </a:t>
            </a:r>
            <a:r>
              <a:rPr lang="en-US" dirty="0"/>
              <a:t>lists and costing interventions are two very different </a:t>
            </a:r>
            <a:r>
              <a:rPr lang="en-US" dirty="0" smtClean="0"/>
              <a:t>processes</a:t>
            </a:r>
          </a:p>
          <a:p>
            <a:pPr lvl="2"/>
            <a:r>
              <a:rPr lang="en-US" dirty="0" smtClean="0"/>
              <a:t>Want interventions to be disaggregated as much as possible while maintaining clinical acceptability</a:t>
            </a:r>
          </a:p>
          <a:p>
            <a:pPr lvl="2"/>
            <a:r>
              <a:rPr lang="en-US" dirty="0" smtClean="0"/>
              <a:t>Using </a:t>
            </a:r>
            <a:r>
              <a:rPr lang="en-US" dirty="0"/>
              <a:t>interventions split by costing method not clinically </a:t>
            </a:r>
            <a:r>
              <a:rPr lang="en-US" dirty="0" smtClean="0"/>
              <a:t>acceptable</a:t>
            </a:r>
          </a:p>
          <a:p>
            <a:pPr lvl="2"/>
            <a:r>
              <a:rPr lang="en-US" dirty="0" smtClean="0"/>
              <a:t>EHP suffered from the opposite problem (e.g. ‘mass treatment of neglected tropical diseases’)</a:t>
            </a:r>
          </a:p>
          <a:p>
            <a:endParaRPr lang="en-US" dirty="0" smtClean="0"/>
          </a:p>
          <a:p>
            <a:pPr lvl="1"/>
            <a:r>
              <a:rPr lang="en-US" dirty="0" smtClean="0"/>
              <a:t>Organizations </a:t>
            </a:r>
            <a:r>
              <a:rPr lang="en-US" dirty="0" smtClean="0"/>
              <a:t>(unnamed) recommend </a:t>
            </a:r>
            <a:r>
              <a:rPr lang="en-US" dirty="0"/>
              <a:t>using </a:t>
            </a:r>
            <a:r>
              <a:rPr lang="en-US" dirty="0" smtClean="0"/>
              <a:t>CEA but their </a:t>
            </a:r>
            <a:r>
              <a:rPr lang="en-US" dirty="0"/>
              <a:t>actual </a:t>
            </a:r>
            <a:r>
              <a:rPr lang="en-US" dirty="0" smtClean="0"/>
              <a:t>methodology </a:t>
            </a:r>
            <a:r>
              <a:rPr lang="en-US" dirty="0"/>
              <a:t>is unclear</a:t>
            </a:r>
          </a:p>
          <a:p>
            <a:pPr lvl="2"/>
            <a:r>
              <a:rPr lang="en-US" dirty="0"/>
              <a:t>Their recommendations are often wrong – 1-3 times GDP per capita as threshold</a:t>
            </a:r>
            <a:r>
              <a:rPr lang="is-IS" dirty="0"/>
              <a:t>…..$150-$1050 / DALY </a:t>
            </a:r>
            <a:r>
              <a:rPr lang="is-IS" dirty="0" smtClean="0"/>
              <a:t>averted</a:t>
            </a:r>
            <a:endParaRPr lang="is-IS" dirty="0"/>
          </a:p>
          <a:p>
            <a:pPr lvl="2"/>
            <a:r>
              <a:rPr lang="en-US" dirty="0"/>
              <a:t>R</a:t>
            </a:r>
            <a:r>
              <a:rPr lang="is-IS" dirty="0"/>
              <a:t>isks lowering population health</a:t>
            </a:r>
            <a:endParaRPr lang="en-US" dirty="0"/>
          </a:p>
          <a:p>
            <a:pPr marL="457200" lvl="1" indent="0">
              <a:buNone/>
            </a:pPr>
            <a:endParaRPr lang="en-US" dirty="0" smtClean="0"/>
          </a:p>
          <a:p>
            <a:pPr lvl="1"/>
            <a:r>
              <a:rPr lang="en-US" dirty="0" smtClean="0"/>
              <a:t>CET for Malawi likely much lower</a:t>
            </a:r>
            <a:endParaRPr lang="en-GB" dirty="0"/>
          </a:p>
          <a:p>
            <a:pPr lvl="2"/>
            <a:r>
              <a:rPr lang="en-US" dirty="0"/>
              <a:t>Ultimately, ‘within’ country analyses likely to be necessary to get fully informative CETs</a:t>
            </a:r>
            <a:r>
              <a:rPr lang="en-US" dirty="0" smtClean="0"/>
              <a:t>.</a:t>
            </a:r>
            <a:endParaRPr lang="en-US" b="1" dirty="0" smtClean="0"/>
          </a:p>
          <a:p>
            <a:pPr marL="0" indent="0">
              <a:buNone/>
            </a:pPr>
            <a:endParaRPr lang="en-US" b="1" dirty="0" smtClean="0"/>
          </a:p>
          <a:p>
            <a:endParaRPr lang="en-US" dirty="0"/>
          </a:p>
          <a:p>
            <a:endParaRPr lang="en-US" dirty="0"/>
          </a:p>
          <a:p>
            <a:endParaRPr lang="en-US" b="1" dirty="0"/>
          </a:p>
          <a:p>
            <a:endParaRPr lang="en-US" b="1" dirty="0" smtClean="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Ministry of 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32</a:t>
            </a:fld>
            <a:endParaRPr lang="en-US"/>
          </a:p>
        </p:txBody>
      </p:sp>
    </p:spTree>
    <p:extLst>
      <p:ext uri="{BB962C8B-B14F-4D97-AF65-F5344CB8AC3E}">
        <p14:creationId xmlns:p14="http://schemas.microsoft.com/office/powerpoint/2010/main" val="35641765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 Process </a:t>
            </a:r>
            <a:endParaRPr lang="en-US" dirty="0"/>
          </a:p>
        </p:txBody>
      </p:sp>
      <p:sp>
        <p:nvSpPr>
          <p:cNvPr id="3" name="Content Placeholder 2"/>
          <p:cNvSpPr>
            <a:spLocks noGrp="1"/>
          </p:cNvSpPr>
          <p:nvPr>
            <p:ph idx="1"/>
          </p:nvPr>
        </p:nvSpPr>
        <p:spPr>
          <a:xfrm>
            <a:off x="894233" y="1420074"/>
            <a:ext cx="10515600" cy="4756889"/>
          </a:xfrm>
        </p:spPr>
        <p:txBody>
          <a:bodyPr>
            <a:normAutofit fontScale="77500" lnSpcReduction="20000"/>
          </a:bodyPr>
          <a:lstStyle/>
          <a:p>
            <a:r>
              <a:rPr lang="en-US" dirty="0" smtClean="0"/>
              <a:t>Generating </a:t>
            </a:r>
            <a:r>
              <a:rPr lang="en-US" dirty="0"/>
              <a:t>consensus is harder when structures are vertical </a:t>
            </a:r>
            <a:endParaRPr lang="en-US" dirty="0" smtClean="0"/>
          </a:p>
          <a:p>
            <a:r>
              <a:rPr lang="en-US" dirty="0" smtClean="0"/>
              <a:t>Multiple </a:t>
            </a:r>
            <a:r>
              <a:rPr lang="en-US" dirty="0"/>
              <a:t>constraints (budget, health system, earmarked funding/budget silos) </a:t>
            </a:r>
            <a:r>
              <a:rPr lang="en-US" dirty="0" smtClean="0"/>
              <a:t>- </a:t>
            </a:r>
            <a:r>
              <a:rPr lang="en-US" dirty="0"/>
              <a:t>very difficult to account for all of them in decision </a:t>
            </a:r>
            <a:r>
              <a:rPr lang="en-US" dirty="0" smtClean="0"/>
              <a:t>making</a:t>
            </a:r>
            <a:endParaRPr lang="en-US" dirty="0"/>
          </a:p>
          <a:p>
            <a:r>
              <a:rPr lang="en-US" dirty="0" smtClean="0"/>
              <a:t>Information </a:t>
            </a:r>
            <a:r>
              <a:rPr lang="en-US" dirty="0"/>
              <a:t>is not all powerful </a:t>
            </a:r>
            <a:r>
              <a:rPr lang="en-US" dirty="0" smtClean="0"/>
              <a:t>- </a:t>
            </a:r>
            <a:r>
              <a:rPr lang="en-US" dirty="0"/>
              <a:t>preconceptions can be more persuasive than </a:t>
            </a:r>
            <a:r>
              <a:rPr lang="en-US" dirty="0" smtClean="0"/>
              <a:t>data</a:t>
            </a:r>
          </a:p>
          <a:p>
            <a:r>
              <a:rPr lang="en-US" dirty="0" smtClean="0"/>
              <a:t>While </a:t>
            </a:r>
            <a:r>
              <a:rPr lang="en-US" dirty="0"/>
              <a:t>agreeing theoretically to a set of criteria is straight forward, sticking to their logic </a:t>
            </a:r>
            <a:r>
              <a:rPr lang="en-US" dirty="0" smtClean="0"/>
              <a:t>in decisions </a:t>
            </a:r>
            <a:r>
              <a:rPr lang="en-US" dirty="0" smtClean="0"/>
              <a:t>isn’t </a:t>
            </a:r>
            <a:endParaRPr lang="en-US" dirty="0" smtClean="0"/>
          </a:p>
          <a:p>
            <a:r>
              <a:rPr lang="en-US" dirty="0" smtClean="0"/>
              <a:t>While </a:t>
            </a:r>
            <a:r>
              <a:rPr lang="en-US" dirty="0"/>
              <a:t>‘essential lists’ might be useful for guiding health systems in a general sense or for resource mobilization. They can be damaging for planning </a:t>
            </a:r>
            <a:r>
              <a:rPr lang="en-US" dirty="0" smtClean="0"/>
              <a:t>purposes</a:t>
            </a:r>
            <a:endParaRPr lang="en-US" dirty="0" smtClean="0"/>
          </a:p>
          <a:p>
            <a:r>
              <a:rPr lang="en-US" dirty="0" smtClean="0"/>
              <a:t>While </a:t>
            </a:r>
            <a:r>
              <a:rPr lang="en-US" dirty="0"/>
              <a:t>the agreed stated objective was to provide the BHP to all in need the decisions </a:t>
            </a:r>
            <a:r>
              <a:rPr lang="en-US" dirty="0" smtClean="0"/>
              <a:t>taken don’t reflect this </a:t>
            </a:r>
            <a:r>
              <a:rPr lang="en-US" dirty="0"/>
              <a:t>(</a:t>
            </a:r>
            <a:r>
              <a:rPr lang="en-US" dirty="0" smtClean="0"/>
              <a:t>stronger </a:t>
            </a:r>
            <a:r>
              <a:rPr lang="en-US" dirty="0"/>
              <a:t>competing </a:t>
            </a:r>
            <a:r>
              <a:rPr lang="en-US" dirty="0" smtClean="0"/>
              <a:t>objective?)</a:t>
            </a:r>
          </a:p>
          <a:p>
            <a:r>
              <a:rPr lang="en-US" dirty="0" smtClean="0"/>
              <a:t>There </a:t>
            </a:r>
            <a:r>
              <a:rPr lang="en-US" dirty="0" smtClean="0"/>
              <a:t>is a </a:t>
            </a:r>
            <a:r>
              <a:rPr lang="en-US" dirty="0" smtClean="0"/>
              <a:t>‘minimum package’ </a:t>
            </a:r>
            <a:r>
              <a:rPr lang="en-US" dirty="0" smtClean="0"/>
              <a:t>within which people are unwilling to ration</a:t>
            </a:r>
          </a:p>
          <a:p>
            <a:pPr lvl="1"/>
            <a:r>
              <a:rPr lang="en-US" dirty="0" smtClean="0"/>
              <a:t>Doesn’t matter that inclusion in the package doesn’t mean delivery on the ground (the unwillingness to remove remains)</a:t>
            </a:r>
          </a:p>
          <a:p>
            <a:pPr lvl="1"/>
            <a:r>
              <a:rPr lang="en-US" dirty="0"/>
              <a:t> A saturation point is </a:t>
            </a:r>
            <a:r>
              <a:rPr lang="en-US" dirty="0" smtClean="0"/>
              <a:t>reached</a:t>
            </a:r>
          </a:p>
          <a:p>
            <a:pPr lvl="1"/>
            <a:r>
              <a:rPr lang="en-US" dirty="0" smtClean="0"/>
              <a:t>Unfortunately this </a:t>
            </a:r>
            <a:r>
              <a:rPr lang="en-US" dirty="0" smtClean="0"/>
              <a:t>‘minimu</a:t>
            </a:r>
            <a:r>
              <a:rPr lang="en-US" dirty="0" smtClean="0"/>
              <a:t>m </a:t>
            </a:r>
            <a:r>
              <a:rPr lang="en-US" dirty="0" smtClean="0"/>
              <a:t>package’ </a:t>
            </a:r>
            <a:r>
              <a:rPr lang="en-US" dirty="0" smtClean="0"/>
              <a:t>costs more than the resources we have available in Malawi</a:t>
            </a:r>
            <a:endParaRPr lang="en-US" dirty="0"/>
          </a:p>
          <a:p>
            <a:pPr lvl="1"/>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smtClean="0"/>
              <a:t>Health, Government of 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33</a:t>
            </a:fld>
            <a:endParaRPr lang="en-US"/>
          </a:p>
        </p:txBody>
      </p:sp>
    </p:spTree>
    <p:extLst>
      <p:ext uri="{BB962C8B-B14F-4D97-AF65-F5344CB8AC3E}">
        <p14:creationId xmlns:p14="http://schemas.microsoft.com/office/powerpoint/2010/main" val="11535250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38200" y="1442552"/>
            <a:ext cx="10515600" cy="4734411"/>
          </a:xfrm>
        </p:spPr>
        <p:txBody>
          <a:bodyPr>
            <a:normAutofit fontScale="85000" lnSpcReduction="20000"/>
          </a:bodyPr>
          <a:lstStyle/>
          <a:p>
            <a:r>
              <a:rPr lang="en-US" dirty="0"/>
              <a:t>Resource allocation and rationing in a </a:t>
            </a:r>
            <a:r>
              <a:rPr lang="en-US" b="1" u="sng" dirty="0"/>
              <a:t>HIGHLY</a:t>
            </a:r>
            <a:r>
              <a:rPr lang="en-US" dirty="0"/>
              <a:t> resource constrained setting is </a:t>
            </a:r>
            <a:r>
              <a:rPr lang="en-US" dirty="0" smtClean="0"/>
              <a:t>challenging</a:t>
            </a:r>
            <a:endParaRPr lang="en-US" dirty="0"/>
          </a:p>
          <a:p>
            <a:pPr marL="0" indent="0">
              <a:buNone/>
            </a:pPr>
            <a:endParaRPr lang="en-US" dirty="0"/>
          </a:p>
          <a:p>
            <a:r>
              <a:rPr lang="en-US" dirty="0" smtClean="0"/>
              <a:t>Can use CEA but if used inappropriately it won’t achieve desired objective (</a:t>
            </a:r>
            <a:r>
              <a:rPr lang="en-US" dirty="0" err="1" smtClean="0"/>
              <a:t>maximise</a:t>
            </a:r>
            <a:r>
              <a:rPr lang="en-US" dirty="0" smtClean="0"/>
              <a:t> health)</a:t>
            </a:r>
          </a:p>
          <a:p>
            <a:endParaRPr lang="en-US" dirty="0" smtClean="0"/>
          </a:p>
          <a:p>
            <a:r>
              <a:rPr lang="en-US" dirty="0" smtClean="0"/>
              <a:t>Further, even using correct CEA methodology does not guarantee achieving objectives</a:t>
            </a:r>
          </a:p>
          <a:p>
            <a:endParaRPr lang="en-US" dirty="0" smtClean="0"/>
          </a:p>
          <a:p>
            <a:r>
              <a:rPr lang="en-US" dirty="0" smtClean="0"/>
              <a:t>Process is equally </a:t>
            </a:r>
            <a:r>
              <a:rPr lang="en-US" dirty="0" smtClean="0"/>
              <a:t>important</a:t>
            </a:r>
          </a:p>
          <a:p>
            <a:pPr marL="0" indent="0">
              <a:buNone/>
            </a:pPr>
            <a:endParaRPr lang="en-US" dirty="0" smtClean="0"/>
          </a:p>
          <a:p>
            <a:r>
              <a:rPr lang="en-US" dirty="0" smtClean="0"/>
              <a:t>Starting point is to ensure correct &amp; defensible methodology and ensure process is consistent, transparent and accountable</a:t>
            </a:r>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34</a:t>
            </a:fld>
            <a:endParaRPr lang="en-US"/>
          </a:p>
        </p:txBody>
      </p:sp>
    </p:spTree>
    <p:extLst>
      <p:ext uri="{BB962C8B-B14F-4D97-AF65-F5344CB8AC3E}">
        <p14:creationId xmlns:p14="http://schemas.microsoft.com/office/powerpoint/2010/main" val="19102931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a:xfrm>
            <a:off x="838200" y="1392765"/>
            <a:ext cx="10515600" cy="4874676"/>
          </a:xfrm>
        </p:spPr>
        <p:txBody>
          <a:bodyPr>
            <a:normAutofit fontScale="77500" lnSpcReduction="20000"/>
          </a:bodyPr>
          <a:lstStyle/>
          <a:p>
            <a:r>
              <a:rPr lang="en-US" dirty="0" smtClean="0"/>
              <a:t>World Bank (2006) ‘Disease </a:t>
            </a:r>
            <a:r>
              <a:rPr lang="en-US" dirty="0"/>
              <a:t>Control Priorities in Developing </a:t>
            </a:r>
            <a:r>
              <a:rPr lang="en-US" dirty="0" smtClean="0"/>
              <a:t>Countries’ 2</a:t>
            </a:r>
            <a:r>
              <a:rPr lang="en-US" baseline="30000" dirty="0" smtClean="0"/>
              <a:t>nd</a:t>
            </a:r>
            <a:r>
              <a:rPr lang="en-US" dirty="0" smtClean="0"/>
              <a:t> edition</a:t>
            </a:r>
          </a:p>
          <a:p>
            <a:r>
              <a:rPr lang="en-US" dirty="0" err="1" smtClean="0"/>
              <a:t>Ochalek</a:t>
            </a:r>
            <a:r>
              <a:rPr lang="en-US" dirty="0" smtClean="0"/>
              <a:t>, J. (2016) ‘Supporting </a:t>
            </a:r>
            <a:r>
              <a:rPr lang="en-US" dirty="0"/>
              <a:t>the development of an essential health package: principles and initial assessment for </a:t>
            </a:r>
            <a:r>
              <a:rPr lang="en-US" dirty="0" smtClean="0"/>
              <a:t>Malawi’ </a:t>
            </a:r>
            <a:r>
              <a:rPr lang="en-US" dirty="0"/>
              <a:t>CHE Research Paper 136 </a:t>
            </a:r>
            <a:endParaRPr lang="en-US" dirty="0" smtClean="0"/>
          </a:p>
          <a:p>
            <a:r>
              <a:rPr lang="en-US" dirty="0" smtClean="0"/>
              <a:t>Ministry of Health – Planning Department (2017) ‘Health Sector Strategic Plan II (2017-2022) Situation Analysis’</a:t>
            </a:r>
          </a:p>
          <a:p>
            <a:r>
              <a:rPr lang="en-US" dirty="0" err="1" smtClean="0"/>
              <a:t>Phoya</a:t>
            </a:r>
            <a:r>
              <a:rPr lang="en-US" dirty="0" smtClean="0"/>
              <a:t>, A. (2014) ‘</a:t>
            </a:r>
            <a:r>
              <a:rPr lang="en-US" dirty="0"/>
              <a:t>Setting Strategic Health Sector Priorities in </a:t>
            </a:r>
            <a:r>
              <a:rPr lang="en-US" dirty="0" smtClean="0"/>
              <a:t>Malawi’ Disease </a:t>
            </a:r>
            <a:r>
              <a:rPr lang="en-US" dirty="0"/>
              <a:t>Control Priorities in Developing Countries, 3rd Edition Working Paper </a:t>
            </a:r>
            <a:r>
              <a:rPr lang="en-US" dirty="0" smtClean="0"/>
              <a:t>#9</a:t>
            </a:r>
          </a:p>
          <a:p>
            <a:r>
              <a:rPr lang="en-US" dirty="0" err="1" smtClean="0"/>
              <a:t>Ochalek</a:t>
            </a:r>
            <a:r>
              <a:rPr lang="en-US" dirty="0" smtClean="0"/>
              <a:t>, J. et al. (2016) ‘Toward </a:t>
            </a:r>
            <a:r>
              <a:rPr lang="en-US" dirty="0"/>
              <a:t>the Development of an EHP for </a:t>
            </a:r>
            <a:r>
              <a:rPr lang="en-US" dirty="0" smtClean="0"/>
              <a:t>Malawi’</a:t>
            </a:r>
          </a:p>
          <a:p>
            <a:r>
              <a:rPr lang="en-US" dirty="0" smtClean="0"/>
              <a:t>Woods, B. et al. (2015) ‘Country-Level Cost</a:t>
            </a:r>
          </a:p>
          <a:p>
            <a:r>
              <a:rPr lang="en-US" dirty="0" err="1" smtClean="0"/>
              <a:t>Revill</a:t>
            </a:r>
            <a:r>
              <a:rPr lang="en-US" dirty="0" smtClean="0"/>
              <a:t>, P. et al. (2014) ‘Using cost-effectiveness thresholds to determine value for money in low- and middle-income country healthcare systems: Are current international norms fit for purpose’ CHE Research Paper 98</a:t>
            </a:r>
          </a:p>
          <a:p>
            <a:r>
              <a:rPr lang="en-US" dirty="0" err="1" smtClean="0"/>
              <a:t>Ochalek</a:t>
            </a:r>
            <a:r>
              <a:rPr lang="en-US" dirty="0" smtClean="0"/>
              <a:t>, J. et al. (2015) ‘Cost per DALY averted thresholds for low- and middle-income countries: Evidence from cross country data’ CHE Research Paper 122</a:t>
            </a:r>
          </a:p>
          <a:p>
            <a:r>
              <a:rPr lang="en-US" dirty="0" smtClean="0"/>
              <a:t>Claxton, K. et al. (2015) ‘Methods for the estimation of the National Institute of Health and Care Excellence cost-effectiveness threshold’, Health Technology Assessment, (19)14</a:t>
            </a:r>
            <a:endParaRPr lang="en-US" b="1" dirty="0" smtClean="0"/>
          </a:p>
          <a:p>
            <a:endParaRPr lang="en-US" dirty="0" smtClean="0"/>
          </a:p>
          <a:p>
            <a:endParaRPr lang="en-GB"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35</a:t>
            </a:fld>
            <a:endParaRPr lang="en-US"/>
          </a:p>
        </p:txBody>
      </p:sp>
    </p:spTree>
    <p:extLst>
      <p:ext uri="{BB962C8B-B14F-4D97-AF65-F5344CB8AC3E}">
        <p14:creationId xmlns:p14="http://schemas.microsoft.com/office/powerpoint/2010/main" val="94501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Malawi’s HBP Policy – Theory (I)</a:t>
            </a:r>
          </a:p>
        </p:txBody>
      </p:sp>
      <p:sp>
        <p:nvSpPr>
          <p:cNvPr id="3" name="Content Placeholder 2"/>
          <p:cNvSpPr>
            <a:spLocks noGrp="1"/>
          </p:cNvSpPr>
          <p:nvPr>
            <p:ph idx="1"/>
          </p:nvPr>
        </p:nvSpPr>
        <p:spPr>
          <a:xfrm>
            <a:off x="838200" y="1425039"/>
            <a:ext cx="10515600" cy="4751924"/>
          </a:xfrm>
        </p:spPr>
        <p:txBody>
          <a:bodyPr>
            <a:normAutofit fontScale="92500" lnSpcReduction="10000"/>
          </a:bodyPr>
          <a:lstStyle/>
          <a:p>
            <a:r>
              <a:rPr lang="en-US" dirty="0" smtClean="0"/>
              <a:t>First HBP (Essential Health Package (EHP)) developed in 1999 and revised in 2004 and 2011</a:t>
            </a:r>
          </a:p>
          <a:p>
            <a:pPr marL="0" indent="0">
              <a:buNone/>
            </a:pPr>
            <a:endParaRPr lang="en-US" dirty="0" smtClean="0"/>
          </a:p>
          <a:p>
            <a:r>
              <a:rPr lang="en-US" dirty="0" smtClean="0"/>
              <a:t>EHP provided free </a:t>
            </a:r>
            <a:r>
              <a:rPr lang="en-US" dirty="0"/>
              <a:t>at the point of access at </a:t>
            </a:r>
            <a:r>
              <a:rPr lang="en-US" b="1" u="sng" dirty="0">
                <a:solidFill>
                  <a:srgbClr val="000000"/>
                </a:solidFill>
              </a:rPr>
              <a:t>all</a:t>
            </a:r>
            <a:r>
              <a:rPr lang="en-US" dirty="0">
                <a:solidFill>
                  <a:srgbClr val="000000"/>
                </a:solidFill>
              </a:rPr>
              <a:t> </a:t>
            </a:r>
            <a:r>
              <a:rPr lang="en-US" dirty="0"/>
              <a:t>public facilities and CHAM facilities </a:t>
            </a:r>
            <a:r>
              <a:rPr lang="en-US" dirty="0" smtClean="0"/>
              <a:t>with public-private </a:t>
            </a:r>
            <a:r>
              <a:rPr lang="en-US" dirty="0"/>
              <a:t>service level agreements (SLAs) in </a:t>
            </a:r>
            <a:r>
              <a:rPr lang="en-US" dirty="0" smtClean="0"/>
              <a:t>operation</a:t>
            </a:r>
          </a:p>
          <a:p>
            <a:pPr lvl="1"/>
            <a:r>
              <a:rPr lang="en-US" dirty="0" smtClean="0"/>
              <a:t>User fees </a:t>
            </a:r>
            <a:r>
              <a:rPr lang="en-US" dirty="0"/>
              <a:t>paid for all non-EHP </a:t>
            </a:r>
            <a:r>
              <a:rPr lang="en-US" dirty="0" smtClean="0"/>
              <a:t>interventions</a:t>
            </a:r>
          </a:p>
          <a:p>
            <a:pPr lvl="1"/>
            <a:r>
              <a:rPr lang="en-US" dirty="0" smtClean="0"/>
              <a:t>No legal policy on provision of EHP, only </a:t>
            </a:r>
            <a:r>
              <a:rPr lang="en-US" dirty="0" err="1" smtClean="0"/>
              <a:t>MoH</a:t>
            </a:r>
            <a:r>
              <a:rPr lang="en-US" dirty="0" smtClean="0"/>
              <a:t> policy</a:t>
            </a:r>
            <a:endParaRPr lang="en-US" dirty="0"/>
          </a:p>
          <a:p>
            <a:pPr marL="0" indent="0">
              <a:buNone/>
            </a:pPr>
            <a:endParaRPr lang="en-US" dirty="0" smtClean="0"/>
          </a:p>
          <a:p>
            <a:pPr marL="228600" lvl="1">
              <a:spcBef>
                <a:spcPts val="1000"/>
              </a:spcBef>
            </a:pPr>
            <a:r>
              <a:rPr lang="en-US" sz="2800" dirty="0"/>
              <a:t>Health </a:t>
            </a:r>
            <a:r>
              <a:rPr lang="en-US" sz="2800" dirty="0" smtClean="0"/>
              <a:t>system strengthening </a:t>
            </a:r>
            <a:r>
              <a:rPr lang="en-US" sz="2800" dirty="0"/>
              <a:t>geared around the delivery of the </a:t>
            </a:r>
            <a:r>
              <a:rPr lang="en-US" sz="2800" dirty="0" smtClean="0"/>
              <a:t>EHP</a:t>
            </a:r>
          </a:p>
          <a:p>
            <a:pPr marL="228600" lvl="1">
              <a:spcBef>
                <a:spcPts val="1000"/>
              </a:spcBef>
            </a:pPr>
            <a:endParaRPr lang="en-US" sz="2800" dirty="0"/>
          </a:p>
          <a:p>
            <a:pPr marL="228600" lvl="1">
              <a:spcBef>
                <a:spcPts val="1000"/>
              </a:spcBef>
            </a:pPr>
            <a:r>
              <a:rPr lang="en-US" sz="2800" dirty="0"/>
              <a:t>F</a:t>
            </a:r>
            <a:r>
              <a:rPr lang="en-US" sz="2800" dirty="0" smtClean="0"/>
              <a:t>unded </a:t>
            </a:r>
            <a:r>
              <a:rPr lang="en-US" sz="2800" dirty="0"/>
              <a:t>from general tax revenue and donor </a:t>
            </a:r>
            <a:r>
              <a:rPr lang="en-US" sz="2800" dirty="0" smtClean="0"/>
              <a:t>funds</a:t>
            </a:r>
            <a:endParaRPr lang="en-US" sz="2800" dirty="0"/>
          </a:p>
          <a:p>
            <a:pPr marL="228600" lvl="1">
              <a:spcBef>
                <a:spcPts val="1000"/>
              </a:spcBef>
            </a:pPr>
            <a:endParaRPr lang="en-US" sz="2800" dirty="0"/>
          </a:p>
          <a:p>
            <a:pPr marL="0" indent="0">
              <a:buNone/>
            </a:pPr>
            <a:endParaRPr lang="en-US" dirty="0"/>
          </a:p>
          <a:p>
            <a:pPr lvl="1"/>
            <a:endParaRPr lang="en-US" dirty="0"/>
          </a:p>
        </p:txBody>
      </p:sp>
      <p:sp>
        <p:nvSpPr>
          <p:cNvPr id="4" name="Footer Placeholder 3"/>
          <p:cNvSpPr>
            <a:spLocks noGrp="1"/>
          </p:cNvSpPr>
          <p:nvPr>
            <p:ph type="ftr" sz="quarter" idx="11"/>
          </p:nvPr>
        </p:nvSpPr>
        <p:spPr/>
        <p:txBody>
          <a:bodyPr/>
          <a:lstStyle/>
          <a:p>
            <a:r>
              <a:rPr lang="en-US" dirty="0" smtClean="0"/>
              <a:t>Ministry </a:t>
            </a:r>
            <a:r>
              <a:rPr lang="en-US" dirty="0"/>
              <a:t>of Health, Government of </a:t>
            </a:r>
            <a:r>
              <a:rPr lang="en-US" dirty="0" smtClean="0"/>
              <a:t>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4</a:t>
            </a:fld>
            <a:endParaRPr lang="en-US"/>
          </a:p>
        </p:txBody>
      </p:sp>
    </p:spTree>
    <p:extLst>
      <p:ext uri="{BB962C8B-B14F-4D97-AF65-F5344CB8AC3E}">
        <p14:creationId xmlns:p14="http://schemas.microsoft.com/office/powerpoint/2010/main" val="19450202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Malawi’s HBP Policy – Theory (</a:t>
            </a:r>
            <a:r>
              <a:rPr lang="en-US" dirty="0" smtClean="0"/>
              <a:t>II)</a:t>
            </a:r>
            <a:endParaRPr lang="en-US" dirty="0"/>
          </a:p>
        </p:txBody>
      </p:sp>
      <p:sp>
        <p:nvSpPr>
          <p:cNvPr id="3" name="Content Placeholder 2"/>
          <p:cNvSpPr>
            <a:spLocks noGrp="1"/>
          </p:cNvSpPr>
          <p:nvPr>
            <p:ph idx="1"/>
          </p:nvPr>
        </p:nvSpPr>
        <p:spPr>
          <a:xfrm>
            <a:off x="993071" y="1951685"/>
            <a:ext cx="4628648" cy="4302727"/>
          </a:xfrm>
        </p:spPr>
        <p:txBody>
          <a:bodyPr>
            <a:normAutofit fontScale="55000" lnSpcReduction="20000"/>
          </a:bodyPr>
          <a:lstStyle/>
          <a:p>
            <a:pPr marL="514350" indent="-514350">
              <a:buAutoNum type="arabicPeriod"/>
            </a:pPr>
            <a:r>
              <a:rPr lang="en-US" sz="3200" dirty="0" smtClean="0"/>
              <a:t>HIV</a:t>
            </a:r>
            <a:r>
              <a:rPr lang="en-US" sz="3200" dirty="0"/>
              <a:t>/</a:t>
            </a:r>
            <a:r>
              <a:rPr lang="en-US" sz="3200" dirty="0" smtClean="0"/>
              <a:t>AIDS</a:t>
            </a:r>
            <a:endParaRPr lang="en-US" sz="3200" dirty="0"/>
          </a:p>
          <a:p>
            <a:pPr marL="514350" indent="-514350">
              <a:buAutoNum type="arabicPeriod"/>
            </a:pPr>
            <a:r>
              <a:rPr lang="en-US" sz="3200" dirty="0" smtClean="0"/>
              <a:t>ARI </a:t>
            </a:r>
          </a:p>
          <a:p>
            <a:pPr marL="514350" indent="-514350">
              <a:buAutoNum type="arabicPeriod"/>
            </a:pPr>
            <a:r>
              <a:rPr lang="en-US" sz="3200" dirty="0" smtClean="0"/>
              <a:t>Malaria </a:t>
            </a:r>
          </a:p>
          <a:p>
            <a:pPr marL="514350" indent="-514350">
              <a:buAutoNum type="arabicPeriod"/>
            </a:pPr>
            <a:r>
              <a:rPr lang="en-US" sz="3200" dirty="0" err="1" smtClean="0"/>
              <a:t>Diarrhoeal</a:t>
            </a:r>
            <a:r>
              <a:rPr lang="en-US" sz="3200" dirty="0" smtClean="0"/>
              <a:t> </a:t>
            </a:r>
            <a:r>
              <a:rPr lang="en-US" sz="3200" dirty="0"/>
              <a:t>diseases </a:t>
            </a:r>
            <a:endParaRPr lang="en-US" sz="3200" dirty="0" smtClean="0"/>
          </a:p>
          <a:p>
            <a:pPr marL="514350" indent="-514350">
              <a:buAutoNum type="arabicPeriod"/>
            </a:pPr>
            <a:r>
              <a:rPr lang="en-US" sz="3200" dirty="0" smtClean="0"/>
              <a:t>Perinatal conditions</a:t>
            </a:r>
          </a:p>
          <a:p>
            <a:pPr marL="514350" indent="-514350">
              <a:buAutoNum type="arabicPeriod"/>
            </a:pPr>
            <a:r>
              <a:rPr lang="en-US" sz="3200" dirty="0" smtClean="0"/>
              <a:t>NCDs </a:t>
            </a:r>
            <a:r>
              <a:rPr lang="en-US" sz="3200" dirty="0"/>
              <a:t>including trauma </a:t>
            </a:r>
            <a:r>
              <a:rPr lang="en-US" sz="3200" dirty="0" smtClean="0"/>
              <a:t>(added 2011)</a:t>
            </a:r>
          </a:p>
          <a:p>
            <a:pPr marL="514350" indent="-514350">
              <a:buAutoNum type="arabicPeriod"/>
            </a:pPr>
            <a:r>
              <a:rPr lang="en-US" sz="3200" dirty="0" smtClean="0"/>
              <a:t>Tuberculosis </a:t>
            </a:r>
          </a:p>
          <a:p>
            <a:pPr marL="514350" indent="-514350">
              <a:buAutoNum type="arabicPeriod"/>
            </a:pPr>
            <a:r>
              <a:rPr lang="en-US" sz="3200" dirty="0" smtClean="0"/>
              <a:t>Malnutrition</a:t>
            </a:r>
          </a:p>
          <a:p>
            <a:pPr marL="514350" indent="-514350">
              <a:buAutoNum type="arabicPeriod"/>
            </a:pPr>
            <a:r>
              <a:rPr lang="en-US" sz="3200" dirty="0" smtClean="0"/>
              <a:t>Cancers </a:t>
            </a:r>
            <a:r>
              <a:rPr lang="en-US" sz="3200" dirty="0"/>
              <a:t>(added 2011</a:t>
            </a:r>
            <a:r>
              <a:rPr lang="en-US" sz="3200" dirty="0" smtClean="0"/>
              <a:t>)</a:t>
            </a:r>
          </a:p>
          <a:p>
            <a:pPr marL="514350" indent="-514350">
              <a:buAutoNum type="arabicPeriod"/>
            </a:pPr>
            <a:r>
              <a:rPr lang="en-US" sz="3200" dirty="0" smtClean="0"/>
              <a:t>Vaccine </a:t>
            </a:r>
            <a:r>
              <a:rPr lang="en-US" sz="3200" dirty="0"/>
              <a:t>preventable </a:t>
            </a:r>
            <a:r>
              <a:rPr lang="en-US" sz="3200" dirty="0" smtClean="0"/>
              <a:t>diseases</a:t>
            </a:r>
          </a:p>
          <a:p>
            <a:pPr marL="514350" indent="-514350">
              <a:buAutoNum type="arabicPeriod"/>
            </a:pPr>
            <a:r>
              <a:rPr lang="en-US" sz="3200" dirty="0" smtClean="0"/>
              <a:t>Mental </a:t>
            </a:r>
            <a:r>
              <a:rPr lang="en-US" sz="3200" dirty="0"/>
              <a:t>illness and epilepsy (added 2011</a:t>
            </a:r>
            <a:r>
              <a:rPr lang="en-US" sz="3200" dirty="0" smtClean="0"/>
              <a:t>)</a:t>
            </a:r>
          </a:p>
          <a:p>
            <a:pPr marL="514350" indent="-514350">
              <a:buAutoNum type="arabicPeriod"/>
            </a:pPr>
            <a:r>
              <a:rPr lang="en-US" sz="3200" dirty="0" smtClean="0"/>
              <a:t>Neglected </a:t>
            </a:r>
            <a:r>
              <a:rPr lang="en-US" sz="3200" dirty="0"/>
              <a:t>Tropical Diseases (added 2011</a:t>
            </a:r>
            <a:r>
              <a:rPr lang="en-US" sz="3200" dirty="0" smtClean="0"/>
              <a:t>)</a:t>
            </a:r>
          </a:p>
          <a:p>
            <a:pPr marL="514350" indent="-514350">
              <a:buAutoNum type="arabicPeriod"/>
            </a:pPr>
            <a:r>
              <a:rPr lang="en-US" sz="3200" dirty="0" smtClean="0"/>
              <a:t>Eye</a:t>
            </a:r>
            <a:r>
              <a:rPr lang="en-US" sz="3200" dirty="0"/>
              <a:t>, ear and skin </a:t>
            </a:r>
            <a:r>
              <a:rPr lang="en-US" sz="3200" dirty="0" smtClean="0"/>
              <a:t>infections</a:t>
            </a:r>
            <a:endParaRPr lang="en-US" dirty="0" smtClean="0"/>
          </a:p>
          <a:p>
            <a:pPr marL="0" indent="0">
              <a:buNone/>
            </a:pPr>
            <a:endParaRPr lang="en-US" dirty="0" smtClean="0"/>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a:t>Ministry of </a:t>
            </a:r>
            <a:r>
              <a:rPr lang="en-US" dirty="0" smtClean="0"/>
              <a:t>Health, </a:t>
            </a:r>
            <a:r>
              <a:rPr lang="en-US" dirty="0"/>
              <a:t>Government of </a:t>
            </a:r>
            <a:r>
              <a:rPr lang="en-US" dirty="0" smtClean="0"/>
              <a:t>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5</a:t>
            </a:fld>
            <a:endParaRPr lang="en-US"/>
          </a:p>
        </p:txBody>
      </p:sp>
      <p:sp>
        <p:nvSpPr>
          <p:cNvPr id="7" name="TextBox 6"/>
          <p:cNvSpPr txBox="1"/>
          <p:nvPr/>
        </p:nvSpPr>
        <p:spPr>
          <a:xfrm>
            <a:off x="9992314" y="2891605"/>
            <a:ext cx="184666" cy="369332"/>
          </a:xfrm>
          <a:prstGeom prst="rect">
            <a:avLst/>
          </a:prstGeom>
          <a:noFill/>
        </p:spPr>
        <p:txBody>
          <a:bodyPr wrap="none" rtlCol="0">
            <a:spAutoFit/>
          </a:bodyPr>
          <a:lstStyle/>
          <a:p>
            <a:endParaRPr lang="en-US" dirty="0"/>
          </a:p>
        </p:txBody>
      </p:sp>
      <p:sp>
        <p:nvSpPr>
          <p:cNvPr id="9" name="TextBox 8"/>
          <p:cNvSpPr txBox="1"/>
          <p:nvPr/>
        </p:nvSpPr>
        <p:spPr>
          <a:xfrm>
            <a:off x="6860662" y="1954837"/>
            <a:ext cx="4075600" cy="4048801"/>
          </a:xfrm>
          <a:prstGeom prst="rect">
            <a:avLst/>
          </a:prstGeom>
          <a:noFill/>
        </p:spPr>
        <p:txBody>
          <a:bodyPr wrap="square" rtlCol="0">
            <a:spAutoFit/>
          </a:bodyPr>
          <a:lstStyle/>
          <a:p>
            <a:pPr>
              <a:lnSpc>
                <a:spcPct val="110000"/>
              </a:lnSpc>
            </a:pPr>
            <a:r>
              <a:rPr lang="en-US" b="1" dirty="0" smtClean="0"/>
              <a:t>Conditions </a:t>
            </a:r>
            <a:r>
              <a:rPr lang="en-US" b="1" dirty="0"/>
              <a:t>were clustered </a:t>
            </a:r>
            <a:r>
              <a:rPr lang="en-US" b="1" dirty="0" smtClean="0"/>
              <a:t>under:</a:t>
            </a:r>
          </a:p>
          <a:p>
            <a:pPr marL="285750" indent="-285750">
              <a:lnSpc>
                <a:spcPct val="110000"/>
              </a:lnSpc>
              <a:buFont typeface="Arial"/>
              <a:buChar char="•"/>
            </a:pPr>
            <a:r>
              <a:rPr lang="en-US" dirty="0" smtClean="0"/>
              <a:t>Reproductive</a:t>
            </a:r>
          </a:p>
          <a:p>
            <a:pPr marL="285750" indent="-285750">
              <a:lnSpc>
                <a:spcPct val="110000"/>
              </a:lnSpc>
              <a:buFont typeface="Arial"/>
              <a:buChar char="•"/>
            </a:pPr>
            <a:r>
              <a:rPr lang="en-US" dirty="0" smtClean="0"/>
              <a:t>Maternal</a:t>
            </a:r>
          </a:p>
          <a:p>
            <a:pPr marL="285750" indent="-285750">
              <a:lnSpc>
                <a:spcPct val="110000"/>
              </a:lnSpc>
              <a:buFont typeface="Arial"/>
              <a:buChar char="•"/>
            </a:pPr>
            <a:r>
              <a:rPr lang="en-US" dirty="0" smtClean="0"/>
              <a:t>Neonatal </a:t>
            </a:r>
            <a:r>
              <a:rPr lang="en-US" dirty="0"/>
              <a:t>and Child Health </a:t>
            </a:r>
            <a:r>
              <a:rPr lang="en-US" dirty="0" smtClean="0"/>
              <a:t>conditions</a:t>
            </a:r>
          </a:p>
          <a:p>
            <a:pPr marL="285750" indent="-285750">
              <a:lnSpc>
                <a:spcPct val="110000"/>
              </a:lnSpc>
              <a:buFont typeface="Arial"/>
              <a:buChar char="•"/>
            </a:pPr>
            <a:r>
              <a:rPr lang="en-US" dirty="0" smtClean="0"/>
              <a:t>Communicable Diseases</a:t>
            </a:r>
          </a:p>
          <a:p>
            <a:pPr marL="285750" indent="-285750">
              <a:lnSpc>
                <a:spcPct val="110000"/>
              </a:lnSpc>
              <a:buFont typeface="Arial"/>
              <a:buChar char="•"/>
            </a:pPr>
            <a:r>
              <a:rPr lang="en-US" dirty="0" smtClean="0"/>
              <a:t>Non </a:t>
            </a:r>
            <a:r>
              <a:rPr lang="en-US" dirty="0"/>
              <a:t>Communicable Diseases</a:t>
            </a:r>
          </a:p>
          <a:p>
            <a:pPr>
              <a:lnSpc>
                <a:spcPct val="110000"/>
              </a:lnSpc>
            </a:pPr>
            <a:endParaRPr lang="en-US" dirty="0"/>
          </a:p>
          <a:p>
            <a:pPr>
              <a:lnSpc>
                <a:spcPct val="110000"/>
              </a:lnSpc>
            </a:pPr>
            <a:r>
              <a:rPr lang="en-US" b="1" dirty="0"/>
              <a:t>Also defined by level of care each service delivered </a:t>
            </a:r>
            <a:r>
              <a:rPr lang="en-US" b="1" dirty="0" smtClean="0"/>
              <a:t>at: </a:t>
            </a:r>
          </a:p>
          <a:p>
            <a:pPr marL="285750" indent="-285750">
              <a:lnSpc>
                <a:spcPct val="110000"/>
              </a:lnSpc>
              <a:buFont typeface="Arial"/>
              <a:buChar char="•"/>
            </a:pPr>
            <a:r>
              <a:rPr lang="en-US" dirty="0" smtClean="0"/>
              <a:t>Dispensary</a:t>
            </a:r>
            <a:r>
              <a:rPr lang="en-US" dirty="0"/>
              <a:t>, Health Centre, District Hospital, Central </a:t>
            </a:r>
            <a:r>
              <a:rPr lang="en-US" dirty="0" smtClean="0"/>
              <a:t>Hospital</a:t>
            </a:r>
          </a:p>
          <a:p>
            <a:pPr>
              <a:lnSpc>
                <a:spcPct val="110000"/>
              </a:lnSpc>
            </a:pPr>
            <a:endParaRPr lang="en-US" dirty="0" smtClean="0">
              <a:solidFill>
                <a:srgbClr val="FF0000"/>
              </a:solidFill>
            </a:endParaRPr>
          </a:p>
          <a:p>
            <a:pPr>
              <a:lnSpc>
                <a:spcPct val="110000"/>
              </a:lnSpc>
            </a:pPr>
            <a:r>
              <a:rPr lang="en-US" b="1" dirty="0" smtClean="0">
                <a:solidFill>
                  <a:srgbClr val="000000"/>
                </a:solidFill>
              </a:rPr>
              <a:t>78</a:t>
            </a:r>
            <a:r>
              <a:rPr lang="en-US" b="1" dirty="0" smtClean="0">
                <a:solidFill>
                  <a:srgbClr val="000000"/>
                </a:solidFill>
              </a:rPr>
              <a:t> </a:t>
            </a:r>
            <a:r>
              <a:rPr lang="en-US" b="1" dirty="0" smtClean="0">
                <a:solidFill>
                  <a:srgbClr val="000000"/>
                </a:solidFill>
              </a:rPr>
              <a:t>interventions</a:t>
            </a:r>
          </a:p>
        </p:txBody>
      </p:sp>
      <p:sp>
        <p:nvSpPr>
          <p:cNvPr id="6" name="TextBox 5"/>
          <p:cNvSpPr txBox="1"/>
          <p:nvPr/>
        </p:nvSpPr>
        <p:spPr>
          <a:xfrm>
            <a:off x="913722" y="1332102"/>
            <a:ext cx="9741211" cy="523220"/>
          </a:xfrm>
          <a:prstGeom prst="rect">
            <a:avLst/>
          </a:prstGeom>
          <a:noFill/>
        </p:spPr>
        <p:txBody>
          <a:bodyPr wrap="square" rtlCol="0">
            <a:spAutoFit/>
          </a:bodyPr>
          <a:lstStyle/>
          <a:p>
            <a:r>
              <a:rPr lang="en-US" sz="2800" dirty="0"/>
              <a:t>EHP definition based firstly on Burden of </a:t>
            </a:r>
            <a:r>
              <a:rPr lang="en-US" sz="2800" dirty="0" smtClean="0"/>
              <a:t>Disease</a:t>
            </a:r>
            <a:endParaRPr lang="en-US" sz="2800" dirty="0"/>
          </a:p>
        </p:txBody>
      </p:sp>
    </p:spTree>
    <p:extLst>
      <p:ext uri="{BB962C8B-B14F-4D97-AF65-F5344CB8AC3E}">
        <p14:creationId xmlns:p14="http://schemas.microsoft.com/office/powerpoint/2010/main" val="16987704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Malawi’s HBP Policy – Theory (</a:t>
            </a:r>
            <a:r>
              <a:rPr lang="en-US" dirty="0" smtClean="0"/>
              <a:t>III)</a:t>
            </a:r>
            <a:endParaRPr lang="en-US" dirty="0"/>
          </a:p>
        </p:txBody>
      </p:sp>
      <p:sp>
        <p:nvSpPr>
          <p:cNvPr id="4" name="Footer Placeholder 3"/>
          <p:cNvSpPr>
            <a:spLocks noGrp="1"/>
          </p:cNvSpPr>
          <p:nvPr>
            <p:ph type="ftr" sz="quarter" idx="11"/>
          </p:nvPr>
        </p:nvSpPr>
        <p:spPr/>
        <p:txBody>
          <a:bodyPr/>
          <a:lstStyle/>
          <a:p>
            <a:r>
              <a:rPr lang="en-US" smtClean="0"/>
              <a:t>Ministry of Health</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6</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473977311"/>
              </p:ext>
            </p:extLst>
          </p:nvPr>
        </p:nvGraphicFramePr>
        <p:xfrm>
          <a:off x="524171" y="1310125"/>
          <a:ext cx="11007576" cy="49180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25939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Malawi’s HBP Policy – Theory </a:t>
            </a:r>
            <a:r>
              <a:rPr lang="en-US" dirty="0" smtClean="0"/>
              <a:t>(IV)</a:t>
            </a:r>
            <a:endParaRPr lang="en-US" dirty="0"/>
          </a:p>
        </p:txBody>
      </p:sp>
      <p:sp>
        <p:nvSpPr>
          <p:cNvPr id="3" name="Content Placeholder 2"/>
          <p:cNvSpPr>
            <a:spLocks noGrp="1"/>
          </p:cNvSpPr>
          <p:nvPr>
            <p:ph idx="1"/>
          </p:nvPr>
        </p:nvSpPr>
        <p:spPr>
          <a:xfrm>
            <a:off x="838200" y="1474692"/>
            <a:ext cx="10515600" cy="4702271"/>
          </a:xfrm>
        </p:spPr>
        <p:txBody>
          <a:bodyPr>
            <a:normAutofit/>
          </a:bodyPr>
          <a:lstStyle/>
          <a:p>
            <a:pPr marL="0" indent="0">
              <a:buNone/>
            </a:pPr>
            <a:r>
              <a:rPr lang="en-US" dirty="0" smtClean="0"/>
              <a:t>Following criteria used to define package within 13 conditions</a:t>
            </a:r>
          </a:p>
          <a:p>
            <a:pPr marL="0" indent="0">
              <a:buNone/>
            </a:pPr>
            <a:endParaRPr lang="en-US" sz="2000" dirty="0" smtClean="0"/>
          </a:p>
          <a:p>
            <a:pPr marL="0" indent="0">
              <a:lnSpc>
                <a:spcPct val="120000"/>
              </a:lnSpc>
              <a:buNone/>
            </a:pPr>
            <a:r>
              <a:rPr lang="en-US" sz="2400" dirty="0" smtClean="0"/>
              <a:t>1. Cost </a:t>
            </a:r>
            <a:r>
              <a:rPr lang="en-US" sz="2400" dirty="0"/>
              <a:t>effectiveness </a:t>
            </a:r>
          </a:p>
          <a:p>
            <a:pPr marL="0" indent="0">
              <a:lnSpc>
                <a:spcPct val="120000"/>
              </a:lnSpc>
              <a:buNone/>
            </a:pPr>
            <a:r>
              <a:rPr lang="en-US" sz="2400" dirty="0" smtClean="0"/>
              <a:t>2. Access </a:t>
            </a:r>
            <a:r>
              <a:rPr lang="en-US" sz="2400" dirty="0"/>
              <a:t>to the poor </a:t>
            </a:r>
          </a:p>
          <a:p>
            <a:pPr marL="0" indent="0">
              <a:lnSpc>
                <a:spcPct val="120000"/>
              </a:lnSpc>
              <a:buNone/>
            </a:pPr>
            <a:r>
              <a:rPr lang="en-US" sz="2400" dirty="0" smtClean="0"/>
              <a:t>3. MDG </a:t>
            </a:r>
            <a:r>
              <a:rPr lang="en-US" sz="2400" dirty="0"/>
              <a:t>condition </a:t>
            </a:r>
          </a:p>
          <a:p>
            <a:pPr marL="0" indent="0">
              <a:lnSpc>
                <a:spcPct val="120000"/>
              </a:lnSpc>
              <a:buNone/>
            </a:pPr>
            <a:r>
              <a:rPr lang="en-US" sz="2400" dirty="0" smtClean="0"/>
              <a:t>4. Proven </a:t>
            </a:r>
            <a:r>
              <a:rPr lang="en-US" sz="2400" dirty="0"/>
              <a:t>successful intervention </a:t>
            </a:r>
            <a:r>
              <a:rPr lang="en-US" sz="2400" dirty="0" smtClean="0"/>
              <a:t>– what is this</a:t>
            </a:r>
            <a:endParaRPr lang="en-US" sz="2400" dirty="0"/>
          </a:p>
          <a:p>
            <a:pPr marL="0" indent="0">
              <a:lnSpc>
                <a:spcPct val="120000"/>
              </a:lnSpc>
              <a:buNone/>
            </a:pPr>
            <a:r>
              <a:rPr lang="en-US" sz="2400" dirty="0" smtClean="0"/>
              <a:t>5. Discrete </a:t>
            </a:r>
            <a:r>
              <a:rPr lang="en-US" sz="2400" dirty="0"/>
              <a:t>earmarked funding through bilateral agreements </a:t>
            </a:r>
            <a:endParaRPr lang="en-US" sz="2400" dirty="0" smtClean="0"/>
          </a:p>
          <a:p>
            <a:pPr marL="0" indent="0">
              <a:buNone/>
            </a:pPr>
            <a:endParaRPr lang="en-US" sz="2000" dirty="0" smtClean="0"/>
          </a:p>
          <a:p>
            <a:pPr marL="0" indent="0">
              <a:buNone/>
            </a:pPr>
            <a:endParaRPr lang="en-US" sz="2000" dirty="0"/>
          </a:p>
          <a:p>
            <a:endParaRPr lang="en-US" dirty="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7</a:t>
            </a:fld>
            <a:endParaRPr lang="en-US"/>
          </a:p>
        </p:txBody>
      </p:sp>
    </p:spTree>
    <p:extLst>
      <p:ext uri="{BB962C8B-B14F-4D97-AF65-F5344CB8AC3E}">
        <p14:creationId xmlns:p14="http://schemas.microsoft.com/office/powerpoint/2010/main" val="1622644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Malawi’s HBP Policy – Reality (I)</a:t>
            </a:r>
            <a:endParaRPr lang="en-US" dirty="0"/>
          </a:p>
        </p:txBody>
      </p:sp>
      <p:sp>
        <p:nvSpPr>
          <p:cNvPr id="3" name="Content Placeholder 2"/>
          <p:cNvSpPr>
            <a:spLocks noGrp="1"/>
          </p:cNvSpPr>
          <p:nvPr>
            <p:ph idx="1"/>
          </p:nvPr>
        </p:nvSpPr>
        <p:spPr>
          <a:xfrm>
            <a:off x="838200" y="1456018"/>
            <a:ext cx="10515600" cy="4720945"/>
          </a:xfrm>
        </p:spPr>
        <p:txBody>
          <a:bodyPr>
            <a:normAutofit/>
          </a:bodyPr>
          <a:lstStyle/>
          <a:p>
            <a:pPr marL="0" indent="0">
              <a:buNone/>
            </a:pPr>
            <a:r>
              <a:rPr lang="en-US" dirty="0" smtClean="0"/>
              <a:t>Both supply and demand issues with delivery</a:t>
            </a:r>
          </a:p>
          <a:p>
            <a:pPr marL="457200" lvl="1" indent="0">
              <a:buNone/>
            </a:pPr>
            <a:endParaRPr lang="en-US" dirty="0"/>
          </a:p>
          <a:p>
            <a:pPr marL="457200" lvl="1" indent="0">
              <a:buNone/>
            </a:pPr>
            <a:endParaRPr lang="en-US" dirty="0" smtClean="0"/>
          </a:p>
          <a:p>
            <a:pPr marL="457200" lvl="1" indent="0">
              <a:buNone/>
            </a:pPr>
            <a:endParaRPr lang="en-US" dirty="0" smtClean="0"/>
          </a:p>
          <a:p>
            <a:pPr lvl="1"/>
            <a:endParaRPr lang="en-US" dirty="0"/>
          </a:p>
          <a:p>
            <a:pPr lvl="1"/>
            <a:endParaRPr lang="en-US" dirty="0" smtClean="0"/>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a:t>
            </a:r>
            <a:r>
              <a:rPr lang="en-US" dirty="0" smtClean="0"/>
              <a:t>Malawi</a:t>
            </a:r>
            <a:endParaRPr lang="en-US" dirty="0"/>
          </a:p>
        </p:txBody>
      </p:sp>
      <p:sp>
        <p:nvSpPr>
          <p:cNvPr id="5" name="Slide Number Placeholder 4"/>
          <p:cNvSpPr>
            <a:spLocks noGrp="1"/>
          </p:cNvSpPr>
          <p:nvPr>
            <p:ph type="sldNum" sz="quarter" idx="12"/>
          </p:nvPr>
        </p:nvSpPr>
        <p:spPr/>
        <p:txBody>
          <a:bodyPr/>
          <a:lstStyle/>
          <a:p>
            <a:fld id="{B6784B44-E009-41D0-846E-76C082E0550B}" type="slidenum">
              <a:rPr lang="en-US" smtClean="0"/>
              <a:t>8</a:t>
            </a:fld>
            <a:endParaRPr lang="en-US"/>
          </a:p>
        </p:txBody>
      </p:sp>
      <p:graphicFrame>
        <p:nvGraphicFramePr>
          <p:cNvPr id="7" name="Diagram 6"/>
          <p:cNvGraphicFramePr/>
          <p:nvPr>
            <p:extLst>
              <p:ext uri="{D42A27DB-BD31-4B8C-83A1-F6EECF244321}">
                <p14:modId xmlns:p14="http://schemas.microsoft.com/office/powerpoint/2010/main" val="3583409850"/>
              </p:ext>
            </p:extLst>
          </p:nvPr>
        </p:nvGraphicFramePr>
        <p:xfrm>
          <a:off x="898236" y="2333709"/>
          <a:ext cx="10451553" cy="3093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28329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Malawi’s HBP Policy – Reality (</a:t>
            </a:r>
            <a:r>
              <a:rPr lang="en-US" dirty="0" smtClean="0"/>
              <a:t>II)  Supply-side constraints</a:t>
            </a:r>
            <a:endParaRPr lang="en-US" dirty="0"/>
          </a:p>
        </p:txBody>
      </p:sp>
      <p:sp>
        <p:nvSpPr>
          <p:cNvPr id="3" name="Content Placeholder 2"/>
          <p:cNvSpPr>
            <a:spLocks noGrp="1"/>
          </p:cNvSpPr>
          <p:nvPr>
            <p:ph idx="1"/>
          </p:nvPr>
        </p:nvSpPr>
        <p:spPr>
          <a:xfrm>
            <a:off x="838200" y="1457159"/>
            <a:ext cx="4427319" cy="1997012"/>
          </a:xfrm>
        </p:spPr>
        <p:txBody>
          <a:bodyPr>
            <a:normAutofit lnSpcReduction="10000"/>
          </a:bodyPr>
          <a:lstStyle/>
          <a:p>
            <a:pPr marL="514350" indent="-514350">
              <a:buAutoNum type="arabicPeriod"/>
            </a:pPr>
            <a:r>
              <a:rPr lang="en-US" sz="2400" dirty="0" smtClean="0"/>
              <a:t>Financial constraints:</a:t>
            </a:r>
          </a:p>
          <a:p>
            <a:r>
              <a:rPr lang="en-US" sz="1800" dirty="0" smtClean="0"/>
              <a:t>Cost of package &gt;</a:t>
            </a:r>
            <a:r>
              <a:rPr lang="en-US" dirty="0" smtClean="0"/>
              <a:t> </a:t>
            </a:r>
            <a:r>
              <a:rPr lang="en-US" sz="1800" dirty="0" smtClean="0"/>
              <a:t>resources envelope</a:t>
            </a:r>
          </a:p>
          <a:p>
            <a:r>
              <a:rPr lang="en-US" sz="1800" dirty="0" smtClean="0"/>
              <a:t>Becoming more unachievable over time</a:t>
            </a:r>
          </a:p>
          <a:p>
            <a:pPr marL="0" indent="0">
              <a:buNone/>
            </a:pPr>
            <a:r>
              <a:rPr lang="en-US" sz="1800" dirty="0" smtClean="0"/>
              <a:t>     growth in costs has outstripped growth</a:t>
            </a:r>
          </a:p>
          <a:p>
            <a:pPr marL="0" indent="0">
              <a:buNone/>
            </a:pPr>
            <a:r>
              <a:rPr lang="en-US" sz="1800" dirty="0"/>
              <a:t> </a:t>
            </a:r>
            <a:r>
              <a:rPr lang="en-US" sz="1800" dirty="0" smtClean="0"/>
              <a:t>    in resources</a:t>
            </a:r>
          </a:p>
          <a:p>
            <a:pPr marL="0" indent="0">
              <a:buNone/>
            </a:pPr>
            <a:endParaRPr lang="en-US" sz="1800" dirty="0" smtClean="0"/>
          </a:p>
          <a:p>
            <a:pPr lvl="1"/>
            <a:endParaRPr lang="en-US" sz="1400" dirty="0"/>
          </a:p>
          <a:p>
            <a:endParaRPr lang="en-US" sz="1800" dirty="0"/>
          </a:p>
          <a:p>
            <a:pPr marL="0" indent="0">
              <a:buNone/>
            </a:pPr>
            <a:endParaRPr lang="en-US" sz="1800" dirty="0" smtClean="0"/>
          </a:p>
          <a:p>
            <a:pPr marL="0" indent="0">
              <a:buNone/>
            </a:pPr>
            <a:endParaRPr lang="en-US" sz="1800" dirty="0" smtClean="0"/>
          </a:p>
        </p:txBody>
      </p:sp>
      <p:sp>
        <p:nvSpPr>
          <p:cNvPr id="4" name="Footer Placeholder 3"/>
          <p:cNvSpPr>
            <a:spLocks noGrp="1"/>
          </p:cNvSpPr>
          <p:nvPr>
            <p:ph type="ftr" sz="quarter" idx="11"/>
          </p:nvPr>
        </p:nvSpPr>
        <p:spPr/>
        <p:txBody>
          <a:bodyPr/>
          <a:lstStyle/>
          <a:p>
            <a:r>
              <a:rPr lang="en-US" dirty="0" smtClean="0"/>
              <a:t>Ministry of </a:t>
            </a:r>
            <a:r>
              <a:rPr lang="en-US" dirty="0"/>
              <a:t>Health, Government of Malawi</a:t>
            </a:r>
          </a:p>
        </p:txBody>
      </p:sp>
      <p:sp>
        <p:nvSpPr>
          <p:cNvPr id="5" name="Slide Number Placeholder 4"/>
          <p:cNvSpPr>
            <a:spLocks noGrp="1"/>
          </p:cNvSpPr>
          <p:nvPr>
            <p:ph type="sldNum" sz="quarter" idx="12"/>
          </p:nvPr>
        </p:nvSpPr>
        <p:spPr/>
        <p:txBody>
          <a:bodyPr/>
          <a:lstStyle/>
          <a:p>
            <a:fld id="{B6784B44-E009-41D0-846E-76C082E0550B}" type="slidenum">
              <a:rPr lang="en-US" smtClean="0"/>
              <a:t>9</a:t>
            </a:fld>
            <a:endParaRPr lang="en-US"/>
          </a:p>
        </p:txBody>
      </p:sp>
      <p:pic>
        <p:nvPicPr>
          <p:cNvPr id="6" name="Picture 5"/>
          <p:cNvPicPr>
            <a:picLocks noChangeAspect="1"/>
          </p:cNvPicPr>
          <p:nvPr/>
        </p:nvPicPr>
        <p:blipFill>
          <a:blip r:embed="rId3"/>
          <a:stretch>
            <a:fillRect/>
          </a:stretch>
        </p:blipFill>
        <p:spPr>
          <a:xfrm>
            <a:off x="466113" y="3345745"/>
            <a:ext cx="6146762" cy="3136355"/>
          </a:xfrm>
          <a:prstGeom prst="rect">
            <a:avLst/>
          </a:prstGeom>
        </p:spPr>
      </p:pic>
      <p:sp>
        <p:nvSpPr>
          <p:cNvPr id="8" name="TextBox 7"/>
          <p:cNvSpPr txBox="1"/>
          <p:nvPr/>
        </p:nvSpPr>
        <p:spPr>
          <a:xfrm>
            <a:off x="6519952" y="1347586"/>
            <a:ext cx="5033217" cy="5064464"/>
          </a:xfrm>
          <a:prstGeom prst="rect">
            <a:avLst/>
          </a:prstGeom>
          <a:noFill/>
        </p:spPr>
        <p:txBody>
          <a:bodyPr wrap="square" rtlCol="0">
            <a:spAutoFit/>
          </a:bodyPr>
          <a:lstStyle/>
          <a:p>
            <a:pPr marL="457200" indent="-457200">
              <a:lnSpc>
                <a:spcPct val="110000"/>
              </a:lnSpc>
              <a:buAutoNum type="arabicPeriod" startAt="2"/>
            </a:pPr>
            <a:r>
              <a:rPr lang="en-US" sz="2400" dirty="0"/>
              <a:t>Health system constraints:</a:t>
            </a:r>
          </a:p>
          <a:p>
            <a:pPr marL="285750" indent="-285750">
              <a:lnSpc>
                <a:spcPct val="110000"/>
              </a:lnSpc>
              <a:buFont typeface="Arial"/>
              <a:buChar char="•"/>
            </a:pPr>
            <a:r>
              <a:rPr lang="en-US" dirty="0"/>
              <a:t>74% facilities ‘able’ to deliver EHP services</a:t>
            </a:r>
          </a:p>
          <a:p>
            <a:pPr marL="742950" lvl="1" indent="-285750">
              <a:lnSpc>
                <a:spcPct val="110000"/>
              </a:lnSpc>
              <a:buFont typeface="Arial"/>
              <a:buChar char="•"/>
            </a:pPr>
            <a:r>
              <a:rPr lang="en-US" dirty="0"/>
              <a:t>Inadequate human resource capacity (high vacancy rate &amp; uncoordinated in-service training, only 33% of health centre managers knew of the existence of the EHP)</a:t>
            </a:r>
          </a:p>
          <a:p>
            <a:pPr marL="742950" lvl="1" indent="-285750">
              <a:lnSpc>
                <a:spcPct val="110000"/>
              </a:lnSpc>
              <a:buFont typeface="Arial"/>
              <a:buChar char="•"/>
            </a:pPr>
            <a:endParaRPr lang="en-US" dirty="0" smtClean="0"/>
          </a:p>
          <a:p>
            <a:pPr marL="742950" lvl="1" indent="-285750">
              <a:lnSpc>
                <a:spcPct val="110000"/>
              </a:lnSpc>
              <a:buFont typeface="Arial"/>
              <a:buChar char="•"/>
            </a:pPr>
            <a:r>
              <a:rPr lang="en-US" dirty="0" smtClean="0"/>
              <a:t>Poorly distributed</a:t>
            </a:r>
            <a:r>
              <a:rPr lang="en-US" dirty="0"/>
              <a:t> </a:t>
            </a:r>
            <a:r>
              <a:rPr lang="en-US" dirty="0" smtClean="0"/>
              <a:t>and </a:t>
            </a:r>
            <a:r>
              <a:rPr lang="en-US" dirty="0"/>
              <a:t>dilapidated health infrastructure with inadequate equipment</a:t>
            </a:r>
          </a:p>
          <a:p>
            <a:pPr marL="742950" lvl="1" indent="-285750">
              <a:lnSpc>
                <a:spcPct val="110000"/>
              </a:lnSpc>
              <a:buFont typeface="Arial"/>
              <a:buChar char="•"/>
            </a:pPr>
            <a:endParaRPr lang="en-US" dirty="0" smtClean="0"/>
          </a:p>
          <a:p>
            <a:pPr marL="742950" lvl="1" indent="-285750">
              <a:lnSpc>
                <a:spcPct val="110000"/>
              </a:lnSpc>
              <a:buFont typeface="Arial"/>
              <a:buChar char="•"/>
            </a:pPr>
            <a:r>
              <a:rPr lang="en-US" dirty="0" smtClean="0"/>
              <a:t>Insufficient essential </a:t>
            </a:r>
            <a:r>
              <a:rPr lang="en-US" dirty="0"/>
              <a:t>medicines and medical supplies</a:t>
            </a:r>
            <a:r>
              <a:rPr lang="en-GB" dirty="0"/>
              <a:t> (Frequent stock-outs e.g. </a:t>
            </a:r>
            <a:r>
              <a:rPr lang="en-US" dirty="0"/>
              <a:t>Cotramoxanidazole only sufficiently stocks in 27% of health centres, ORT (18%), Quinine tablets (20%), Magnesium Sulphate (18%))</a:t>
            </a:r>
          </a:p>
        </p:txBody>
      </p:sp>
    </p:spTree>
    <p:extLst>
      <p:ext uri="{BB962C8B-B14F-4D97-AF65-F5344CB8AC3E}">
        <p14:creationId xmlns:p14="http://schemas.microsoft.com/office/powerpoint/2010/main" val="18727444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14933</TotalTime>
  <Words>6676</Words>
  <Application>Microsoft Macintosh PowerPoint</Application>
  <PresentationFormat>Custom</PresentationFormat>
  <Paragraphs>810</Paragraphs>
  <Slides>35</Slides>
  <Notes>28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Malawi’s Health Benefit Package (HBP) Policy</vt:lpstr>
      <vt:lpstr>Contents</vt:lpstr>
      <vt:lpstr>Context – Malawi’s health sector (I)</vt:lpstr>
      <vt:lpstr>Malawi’s HBP Policy – Theory (I)</vt:lpstr>
      <vt:lpstr>Malawi’s HBP Policy – Theory (II)</vt:lpstr>
      <vt:lpstr>Malawi’s HBP Policy – Theory (III)</vt:lpstr>
      <vt:lpstr>Malawi’s HBP Policy – Theory (IV)</vt:lpstr>
      <vt:lpstr>Malawi’s HBP Policy – Reality (I)</vt:lpstr>
      <vt:lpstr>Malawi’s HBP Policy – Reality (II)  Supply-side constraints</vt:lpstr>
      <vt:lpstr>Malawi’s HBP Policy – Reality (III)  Supply-side constraints</vt:lpstr>
      <vt:lpstr>Malawi’s HBP Policy – Reality (V) Demand-side constraints</vt:lpstr>
      <vt:lpstr>Malawi’s HBP Policy – Reality (VI)</vt:lpstr>
      <vt:lpstr>Conclusion</vt:lpstr>
      <vt:lpstr>Sources </vt:lpstr>
      <vt:lpstr>Malawi’s HBP Policy – Theory (III)</vt:lpstr>
      <vt:lpstr>PowerPoint Presentation</vt:lpstr>
      <vt:lpstr>Malawi’s HBP Policy – Theory (V)</vt:lpstr>
      <vt:lpstr>Malawi’s Experience with Cost-Effectiveness Analysis (CEA)</vt:lpstr>
      <vt:lpstr>Contents</vt:lpstr>
      <vt:lpstr>Context for revising the EHP/BHP</vt:lpstr>
      <vt:lpstr>BHP Definition – Process (I)</vt:lpstr>
      <vt:lpstr>BHP Definition – Process (II)</vt:lpstr>
      <vt:lpstr>Quick CEA reminder</vt:lpstr>
      <vt:lpstr>BHP Definition– CEA(I)</vt:lpstr>
      <vt:lpstr>BHP Definition– CEA(II)</vt:lpstr>
      <vt:lpstr>BHP Definition– CEA(III)</vt:lpstr>
      <vt:lpstr>BHP Definition– CEA(IV)</vt:lpstr>
      <vt:lpstr>BHP Definition– CEA(V)</vt:lpstr>
      <vt:lpstr>BHP Definition– CEA(VI)</vt:lpstr>
      <vt:lpstr>BHP Definition– CEA(VII)</vt:lpstr>
      <vt:lpstr>Where are we now?</vt:lpstr>
      <vt:lpstr>Lessons - Methodology</vt:lpstr>
      <vt:lpstr>Lessons - Process </vt:lpstr>
      <vt:lpstr>Conclusion</vt:lpstr>
      <vt:lpstr>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Health Services Delivery</dc:title>
  <dc:creator>Matthew Ramirez</dc:creator>
  <cp:lastModifiedBy>Finn McGuire</cp:lastModifiedBy>
  <cp:revision>672</cp:revision>
  <dcterms:created xsi:type="dcterms:W3CDTF">2016-08-29T05:38:23Z</dcterms:created>
  <dcterms:modified xsi:type="dcterms:W3CDTF">2017-03-06T16:11:09Z</dcterms:modified>
</cp:coreProperties>
</file>