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81" r:id="rId4"/>
    <p:sldId id="268" r:id="rId5"/>
    <p:sldId id="269" r:id="rId6"/>
    <p:sldId id="272" r:id="rId7"/>
    <p:sldId id="271" r:id="rId8"/>
    <p:sldId id="273" r:id="rId9"/>
    <p:sldId id="274" r:id="rId10"/>
    <p:sldId id="276" r:id="rId11"/>
    <p:sldId id="275" r:id="rId12"/>
    <p:sldId id="277" r:id="rId13"/>
    <p:sldId id="278" r:id="rId14"/>
    <p:sldId id="280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5" r:id="rId23"/>
    <p:sldId id="290" r:id="rId24"/>
    <p:sldId id="291" r:id="rId25"/>
    <p:sldId id="292" r:id="rId26"/>
    <p:sldId id="293" r:id="rId27"/>
    <p:sldId id="279" r:id="rId28"/>
    <p:sldId id="294" r:id="rId29"/>
    <p:sldId id="26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51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9277" autoAdjust="0"/>
  </p:normalViewPr>
  <p:slideViewPr>
    <p:cSldViewPr snapToGrid="0" snapToObjects="1" showGuides="1">
      <p:cViewPr>
        <p:scale>
          <a:sx n="100" d="100"/>
          <a:sy n="100" d="100"/>
        </p:scale>
        <p:origin x="1728" y="520"/>
      </p:cViewPr>
      <p:guideLst>
        <p:guide orient="horz" pos="3551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31B4-2D96-5042-AF9A-31B97D72A78C}" type="datetimeFigureOut">
              <a:rPr lang="en-US" smtClean="0"/>
              <a:t>3/5/17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FD47-6C5E-4A41-9DC0-FAD630929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4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31B4-2D96-5042-AF9A-31B97D72A78C}" type="datetimeFigureOut">
              <a:rPr lang="en-US" smtClean="0"/>
              <a:t>3/5/17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FD47-6C5E-4A41-9DC0-FAD630929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56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31B4-2D96-5042-AF9A-31B97D72A78C}" type="datetimeFigureOut">
              <a:rPr lang="en-US" smtClean="0"/>
              <a:t>3/5/17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FD47-6C5E-4A41-9DC0-FAD630929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00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31B4-2D96-5042-AF9A-31B97D72A78C}" type="datetimeFigureOut">
              <a:rPr lang="en-US" smtClean="0"/>
              <a:t>3/5/17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FD47-6C5E-4A41-9DC0-FAD630929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48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31B4-2D96-5042-AF9A-31B97D72A78C}" type="datetimeFigureOut">
              <a:rPr lang="en-US" smtClean="0"/>
              <a:t>3/5/17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FD47-6C5E-4A41-9DC0-FAD630929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19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31B4-2D96-5042-AF9A-31B97D72A78C}" type="datetimeFigureOut">
              <a:rPr lang="en-US" smtClean="0"/>
              <a:t>3/5/17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FD47-6C5E-4A41-9DC0-FAD630929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52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31B4-2D96-5042-AF9A-31B97D72A78C}" type="datetimeFigureOut">
              <a:rPr lang="en-US" smtClean="0"/>
              <a:t>3/5/17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FD47-6C5E-4A41-9DC0-FAD630929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50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31B4-2D96-5042-AF9A-31B97D72A78C}" type="datetimeFigureOut">
              <a:rPr lang="en-US" smtClean="0"/>
              <a:t>3/5/17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FD47-6C5E-4A41-9DC0-FAD630929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83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31B4-2D96-5042-AF9A-31B97D72A78C}" type="datetimeFigureOut">
              <a:rPr lang="en-US" smtClean="0"/>
              <a:t>3/5/17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FD47-6C5E-4A41-9DC0-FAD630929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77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31B4-2D96-5042-AF9A-31B97D72A78C}" type="datetimeFigureOut">
              <a:rPr lang="en-US" smtClean="0"/>
              <a:t>3/5/17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FD47-6C5E-4A41-9DC0-FAD630929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45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31B4-2D96-5042-AF9A-31B97D72A78C}" type="datetimeFigureOut">
              <a:rPr lang="en-US" smtClean="0"/>
              <a:t>3/5/17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FD47-6C5E-4A41-9DC0-FAD630929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96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631B4-2D96-5042-AF9A-31B97D72A78C}" type="datetimeFigureOut">
              <a:rPr lang="en-US" smtClean="0"/>
              <a:t>3/5/17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EFD47-6C5E-4A41-9DC0-FAD630929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71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cbi.nlm.nih.gov/books/NBK11728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ho.int/choice/onehealthtool/en/" TargetMode="External"/><Relationship Id="rId3" Type="http://schemas.openxmlformats.org/officeDocument/2006/relationships/hyperlink" Target="http://www.jointlearningnetwork.org/resources/costing-manual-tool-ki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dsihealth.org/knowledge_base/the-reference-case-for-economic-evaluation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Methodological options for setting the health benefits package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89400"/>
            <a:ext cx="6400800" cy="1752600"/>
          </a:xfrm>
        </p:spPr>
        <p:txBody>
          <a:bodyPr>
            <a:normAutofit/>
          </a:bodyPr>
          <a:lstStyle/>
          <a:p>
            <a:r>
              <a:rPr lang="en-GB" dirty="0" smtClean="0"/>
              <a:t>Peter C. Smith</a:t>
            </a:r>
          </a:p>
          <a:p>
            <a:r>
              <a:rPr lang="en-GB" sz="2000" dirty="0" smtClean="0"/>
              <a:t>Imperial College London and </a:t>
            </a:r>
          </a:p>
          <a:p>
            <a:r>
              <a:rPr lang="en-GB" sz="2000" dirty="0" smtClean="0"/>
              <a:t>International Decision Support Initiative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919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Cost-effectiveness analysis</a:t>
            </a:r>
          </a:p>
          <a:p>
            <a:pPr marL="914400" lvl="1" indent="-514350"/>
            <a:r>
              <a:rPr lang="en-US" dirty="0" smtClean="0"/>
              <a:t>Measurement of health benefits</a:t>
            </a:r>
          </a:p>
          <a:p>
            <a:pPr marL="914400" lvl="1" indent="-514350"/>
            <a:r>
              <a:rPr lang="en-US" dirty="0" smtClean="0"/>
              <a:t>Measurement of costs</a:t>
            </a:r>
          </a:p>
          <a:p>
            <a:pPr marL="914400" lvl="1" indent="-514350"/>
            <a:r>
              <a:rPr lang="en-US" dirty="0" smtClean="0"/>
              <a:t>The cost-effectiveness threshold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Extended cost-effectiveness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Multiple 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Non-budgetary constraints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Assessment of evidence relevance and limitations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Setting analytic priorities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Cost-effectiveness analysis (CEA)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55000" lnSpcReduction="20000"/>
          </a:bodyPr>
          <a:lstStyle/>
          <a:p>
            <a:pPr defTabSz="914400">
              <a:spcBef>
                <a:spcPts val="0"/>
              </a:spcBef>
              <a:spcAft>
                <a:spcPts val="500"/>
              </a:spcAft>
            </a:pPr>
            <a:r>
              <a:rPr lang="en-US" dirty="0" smtClean="0"/>
              <a:t>Based on the principle of </a:t>
            </a:r>
            <a:r>
              <a:rPr lang="en-US" i="1" dirty="0" smtClean="0"/>
              <a:t>constrained maximization </a:t>
            </a:r>
            <a:r>
              <a:rPr lang="en-US" dirty="0" smtClean="0"/>
              <a:t>of benefits with respect to a fixed budget</a:t>
            </a:r>
          </a:p>
          <a:p>
            <a:pPr defTabSz="914400">
              <a:spcBef>
                <a:spcPts val="0"/>
              </a:spcBef>
              <a:spcAft>
                <a:spcPts val="500"/>
              </a:spcAft>
            </a:pPr>
            <a:r>
              <a:rPr lang="en-US" dirty="0" smtClean="0"/>
              <a:t>Seeking to capture the </a:t>
            </a:r>
            <a:r>
              <a:rPr lang="en-US" i="1" dirty="0" smtClean="0"/>
              <a:t>incremental</a:t>
            </a:r>
            <a:r>
              <a:rPr lang="en-US" dirty="0" smtClean="0"/>
              <a:t> costs and benefits of a health service intervention</a:t>
            </a:r>
          </a:p>
          <a:p>
            <a:pPr defTabSz="914400">
              <a:spcBef>
                <a:spcPts val="0"/>
              </a:spcBef>
              <a:spcAft>
                <a:spcPts val="500"/>
              </a:spcAft>
            </a:pPr>
            <a:r>
              <a:rPr lang="en-US" dirty="0" smtClean="0"/>
              <a:t>So </a:t>
            </a:r>
            <a:r>
              <a:rPr lang="en-US" dirty="0" smtClean="0"/>
              <a:t>must always </a:t>
            </a:r>
            <a:r>
              <a:rPr lang="en-US" dirty="0" smtClean="0"/>
              <a:t>evaluate with respect to a </a:t>
            </a:r>
            <a:r>
              <a:rPr lang="en-US" i="1" dirty="0" smtClean="0"/>
              <a:t>comparator</a:t>
            </a:r>
            <a:r>
              <a:rPr lang="en-US" dirty="0" smtClean="0"/>
              <a:t> (which may often be ‘do nothing’)</a:t>
            </a:r>
          </a:p>
          <a:p>
            <a:pPr defTabSz="914400">
              <a:spcBef>
                <a:spcPts val="0"/>
              </a:spcBef>
              <a:spcAft>
                <a:spcPts val="500"/>
              </a:spcAft>
            </a:pPr>
            <a:r>
              <a:rPr lang="en-US" dirty="0" smtClean="0"/>
              <a:t>Usually assumes interventions are </a:t>
            </a:r>
            <a:r>
              <a:rPr lang="en-US" i="1" dirty="0" smtClean="0"/>
              <a:t>independent</a:t>
            </a:r>
            <a:r>
              <a:rPr lang="en-US" dirty="0" smtClean="0"/>
              <a:t> of each other</a:t>
            </a:r>
            <a:endParaRPr lang="en-US" i="1" dirty="0" smtClean="0"/>
          </a:p>
          <a:p>
            <a:pPr defTabSz="914400">
              <a:spcBef>
                <a:spcPts val="0"/>
              </a:spcBef>
              <a:spcAft>
                <a:spcPts val="500"/>
              </a:spcAft>
            </a:pPr>
            <a:r>
              <a:rPr lang="en-US" dirty="0" smtClean="0"/>
              <a:t>The </a:t>
            </a:r>
            <a:r>
              <a:rPr lang="en-US" i="1" dirty="0" smtClean="0"/>
              <a:t>incremental cost-effectiveness ratio</a:t>
            </a:r>
            <a:r>
              <a:rPr lang="en-US" dirty="0" smtClean="0"/>
              <a:t> (ICER) is a key metric for any intervention</a:t>
            </a:r>
          </a:p>
          <a:p>
            <a:pPr defTabSz="914400">
              <a:spcBef>
                <a:spcPts val="0"/>
              </a:spcBef>
              <a:spcAft>
                <a:spcPts val="500"/>
              </a:spcAft>
            </a:pPr>
            <a:r>
              <a:rPr lang="en-US" dirty="0" smtClean="0"/>
              <a:t>Interventions are </a:t>
            </a:r>
            <a:r>
              <a:rPr lang="en-US" i="1" dirty="0" smtClean="0"/>
              <a:t>ranked</a:t>
            </a:r>
            <a:r>
              <a:rPr lang="en-US" dirty="0" smtClean="0"/>
              <a:t> according to their ICERs, and included until the budget is exhausted</a:t>
            </a:r>
          </a:p>
          <a:p>
            <a:pPr defTabSz="914400">
              <a:spcBef>
                <a:spcPts val="0"/>
              </a:spcBef>
              <a:spcAft>
                <a:spcPts val="500"/>
              </a:spcAft>
            </a:pPr>
            <a:r>
              <a:rPr lang="en-US" dirty="0" smtClean="0"/>
              <a:t>Resources</a:t>
            </a:r>
            <a:r>
              <a:rPr lang="en-US" dirty="0" smtClean="0"/>
              <a:t>:</a:t>
            </a:r>
          </a:p>
          <a:p>
            <a:pPr lvl="1" defTabSz="914400">
              <a:spcBef>
                <a:spcPts val="0"/>
              </a:spcBef>
              <a:spcAft>
                <a:spcPts val="500"/>
              </a:spcAft>
            </a:pPr>
            <a:r>
              <a:rPr lang="en-US" dirty="0"/>
              <a:t>Drummond, Michael F., Mark J. </a:t>
            </a:r>
            <a:r>
              <a:rPr lang="en-US" dirty="0" err="1"/>
              <a:t>Sculpher</a:t>
            </a:r>
            <a:r>
              <a:rPr lang="en-US" dirty="0"/>
              <a:t>, George W. Torrance, Bernie J. O’Brien, and </a:t>
            </a:r>
            <a:r>
              <a:rPr lang="en-US" dirty="0" smtClean="0"/>
              <a:t>Greg L</a:t>
            </a:r>
            <a:r>
              <a:rPr lang="en-US" dirty="0"/>
              <a:t>. </a:t>
            </a:r>
            <a:r>
              <a:rPr lang="en-US" dirty="0" err="1"/>
              <a:t>Stoddart</a:t>
            </a:r>
            <a:r>
              <a:rPr lang="en-US" dirty="0"/>
              <a:t>. Methods for the Economic Evaluation of Health Care </a:t>
            </a:r>
            <a:r>
              <a:rPr lang="en-US" dirty="0" err="1"/>
              <a:t>Programmes</a:t>
            </a:r>
            <a:r>
              <a:rPr lang="en-US" dirty="0"/>
              <a:t>. 3 </a:t>
            </a:r>
            <a:r>
              <a:rPr lang="en-US" dirty="0" smtClean="0"/>
              <a:t>edition. Oxford</a:t>
            </a:r>
            <a:r>
              <a:rPr lang="en-US" dirty="0"/>
              <a:t>; New York: Oxford University Press, 2005</a:t>
            </a:r>
            <a:r>
              <a:rPr lang="en-US" dirty="0" smtClean="0"/>
              <a:t>.</a:t>
            </a:r>
          </a:p>
          <a:p>
            <a:pPr lvl="1" defTabSz="914400">
              <a:spcBef>
                <a:spcPts val="0"/>
              </a:spcBef>
              <a:spcAft>
                <a:spcPts val="500"/>
              </a:spcAft>
            </a:pPr>
            <a:r>
              <a:rPr lang="en-US" dirty="0"/>
              <a:t>Jamison, Dean T., Joel G. </a:t>
            </a:r>
            <a:r>
              <a:rPr lang="en-US" dirty="0" err="1"/>
              <a:t>Breman</a:t>
            </a:r>
            <a:r>
              <a:rPr lang="en-US" dirty="0"/>
              <a:t>, Anthony R. </a:t>
            </a:r>
            <a:r>
              <a:rPr lang="en-US" dirty="0" err="1"/>
              <a:t>Measham</a:t>
            </a:r>
            <a:r>
              <a:rPr lang="en-US" dirty="0"/>
              <a:t>, George Alleyne, Mariam </a:t>
            </a:r>
            <a:r>
              <a:rPr lang="en-US" dirty="0" err="1" smtClean="0"/>
              <a:t>Claeson</a:t>
            </a:r>
            <a:r>
              <a:rPr lang="en-US" dirty="0" smtClean="0"/>
              <a:t>, David </a:t>
            </a:r>
            <a:r>
              <a:rPr lang="en-US" dirty="0"/>
              <a:t>B. Evans, </a:t>
            </a:r>
            <a:r>
              <a:rPr lang="en-US" dirty="0" err="1"/>
              <a:t>Prabhat</a:t>
            </a:r>
            <a:r>
              <a:rPr lang="en-US" dirty="0"/>
              <a:t> </a:t>
            </a:r>
            <a:r>
              <a:rPr lang="en-US" dirty="0" err="1"/>
              <a:t>Jha</a:t>
            </a:r>
            <a:r>
              <a:rPr lang="en-US" dirty="0"/>
              <a:t>, Anne Mills, and Philip Musgrove. Disease Control Priorities </a:t>
            </a:r>
            <a:r>
              <a:rPr lang="en-US" dirty="0" smtClean="0"/>
              <a:t>in Developing </a:t>
            </a:r>
            <a:r>
              <a:rPr lang="en-US" dirty="0"/>
              <a:t>Countries. The International Bank for Reconstruction and Development / </a:t>
            </a:r>
            <a:r>
              <a:rPr lang="en-US" dirty="0" smtClean="0"/>
              <a:t>The World </a:t>
            </a:r>
            <a:r>
              <a:rPr lang="en-US" dirty="0"/>
              <a:t>Bank, 2006. </a:t>
            </a:r>
            <a:r>
              <a:rPr lang="en-US" dirty="0">
                <a:hlinkClick r:id="rId2"/>
              </a:rPr>
              <a:t>https://www.ncbi.nlm.nih.gov/books/NBK11728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CEA </a:t>
            </a:r>
            <a:r>
              <a:rPr lang="mr-IN" dirty="0" smtClean="0"/>
              <a:t>–</a:t>
            </a:r>
            <a:r>
              <a:rPr lang="en-US" dirty="0" smtClean="0"/>
              <a:t> Measuring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Challenging to model lifetime health gains, but methods well developed for many NCDs; increasing use for infectious diseases</a:t>
            </a:r>
          </a:p>
          <a:p>
            <a:r>
              <a:rPr lang="en-US" dirty="0" smtClean="0"/>
              <a:t>Generally accepted principles of quality-adjusted life years (QALYs) or DALYs</a:t>
            </a:r>
          </a:p>
          <a:p>
            <a:pPr lvl="1"/>
            <a:r>
              <a:rPr lang="en-US" dirty="0" smtClean="0"/>
              <a:t>Life expectancy</a:t>
            </a:r>
          </a:p>
          <a:p>
            <a:pPr lvl="1"/>
            <a:r>
              <a:rPr lang="en-US" dirty="0" smtClean="0"/>
              <a:t>Health-related quality of life</a:t>
            </a:r>
          </a:p>
          <a:p>
            <a:r>
              <a:rPr lang="en-US" dirty="0" smtClean="0"/>
              <a:t>Have to make some assumption about ‘quality’ (effectiveness of service delivery)</a:t>
            </a:r>
          </a:p>
          <a:p>
            <a:r>
              <a:rPr lang="en-US" dirty="0" smtClean="0"/>
              <a:t>Health gains to identical individuals should be universally similar (subject to similar service quality) so benefits calculations often transferrable between settings</a:t>
            </a:r>
          </a:p>
          <a:p>
            <a:r>
              <a:rPr lang="en-US" dirty="0"/>
              <a:t>Special challenges for infectious </a:t>
            </a:r>
            <a:r>
              <a:rPr lang="en-US" dirty="0" smtClean="0"/>
              <a:t>diseases</a:t>
            </a:r>
          </a:p>
          <a:p>
            <a:pPr lvl="1"/>
            <a:r>
              <a:rPr lang="en-US" dirty="0" smtClean="0"/>
              <a:t>Externalities </a:t>
            </a:r>
          </a:p>
          <a:p>
            <a:pPr lvl="1"/>
            <a:r>
              <a:rPr lang="en-US" dirty="0" smtClean="0"/>
              <a:t>Dependent on epidemiology, </a:t>
            </a:r>
            <a:r>
              <a:rPr lang="en-US" dirty="0" err="1" smtClean="0"/>
              <a:t>behaviour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CEA </a:t>
            </a:r>
            <a:r>
              <a:rPr lang="mr-IN" dirty="0" smtClean="0"/>
              <a:t>–</a:t>
            </a:r>
            <a:r>
              <a:rPr lang="en-US" dirty="0" smtClean="0"/>
              <a:t> Measuring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 principle should seek out opportunity costs</a:t>
            </a:r>
          </a:p>
          <a:p>
            <a:r>
              <a:rPr lang="en-US" dirty="0" smtClean="0"/>
              <a:t>Accounting costs usually used as a proxy</a:t>
            </a:r>
          </a:p>
          <a:p>
            <a:r>
              <a:rPr lang="en-US" dirty="0" smtClean="0"/>
              <a:t>Cost structures complex for many health services</a:t>
            </a:r>
          </a:p>
          <a:p>
            <a:pPr lvl="1"/>
            <a:r>
              <a:rPr lang="en-US" dirty="0"/>
              <a:t>Much early CEA work on pharmaceuticals, for which infrastructure costs relatively low </a:t>
            </a:r>
            <a:endParaRPr lang="en-US" dirty="0" smtClean="0"/>
          </a:p>
          <a:p>
            <a:pPr lvl="1"/>
            <a:r>
              <a:rPr lang="en-US" dirty="0" smtClean="0"/>
              <a:t>Infrastructure costs shared by many interventions</a:t>
            </a:r>
          </a:p>
          <a:p>
            <a:pPr lvl="1"/>
            <a:r>
              <a:rPr lang="en-US" dirty="0" smtClean="0"/>
              <a:t>Economies of scale and scope</a:t>
            </a:r>
          </a:p>
          <a:p>
            <a:pPr lvl="1"/>
            <a:r>
              <a:rPr lang="en-US" dirty="0" smtClean="0"/>
              <a:t>Often highly dependent on local service organization, so may not be readily transferrable between settings</a:t>
            </a:r>
          </a:p>
          <a:p>
            <a:r>
              <a:rPr lang="en-US" dirty="0" smtClean="0"/>
              <a:t>Costing tools beginning to emerge:</a:t>
            </a:r>
          </a:p>
          <a:p>
            <a:pPr lvl="1"/>
            <a:r>
              <a:rPr lang="en-US" sz="2300" dirty="0" smtClean="0"/>
              <a:t>WHO </a:t>
            </a:r>
            <a:r>
              <a:rPr lang="en-US" sz="2300" dirty="0" err="1" smtClean="0"/>
              <a:t>OneHealth</a:t>
            </a:r>
            <a:r>
              <a:rPr lang="en-US" sz="2300" dirty="0" smtClean="0"/>
              <a:t> </a:t>
            </a:r>
            <a:r>
              <a:rPr lang="en-US" sz="2300" dirty="0">
                <a:hlinkClick r:id="rId2"/>
              </a:rPr>
              <a:t>http://www.who.int/choice/onehealthtool/en</a:t>
            </a:r>
            <a:r>
              <a:rPr lang="en-US" sz="2300" dirty="0" smtClean="0">
                <a:hlinkClick r:id="rId2"/>
              </a:rPr>
              <a:t>/</a:t>
            </a:r>
            <a:r>
              <a:rPr lang="en-US" sz="2300" dirty="0" smtClean="0"/>
              <a:t> </a:t>
            </a:r>
          </a:p>
          <a:p>
            <a:pPr lvl="1"/>
            <a:r>
              <a:rPr lang="en-US" sz="2300" dirty="0"/>
              <a:t>JLN Costing Toolkit </a:t>
            </a:r>
            <a:r>
              <a:rPr lang="en-US" sz="2300" dirty="0">
                <a:hlinkClick r:id="rId3"/>
              </a:rPr>
              <a:t>http://</a:t>
            </a:r>
            <a:r>
              <a:rPr lang="en-US" sz="2300" dirty="0" smtClean="0">
                <a:hlinkClick r:id="rId3"/>
              </a:rPr>
              <a:t>www.jointlearningnetwork.org/resources/costing-manual-tool-kit</a:t>
            </a:r>
            <a:r>
              <a:rPr lang="en-US" sz="2300" dirty="0" smtClean="0"/>
              <a:t> </a:t>
            </a:r>
          </a:p>
          <a:p>
            <a:r>
              <a:rPr lang="en-US" dirty="0" smtClean="0"/>
              <a:t>Costing also essential for </a:t>
            </a:r>
          </a:p>
          <a:p>
            <a:pPr lvl="1"/>
            <a:r>
              <a:rPr lang="en-US" dirty="0" smtClean="0"/>
              <a:t>calculating budget impact</a:t>
            </a:r>
          </a:p>
          <a:p>
            <a:pPr lvl="1"/>
            <a:r>
              <a:rPr lang="en-US" dirty="0" smtClean="0"/>
              <a:t>pricing and provider payment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CEA </a:t>
            </a:r>
            <a:r>
              <a:rPr lang="mr-IN" dirty="0" smtClean="0"/>
              <a:t>–</a:t>
            </a:r>
            <a:r>
              <a:rPr lang="en-US" dirty="0" smtClean="0"/>
              <a:t> the cost-effectiveness threshold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threshold indicates the ICER of the </a:t>
            </a:r>
            <a:r>
              <a:rPr lang="en-US" i="1" dirty="0" smtClean="0"/>
              <a:t>marginal intervention</a:t>
            </a:r>
            <a:r>
              <a:rPr lang="en-US" dirty="0" smtClean="0"/>
              <a:t>, just included in the HBP</a:t>
            </a:r>
          </a:p>
          <a:p>
            <a:r>
              <a:rPr lang="en-US" dirty="0" smtClean="0"/>
              <a:t>Any intervention with a higher ICER should be excluded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level of the threshold </a:t>
            </a:r>
            <a:r>
              <a:rPr lang="en-US" dirty="0" smtClean="0"/>
              <a:t>depends on a country’s epidemiology, budget availability, and the range of therapies under consideration </a:t>
            </a:r>
          </a:p>
          <a:p>
            <a:r>
              <a:rPr lang="en-US" dirty="0" smtClean="0"/>
              <a:t>The threshold is useful because it acts as a rigorous </a:t>
            </a:r>
            <a:r>
              <a:rPr lang="en-US" i="1" dirty="0" smtClean="0"/>
              <a:t>rule of thumb</a:t>
            </a:r>
            <a:r>
              <a:rPr lang="en-US" dirty="0" smtClean="0"/>
              <a:t> for considering interventions piecemeal, not requiring re-assessment of the entire HBP</a:t>
            </a:r>
          </a:p>
          <a:p>
            <a:r>
              <a:rPr lang="en-US" dirty="0" smtClean="0"/>
              <a:t>The level of the threshold may change (reduce) if a treatment with </a:t>
            </a:r>
            <a:r>
              <a:rPr lang="en-US" i="1" dirty="0" smtClean="0"/>
              <a:t>high budget impact</a:t>
            </a:r>
            <a:r>
              <a:rPr lang="en-US" dirty="0" smtClean="0"/>
              <a:t> is introduced into the HBP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Quantifying and handling uncertainty in CEA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11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Uncertainty intrinsic to all analysis</a:t>
            </a:r>
          </a:p>
          <a:p>
            <a:r>
              <a:rPr lang="en-US" dirty="0" smtClean="0"/>
              <a:t>Can arise from numerous sources:</a:t>
            </a:r>
          </a:p>
          <a:p>
            <a:pPr lvl="1"/>
            <a:r>
              <a:rPr lang="en-US" dirty="0" smtClean="0"/>
              <a:t>Limitations in evidence from cost-effectiveness studies (e.g. sample size; target population; country setting; date of study)</a:t>
            </a:r>
          </a:p>
          <a:p>
            <a:pPr lvl="1"/>
            <a:r>
              <a:rPr lang="en-US" dirty="0" smtClean="0"/>
              <a:t>Limitations in modelling methods used (model structure, parameters used)</a:t>
            </a:r>
          </a:p>
          <a:p>
            <a:pPr lvl="1"/>
            <a:r>
              <a:rPr lang="en-US" dirty="0" smtClean="0"/>
              <a:t>Uncertainty about effectiveness with which health services will be delivered</a:t>
            </a:r>
          </a:p>
          <a:p>
            <a:pPr lvl="1"/>
            <a:r>
              <a:rPr lang="en-US" dirty="0" smtClean="0"/>
              <a:t>Uncertainty about which population groups will use the treatment and heterogeneity in their benefits or costs</a:t>
            </a:r>
          </a:p>
          <a:p>
            <a:r>
              <a:rPr lang="en-US" dirty="0" smtClean="0"/>
              <a:t>Increasingly sophisticated methods for modelling and presenting uncertainty</a:t>
            </a:r>
          </a:p>
          <a:p>
            <a:r>
              <a:rPr lang="en-US" dirty="0" smtClean="0"/>
              <a:t>Often an important factor in decision-making, especially when deferral of decision is possible</a:t>
            </a:r>
          </a:p>
          <a:p>
            <a:endParaRPr lang="en-US" dirty="0"/>
          </a:p>
          <a:p>
            <a:r>
              <a:rPr lang="en-US" dirty="0" smtClean="0"/>
              <a:t>Griffin, S. and Claxton, K. “Analyzing uncertainty in cost-effectiveness for decision-making”, </a:t>
            </a:r>
            <a:r>
              <a:rPr lang="en-US" dirty="0" err="1" smtClean="0"/>
              <a:t>i</a:t>
            </a:r>
            <a:r>
              <a:rPr lang="en-GB" dirty="0" smtClean="0"/>
              <a:t>n </a:t>
            </a:r>
            <a:r>
              <a:rPr lang="en-GB" dirty="0" err="1" smtClean="0"/>
              <a:t>Glied</a:t>
            </a:r>
            <a:r>
              <a:rPr lang="en-GB" dirty="0"/>
              <a:t>, S. and Smith, P. (</a:t>
            </a:r>
            <a:r>
              <a:rPr lang="en-GB" dirty="0" err="1"/>
              <a:t>eds</a:t>
            </a:r>
            <a:r>
              <a:rPr lang="en-GB" dirty="0"/>
              <a:t>) (2011), </a:t>
            </a:r>
            <a:r>
              <a:rPr lang="en-GB" i="1" dirty="0"/>
              <a:t>The Oxford handbook of health economics</a:t>
            </a:r>
            <a:r>
              <a:rPr lang="en-GB" dirty="0"/>
              <a:t>, Oxford: Oxford University </a:t>
            </a:r>
            <a:r>
              <a:rPr lang="en-GB" dirty="0" smtClean="0"/>
              <a:t>Press</a:t>
            </a:r>
            <a:r>
              <a:rPr lang="en-GB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6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Extended CEA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Verguet</a:t>
            </a:r>
            <a:r>
              <a:rPr lang="en-US" dirty="0" smtClean="0"/>
              <a:t> and Jamison chapter)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Extends the principle of conventional CEA to reflect (a) equity and (b) financial protection</a:t>
            </a:r>
          </a:p>
          <a:p>
            <a:r>
              <a:rPr lang="en-US" dirty="0" smtClean="0"/>
              <a:t>Calculates measures of financial loss averted by including the treatment in the HBP</a:t>
            </a:r>
          </a:p>
          <a:p>
            <a:r>
              <a:rPr lang="en-US" dirty="0" smtClean="0"/>
              <a:t>Reports health gains and financial gains by income group</a:t>
            </a:r>
          </a:p>
          <a:p>
            <a:r>
              <a:rPr lang="en-US" dirty="0" smtClean="0"/>
              <a:t>Leaves reporting disaggregated to allow decision-makers to take the different outcomes into account </a:t>
            </a:r>
            <a:r>
              <a:rPr lang="mr-IN" dirty="0" smtClean="0"/>
              <a:t>–</a:t>
            </a:r>
            <a:r>
              <a:rPr lang="en-US" dirty="0" smtClean="0"/>
              <a:t> does not seek to summarize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Stylized example of ECEA from </a:t>
            </a:r>
            <a:r>
              <a:rPr lang="en-US" dirty="0" err="1" smtClean="0"/>
              <a:t>Verguet</a:t>
            </a:r>
            <a:r>
              <a:rPr lang="en-US" dirty="0" smtClean="0"/>
              <a:t> and Jamison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0512"/>
            <a:ext cx="8229600" cy="41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3. </a:t>
            </a:r>
            <a:r>
              <a:rPr lang="en-GB" sz="4000" dirty="0" smtClean="0"/>
              <a:t>Multiple objectives in CEA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(Morton and Lauer chapter)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Increased interest in ‘multi-criteria decision analysis’ (MCDA)</a:t>
            </a:r>
          </a:p>
          <a:p>
            <a:r>
              <a:rPr lang="en-US" dirty="0" smtClean="0"/>
              <a:t>Reflects concern that health improvement may not be the only objective of concern</a:t>
            </a:r>
          </a:p>
          <a:p>
            <a:pPr lvl="1"/>
            <a:r>
              <a:rPr lang="en-US" dirty="0" smtClean="0"/>
              <a:t>E.g. workforce productivity</a:t>
            </a:r>
          </a:p>
          <a:p>
            <a:r>
              <a:rPr lang="en-US" dirty="0" smtClean="0"/>
              <a:t>ECEA first steps toward a theoretically coherent approach </a:t>
            </a:r>
          </a:p>
          <a:p>
            <a:r>
              <a:rPr lang="en-US" dirty="0" smtClean="0"/>
              <a:t>MCDA a more heuristic and flexible approach that allows </a:t>
            </a:r>
            <a:r>
              <a:rPr lang="en-US" dirty="0" smtClean="0"/>
              <a:t>inclusion and aggregation </a:t>
            </a:r>
            <a:r>
              <a:rPr lang="en-US" dirty="0" smtClean="0"/>
              <a:t>of multiple objectives </a:t>
            </a:r>
          </a:p>
          <a:p>
            <a:pPr lvl="1"/>
            <a:r>
              <a:rPr lang="en-US" dirty="0" smtClean="0"/>
              <a:t>Well-established outside health care sector</a:t>
            </a:r>
          </a:p>
          <a:p>
            <a:pPr lvl="1"/>
            <a:r>
              <a:rPr lang="en-US" dirty="0" smtClean="0"/>
              <a:t>Guidelines on good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implementing MCDA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Who should influence choice and weight of criteria?</a:t>
            </a:r>
          </a:p>
          <a:p>
            <a:r>
              <a:rPr lang="en-US" dirty="0" smtClean="0"/>
              <a:t>What should those criteria be?</a:t>
            </a:r>
          </a:p>
          <a:p>
            <a:r>
              <a:rPr lang="en-US" dirty="0" smtClean="0"/>
              <a:t>How should attainment on the criteria be measured?</a:t>
            </a:r>
          </a:p>
          <a:p>
            <a:r>
              <a:rPr lang="en-US" dirty="0" smtClean="0"/>
              <a:t>What should be the weight placed on each additional unit of attainment for each criterion?</a:t>
            </a:r>
          </a:p>
          <a:p>
            <a:r>
              <a:rPr lang="en-US" dirty="0" smtClean="0"/>
              <a:t>Can MCDA be applied to all interventions under consideration?</a:t>
            </a:r>
          </a:p>
          <a:p>
            <a:r>
              <a:rPr lang="en-US" dirty="0" smtClean="0"/>
              <a:t>Profound methodological challenges</a:t>
            </a:r>
          </a:p>
          <a:p>
            <a:r>
              <a:rPr lang="en-US" dirty="0" smtClean="0"/>
              <a:t>Profound implementation challenges</a:t>
            </a:r>
          </a:p>
        </p:txBody>
      </p:sp>
    </p:spTree>
    <p:extLst>
      <p:ext uri="{BB962C8B-B14F-4D97-AF65-F5344CB8AC3E}">
        <p14:creationId xmlns:p14="http://schemas.microsoft.com/office/powerpoint/2010/main" val="15615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“Nobody knew that healthcare could be so complicated</a:t>
            </a:r>
            <a:r>
              <a:rPr lang="en-GB" dirty="0" smtClean="0"/>
              <a:t>.”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Donald J</a:t>
            </a:r>
            <a:r>
              <a:rPr lang="en-GB" smtClean="0"/>
              <a:t>. Trump, </a:t>
            </a:r>
            <a:r>
              <a:rPr lang="en-GB" dirty="0" smtClean="0"/>
              <a:t>27 February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71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81" y="0"/>
            <a:ext cx="566183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" y="2616200"/>
            <a:ext cx="1903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Morton and </a:t>
            </a:r>
          </a:p>
          <a:p>
            <a:r>
              <a:rPr lang="en-US" dirty="0" smtClean="0"/>
              <a:t>Lauer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7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dirty="0"/>
              <a:t>Non-budgetary </a:t>
            </a:r>
            <a:r>
              <a:rPr lang="en-US" dirty="0" smtClean="0"/>
              <a:t>constraints</a:t>
            </a:r>
            <a:br>
              <a:rPr lang="en-US" dirty="0" smtClean="0"/>
            </a:br>
            <a:r>
              <a:rPr lang="en-US" dirty="0" smtClean="0"/>
              <a:t>(Hauck, Thomas and Smith chapter)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Six categories of impediment to implementing CEA recommendations:</a:t>
            </a:r>
          </a:p>
          <a:p>
            <a:pPr lvl="1"/>
            <a:r>
              <a:rPr lang="en-US" dirty="0" smtClean="0"/>
              <a:t>Design of the health system (</a:t>
            </a:r>
            <a:r>
              <a:rPr lang="en-US" dirty="0" err="1" smtClean="0"/>
              <a:t>eg</a:t>
            </a:r>
            <a:r>
              <a:rPr lang="en-US" dirty="0" smtClean="0"/>
              <a:t> human resource constraints)</a:t>
            </a:r>
          </a:p>
          <a:p>
            <a:pPr lvl="1"/>
            <a:r>
              <a:rPr lang="en-US" dirty="0" smtClean="0"/>
              <a:t>Costs of implementing change</a:t>
            </a:r>
          </a:p>
          <a:p>
            <a:pPr lvl="1"/>
            <a:r>
              <a:rPr lang="en-US" dirty="0" smtClean="0"/>
              <a:t>System interdependencies between interventions (</a:t>
            </a:r>
            <a:r>
              <a:rPr lang="en-US" dirty="0" err="1" smtClean="0"/>
              <a:t>eg</a:t>
            </a:r>
            <a:r>
              <a:rPr lang="en-US" dirty="0" smtClean="0"/>
              <a:t> shared platforms)</a:t>
            </a:r>
          </a:p>
          <a:p>
            <a:pPr lvl="1"/>
            <a:r>
              <a:rPr lang="en-US" dirty="0" smtClean="0"/>
              <a:t>Uncertainty </a:t>
            </a:r>
          </a:p>
          <a:p>
            <a:pPr lvl="1"/>
            <a:r>
              <a:rPr lang="en-US" dirty="0" smtClean="0"/>
              <a:t>Weak governance</a:t>
            </a:r>
          </a:p>
          <a:p>
            <a:pPr lvl="1"/>
            <a:r>
              <a:rPr lang="en-US" dirty="0" smtClean="0"/>
              <a:t>Political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example: system interdependencies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065205"/>
              </p:ext>
            </p:extLst>
          </p:nvPr>
        </p:nvGraphicFramePr>
        <p:xfrm>
          <a:off x="514350" y="1911349"/>
          <a:ext cx="7892522" cy="473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6794500" imgH="4076700" progId="Excel.Sheet.12">
                  <p:embed/>
                </p:oleObj>
              </mc:Choice>
              <mc:Fallback>
                <p:oleObj name="Worksheet" r:id="rId3" imgW="6794500" imgH="4076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350" y="1911349"/>
                        <a:ext cx="7892522" cy="473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113"/>
            <a:ext cx="9144000" cy="59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8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5. </a:t>
            </a:r>
            <a:r>
              <a:rPr lang="en-US" sz="2800" dirty="0"/>
              <a:t>Assessment of evidence relevance and </a:t>
            </a:r>
            <a:r>
              <a:rPr lang="en-US" sz="2800" dirty="0" smtClean="0"/>
              <a:t>limitations</a:t>
            </a:r>
            <a:br>
              <a:rPr lang="en-US" sz="2800" dirty="0" smtClean="0"/>
            </a:br>
            <a:r>
              <a:rPr lang="en-US" sz="2800" dirty="0" smtClean="0"/>
              <a:t>Hawkins, </a:t>
            </a:r>
            <a:r>
              <a:rPr lang="en-US" sz="2800" dirty="0" err="1" smtClean="0"/>
              <a:t>Heggie</a:t>
            </a:r>
            <a:r>
              <a:rPr lang="en-US" sz="2800" dirty="0" smtClean="0"/>
              <a:t> and Wu chapter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Increased interest in what constitutes ‘relevant’ evidence for CEA, and how it might be incorporated into creation of the HBP</a:t>
            </a:r>
          </a:p>
          <a:p>
            <a:r>
              <a:rPr lang="en-US" dirty="0" smtClean="0"/>
              <a:t>Relevance might be related to:</a:t>
            </a:r>
          </a:p>
          <a:p>
            <a:pPr lvl="1"/>
            <a:r>
              <a:rPr lang="en-US" dirty="0" smtClean="0"/>
              <a:t>Treatment under scrutiny and its comparator</a:t>
            </a:r>
          </a:p>
          <a:p>
            <a:pPr lvl="1"/>
            <a:r>
              <a:rPr lang="en-US" dirty="0" smtClean="0"/>
              <a:t>Quality of study</a:t>
            </a:r>
          </a:p>
          <a:p>
            <a:pPr lvl="1"/>
            <a:r>
              <a:rPr lang="en-US" dirty="0" smtClean="0"/>
              <a:t>Population group</a:t>
            </a:r>
          </a:p>
          <a:p>
            <a:pPr lvl="1"/>
            <a:r>
              <a:rPr lang="en-US" dirty="0" smtClean="0"/>
              <a:t>Geography</a:t>
            </a:r>
          </a:p>
          <a:p>
            <a:pPr lvl="1"/>
            <a:r>
              <a:rPr lang="en-US" dirty="0" smtClean="0"/>
              <a:t>Date of study</a:t>
            </a:r>
          </a:p>
          <a:p>
            <a:pPr lvl="1"/>
            <a:r>
              <a:rPr lang="en-US" dirty="0" smtClean="0"/>
              <a:t>Health system setting</a:t>
            </a:r>
          </a:p>
          <a:p>
            <a:r>
              <a:rPr lang="en-US" dirty="0" smtClean="0"/>
              <a:t>General principle is to allow all ‘relevant’ evidence to inform decision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Analytic approaches towards assessment of evidence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Systematic reviews and searches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 snowballing; pearl growing</a:t>
            </a:r>
          </a:p>
          <a:p>
            <a:r>
              <a:rPr lang="en-US" dirty="0" smtClean="0"/>
              <a:t>Assessment of internal and external validity</a:t>
            </a:r>
          </a:p>
          <a:p>
            <a:pPr lvl="1"/>
            <a:r>
              <a:rPr lang="en-US" dirty="0" smtClean="0"/>
              <a:t>validity testing tools </a:t>
            </a:r>
            <a:r>
              <a:rPr lang="en-US" dirty="0" err="1" smtClean="0"/>
              <a:t>eg</a:t>
            </a:r>
            <a:r>
              <a:rPr lang="en-US" dirty="0" smtClean="0"/>
              <a:t> EVAT external validity assessment tool</a:t>
            </a:r>
          </a:p>
          <a:p>
            <a:r>
              <a:rPr lang="en-US" dirty="0" smtClean="0"/>
              <a:t>Meta-analysis and other aggregation tools</a:t>
            </a:r>
          </a:p>
          <a:p>
            <a:r>
              <a:rPr lang="en-US" dirty="0" smtClean="0"/>
              <a:t>Sensitivity analysis</a:t>
            </a:r>
          </a:p>
          <a:p>
            <a:r>
              <a:rPr lang="en-US" dirty="0" smtClean="0"/>
              <a:t>‘Value of information’ analysis </a:t>
            </a:r>
          </a:p>
          <a:p>
            <a:pPr lvl="1"/>
            <a:r>
              <a:rPr lang="en-US" dirty="0" smtClean="0"/>
              <a:t>Identifying priorities for new or augmented data</a:t>
            </a:r>
          </a:p>
          <a:p>
            <a:r>
              <a:rPr lang="en-US" dirty="0" smtClean="0"/>
              <a:t>Creating evidence</a:t>
            </a:r>
          </a:p>
          <a:p>
            <a:pPr lvl="1"/>
            <a:r>
              <a:rPr lang="en-US" dirty="0" smtClean="0"/>
              <a:t>Commissioning research</a:t>
            </a:r>
          </a:p>
          <a:p>
            <a:pPr lvl="1"/>
            <a:r>
              <a:rPr lang="en-US" dirty="0" smtClean="0"/>
              <a:t>Monitoring and evaluation after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Setting analytic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Limited local analytic capacity</a:t>
            </a:r>
          </a:p>
          <a:p>
            <a:r>
              <a:rPr lang="en-US" dirty="0" smtClean="0"/>
              <a:t>Need to prioritize topics</a:t>
            </a:r>
          </a:p>
          <a:p>
            <a:pPr lvl="1"/>
            <a:r>
              <a:rPr lang="en-US" dirty="0" smtClean="0"/>
              <a:t>Always political priority topics!</a:t>
            </a:r>
          </a:p>
          <a:p>
            <a:pPr lvl="1"/>
            <a:r>
              <a:rPr lang="en-US" dirty="0" smtClean="0"/>
              <a:t>But also topics where the budget impact is large</a:t>
            </a:r>
          </a:p>
          <a:p>
            <a:pPr lvl="1"/>
            <a:r>
              <a:rPr lang="mr-IN" dirty="0" smtClean="0"/>
              <a:t>…</a:t>
            </a:r>
            <a:r>
              <a:rPr lang="en-GB" dirty="0" smtClean="0"/>
              <a:t> or the cost-effectiveness is close to your likely threshold</a:t>
            </a:r>
          </a:p>
          <a:p>
            <a:r>
              <a:rPr lang="en-GB" dirty="0" smtClean="0"/>
              <a:t>In principle, treatments currently in the HBP but candidates for exclusion should also be considered</a:t>
            </a:r>
          </a:p>
          <a:p>
            <a:r>
              <a:rPr lang="en-GB" dirty="0" smtClean="0"/>
              <a:t>New evidence may prompt reconsideration</a:t>
            </a:r>
          </a:p>
          <a:p>
            <a:r>
              <a:rPr lang="en-GB" dirty="0" smtClean="0"/>
              <a:t>New research studies</a:t>
            </a:r>
          </a:p>
          <a:p>
            <a:r>
              <a:rPr lang="en-GB" dirty="0" smtClean="0"/>
              <a:t>Assessing monitoring evidence from implementation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Towards standardizing CEA </a:t>
            </a:r>
            <a:r>
              <a:rPr lang="mr-IN" dirty="0" smtClean="0"/>
              <a:t>–</a:t>
            </a:r>
            <a:r>
              <a:rPr lang="en-US" dirty="0" smtClean="0"/>
              <a:t> the international reference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Principles </a:t>
            </a:r>
            <a:r>
              <a:rPr lang="en-US" sz="2000" dirty="0"/>
              <a:t>of Economic Evaluation </a:t>
            </a:r>
            <a:endParaRPr lang="en-US" sz="2000" dirty="0" smtClean="0"/>
          </a:p>
          <a:p>
            <a:pPr lvl="1"/>
            <a:r>
              <a:rPr lang="en-US" sz="1800" dirty="0" smtClean="0"/>
              <a:t>Transparency</a:t>
            </a:r>
          </a:p>
          <a:p>
            <a:pPr lvl="1"/>
            <a:r>
              <a:rPr lang="en-US" sz="1800" dirty="0" smtClean="0"/>
              <a:t>Comparators</a:t>
            </a:r>
          </a:p>
          <a:p>
            <a:pPr lvl="1"/>
            <a:r>
              <a:rPr lang="en-US" sz="1800" dirty="0" smtClean="0"/>
              <a:t>Use </a:t>
            </a:r>
            <a:r>
              <a:rPr lang="en-US" sz="1800" dirty="0"/>
              <a:t>of </a:t>
            </a:r>
            <a:r>
              <a:rPr lang="en-US" sz="1800" dirty="0" smtClean="0"/>
              <a:t>Evidence</a:t>
            </a:r>
          </a:p>
          <a:p>
            <a:pPr lvl="1"/>
            <a:r>
              <a:rPr lang="en-US" sz="1800" dirty="0" smtClean="0"/>
              <a:t>Measure </a:t>
            </a:r>
            <a:r>
              <a:rPr lang="en-US" sz="1800" dirty="0"/>
              <a:t>of </a:t>
            </a:r>
            <a:r>
              <a:rPr lang="en-US" sz="1800" dirty="0" smtClean="0"/>
              <a:t>outcome</a:t>
            </a:r>
          </a:p>
          <a:p>
            <a:pPr lvl="1"/>
            <a:r>
              <a:rPr lang="en-US" sz="1800" dirty="0" smtClean="0"/>
              <a:t>Measurement </a:t>
            </a:r>
            <a:r>
              <a:rPr lang="en-US" sz="1800" dirty="0"/>
              <a:t>of </a:t>
            </a:r>
            <a:r>
              <a:rPr lang="en-US" sz="1800" dirty="0" smtClean="0"/>
              <a:t>costs</a:t>
            </a:r>
          </a:p>
          <a:p>
            <a:pPr lvl="1"/>
            <a:r>
              <a:rPr lang="en-US" sz="1800" dirty="0" smtClean="0"/>
              <a:t>Time </a:t>
            </a:r>
            <a:r>
              <a:rPr lang="en-US" sz="1800" dirty="0"/>
              <a:t>horizon for costs and </a:t>
            </a:r>
            <a:r>
              <a:rPr lang="en-US" sz="1800" dirty="0" smtClean="0"/>
              <a:t>effects</a:t>
            </a:r>
          </a:p>
          <a:p>
            <a:pPr lvl="1"/>
            <a:r>
              <a:rPr lang="en-US" sz="1800" dirty="0" smtClean="0"/>
              <a:t>Costs </a:t>
            </a:r>
            <a:r>
              <a:rPr lang="en-US" sz="1800" dirty="0"/>
              <a:t>and Effects outside health </a:t>
            </a:r>
            <a:endParaRPr lang="en-US" sz="1800" dirty="0" smtClean="0"/>
          </a:p>
          <a:p>
            <a:pPr lvl="1"/>
            <a:r>
              <a:rPr lang="en-US" sz="1800" dirty="0" smtClean="0"/>
              <a:t>Heterogeneity </a:t>
            </a:r>
          </a:p>
          <a:p>
            <a:pPr lvl="1"/>
            <a:r>
              <a:rPr lang="en-US" sz="1800" dirty="0" smtClean="0"/>
              <a:t>Uncertainty </a:t>
            </a:r>
          </a:p>
          <a:p>
            <a:pPr lvl="1"/>
            <a:r>
              <a:rPr lang="en-US" sz="1800" dirty="0" smtClean="0"/>
              <a:t>Impact </a:t>
            </a:r>
            <a:r>
              <a:rPr lang="en-US" sz="1800" dirty="0"/>
              <a:t>on other constraints and budget impact </a:t>
            </a:r>
            <a:endParaRPr lang="en-US" sz="1800" dirty="0" smtClean="0"/>
          </a:p>
          <a:p>
            <a:pPr lvl="1"/>
            <a:r>
              <a:rPr lang="en-US" sz="1800" dirty="0" smtClean="0"/>
              <a:t>Equity implications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381000" y="55626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Reference Case for Economic </a:t>
            </a:r>
            <a:r>
              <a:rPr lang="en-US" b="1" dirty="0" smtClean="0"/>
              <a:t>Evaluation (2015) </a:t>
            </a:r>
            <a:endParaRPr lang="en-US" dirty="0"/>
          </a:p>
          <a:p>
            <a:r>
              <a:rPr lang="en-US" dirty="0"/>
              <a:t>Tommy Wilkinson, </a:t>
            </a:r>
            <a:r>
              <a:rPr lang="en-US" dirty="0" err="1"/>
              <a:t>Kalipso</a:t>
            </a:r>
            <a:r>
              <a:rPr lang="en-US" dirty="0"/>
              <a:t> </a:t>
            </a:r>
            <a:r>
              <a:rPr lang="en-US" dirty="0" err="1"/>
              <a:t>Chalkidou</a:t>
            </a:r>
            <a:r>
              <a:rPr lang="en-US" dirty="0"/>
              <a:t>, Karl Claxton, Paul </a:t>
            </a:r>
            <a:r>
              <a:rPr lang="en-US" dirty="0" err="1"/>
              <a:t>Revill</a:t>
            </a:r>
            <a:r>
              <a:rPr lang="en-US" dirty="0"/>
              <a:t>, Mark </a:t>
            </a:r>
            <a:r>
              <a:rPr lang="en-US" dirty="0" err="1"/>
              <a:t>Sculpher</a:t>
            </a:r>
            <a:r>
              <a:rPr lang="en-US" dirty="0"/>
              <a:t>, Andrew Briggs, </a:t>
            </a:r>
            <a:r>
              <a:rPr lang="en-US" dirty="0" err="1"/>
              <a:t>Yot</a:t>
            </a:r>
            <a:r>
              <a:rPr lang="en-US" dirty="0"/>
              <a:t> </a:t>
            </a:r>
            <a:r>
              <a:rPr lang="en-US" dirty="0" err="1"/>
              <a:t>Teerawattananon</a:t>
            </a:r>
            <a:r>
              <a:rPr lang="en-US" dirty="0"/>
              <a:t>, </a:t>
            </a:r>
            <a:r>
              <a:rPr lang="en-US" dirty="0" err="1"/>
              <a:t>Waranya</a:t>
            </a:r>
            <a:r>
              <a:rPr lang="en-US" dirty="0"/>
              <a:t> </a:t>
            </a:r>
            <a:r>
              <a:rPr lang="en-US" dirty="0" err="1"/>
              <a:t>Rattanavipapong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9400" y="6473825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http://www.idsihealth.org/knowledge_base/the-reference-case-for-economic-evaluation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4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Contribution of methods to creation of the HBP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Clarify nature of choices to be made</a:t>
            </a:r>
          </a:p>
          <a:p>
            <a:r>
              <a:rPr lang="en-US" dirty="0" smtClean="0"/>
              <a:t>Make political preferences operational</a:t>
            </a:r>
          </a:p>
          <a:p>
            <a:r>
              <a:rPr lang="en-US" dirty="0" smtClean="0"/>
              <a:t>Create a ‘level playing field’ for patients, providers and manufacturers</a:t>
            </a:r>
          </a:p>
          <a:p>
            <a:r>
              <a:rPr lang="en-US" dirty="0" smtClean="0"/>
              <a:t>Promote consistency, transparency and stability</a:t>
            </a:r>
          </a:p>
          <a:p>
            <a:r>
              <a:rPr lang="en-US" dirty="0" smtClean="0"/>
              <a:t>Synthesize available evidence</a:t>
            </a:r>
          </a:p>
          <a:p>
            <a:r>
              <a:rPr lang="en-US" dirty="0" smtClean="0"/>
              <a:t>Identify priorities for new evidence</a:t>
            </a:r>
          </a:p>
          <a:p>
            <a:r>
              <a:rPr lang="en-US" dirty="0" smtClean="0"/>
              <a:t>Maximize ‘value’ secured from health system</a:t>
            </a:r>
          </a:p>
          <a:p>
            <a:r>
              <a:rPr lang="en-US" dirty="0" smtClean="0"/>
              <a:t>Promote confidence that health system finances are spent wisely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Amanda Glassman, Ursula </a:t>
            </a:r>
            <a:r>
              <a:rPr lang="en-GB" dirty="0" err="1" smtClean="0"/>
              <a:t>Giedion</a:t>
            </a:r>
            <a:r>
              <a:rPr lang="en-GB" dirty="0" smtClean="0"/>
              <a:t>, </a:t>
            </a:r>
            <a:r>
              <a:rPr lang="en-GB" dirty="0" err="1" smtClean="0"/>
              <a:t>Kalipso</a:t>
            </a:r>
            <a:r>
              <a:rPr lang="en-GB" dirty="0" smtClean="0"/>
              <a:t> </a:t>
            </a:r>
            <a:r>
              <a:rPr lang="en-GB" dirty="0" err="1" smtClean="0"/>
              <a:t>Chalkidou</a:t>
            </a:r>
            <a:r>
              <a:rPr lang="en-GB" dirty="0" smtClean="0"/>
              <a:t>, Tommy Wilkinson, Paul </a:t>
            </a:r>
            <a:r>
              <a:rPr lang="en-GB" dirty="0" err="1" smtClean="0"/>
              <a:t>Revill</a:t>
            </a:r>
            <a:endParaRPr lang="en-GB" dirty="0" smtClean="0"/>
          </a:p>
          <a:p>
            <a:r>
              <a:rPr lang="en-GB" dirty="0"/>
              <a:t>Book </a:t>
            </a:r>
            <a:r>
              <a:rPr lang="en-GB" dirty="0" smtClean="0"/>
              <a:t>chapter authors</a:t>
            </a:r>
            <a:r>
              <a:rPr lang="en-GB" dirty="0"/>
              <a:t>: </a:t>
            </a:r>
            <a:endParaRPr lang="en-GB" dirty="0" smtClean="0"/>
          </a:p>
          <a:p>
            <a:pPr lvl="1"/>
            <a:r>
              <a:rPr lang="en-GB" dirty="0" smtClean="0"/>
              <a:t>Mark </a:t>
            </a:r>
            <a:r>
              <a:rPr lang="en-GB" dirty="0" err="1" smtClean="0"/>
              <a:t>Sculpher</a:t>
            </a:r>
            <a:r>
              <a:rPr lang="en-GB" dirty="0" smtClean="0"/>
              <a:t>; Paul </a:t>
            </a:r>
            <a:r>
              <a:rPr lang="en-GB" dirty="0" err="1" smtClean="0"/>
              <a:t>Revill</a:t>
            </a:r>
            <a:r>
              <a:rPr lang="en-GB" dirty="0" smtClean="0"/>
              <a:t>; Jessica </a:t>
            </a:r>
            <a:r>
              <a:rPr lang="en-GB" dirty="0" err="1" smtClean="0"/>
              <a:t>Ochalek</a:t>
            </a:r>
            <a:r>
              <a:rPr lang="en-GB" dirty="0" smtClean="0"/>
              <a:t>; Karl </a:t>
            </a:r>
            <a:r>
              <a:rPr lang="en-GB" dirty="0"/>
              <a:t>Claxton; Cheryl </a:t>
            </a:r>
            <a:r>
              <a:rPr lang="en-GB" dirty="0" err="1" smtClean="0"/>
              <a:t>Cashin</a:t>
            </a:r>
            <a:r>
              <a:rPr lang="en-GB" dirty="0" smtClean="0"/>
              <a:t>; Annette </a:t>
            </a:r>
            <a:r>
              <a:rPr lang="en-GB" dirty="0" err="1" smtClean="0"/>
              <a:t>Özaltın</a:t>
            </a:r>
            <a:r>
              <a:rPr lang="en-GB" dirty="0" smtClean="0"/>
              <a:t>; Alec Morton; Jeremy </a:t>
            </a:r>
            <a:r>
              <a:rPr lang="en-GB" dirty="0"/>
              <a:t>A. Lauer; </a:t>
            </a:r>
            <a:r>
              <a:rPr lang="en-GB" dirty="0" err="1"/>
              <a:t>Stéphane</a:t>
            </a:r>
            <a:r>
              <a:rPr lang="en-GB" dirty="0"/>
              <a:t> </a:t>
            </a:r>
            <a:r>
              <a:rPr lang="en-GB" dirty="0" err="1" smtClean="0"/>
              <a:t>Verguet</a:t>
            </a:r>
            <a:r>
              <a:rPr lang="en-GB" dirty="0" smtClean="0"/>
              <a:t>; Dean </a:t>
            </a:r>
            <a:r>
              <a:rPr lang="en-GB" dirty="0"/>
              <a:t>T. Jamison; </a:t>
            </a:r>
            <a:r>
              <a:rPr lang="en-GB" dirty="0" smtClean="0"/>
              <a:t>Katharina Hauck; </a:t>
            </a:r>
            <a:r>
              <a:rPr lang="en-GB" dirty="0" err="1" smtClean="0"/>
              <a:t>Ranjeeta</a:t>
            </a:r>
            <a:r>
              <a:rPr lang="en-GB" dirty="0" smtClean="0"/>
              <a:t> Thomas; Neil Hawkins; Robert </a:t>
            </a:r>
            <a:r>
              <a:rPr lang="en-GB" dirty="0" err="1" smtClean="0"/>
              <a:t>Heggie</a:t>
            </a:r>
            <a:r>
              <a:rPr lang="en-GB" dirty="0" smtClean="0"/>
              <a:t>; Olivia Wu</a:t>
            </a:r>
          </a:p>
          <a:p>
            <a:r>
              <a:rPr lang="en-GB" dirty="0" smtClean="0"/>
              <a:t>Commentaries</a:t>
            </a:r>
          </a:p>
          <a:p>
            <a:pPr lvl="1"/>
            <a:r>
              <a:rPr lang="en-GB" dirty="0" smtClean="0"/>
              <a:t>Gerald </a:t>
            </a:r>
            <a:r>
              <a:rPr lang="en-GB" dirty="0" err="1" smtClean="0"/>
              <a:t>Manthalu</a:t>
            </a:r>
            <a:r>
              <a:rPr lang="en-GB" dirty="0" smtClean="0"/>
              <a:t>; Dominic </a:t>
            </a:r>
            <a:r>
              <a:rPr lang="en-GB" dirty="0" err="1" smtClean="0"/>
              <a:t>Nkhoma</a:t>
            </a:r>
            <a:r>
              <a:rPr lang="en-GB" dirty="0" smtClean="0"/>
              <a:t>; Jessica </a:t>
            </a:r>
            <a:r>
              <a:rPr lang="en-GB" dirty="0" err="1" smtClean="0"/>
              <a:t>Ochalek</a:t>
            </a:r>
            <a:r>
              <a:rPr lang="en-GB" dirty="0" smtClean="0"/>
              <a:t>; Andrew Phillips</a:t>
            </a:r>
            <a:r>
              <a:rPr lang="mr-IN" dirty="0" smtClean="0"/>
              <a:t>;</a:t>
            </a:r>
            <a:r>
              <a:rPr lang="en-GB" dirty="0" smtClean="0"/>
              <a:t> Paul </a:t>
            </a:r>
            <a:r>
              <a:rPr lang="en-GB" dirty="0" err="1" smtClean="0"/>
              <a:t>Revill</a:t>
            </a:r>
            <a:r>
              <a:rPr lang="mr-IN" dirty="0" smtClean="0"/>
              <a:t>;</a:t>
            </a:r>
            <a:r>
              <a:rPr lang="en-GB" dirty="0" smtClean="0"/>
              <a:t> </a:t>
            </a:r>
            <a:r>
              <a:rPr lang="en-GB" dirty="0" err="1" smtClean="0"/>
              <a:t>Yot</a:t>
            </a:r>
            <a:r>
              <a:rPr lang="en-GB" dirty="0" smtClean="0"/>
              <a:t> </a:t>
            </a:r>
            <a:r>
              <a:rPr lang="en-GB" dirty="0" err="1" smtClean="0"/>
              <a:t>Teerawattananon</a:t>
            </a:r>
            <a:r>
              <a:rPr lang="mr-IN" dirty="0" smtClean="0"/>
              <a:t>;</a:t>
            </a:r>
            <a:r>
              <a:rPr lang="en-GB" dirty="0" smtClean="0"/>
              <a:t> </a:t>
            </a:r>
            <a:r>
              <a:rPr lang="en-GB" dirty="0" err="1" smtClean="0"/>
              <a:t>Nattha</a:t>
            </a:r>
            <a:r>
              <a:rPr lang="en-GB" dirty="0" smtClean="0"/>
              <a:t> </a:t>
            </a:r>
            <a:r>
              <a:rPr lang="en-GB" dirty="0" err="1" smtClean="0"/>
              <a:t>Tritasavit</a:t>
            </a:r>
            <a:r>
              <a:rPr lang="mr-IN" dirty="0" smtClean="0"/>
              <a:t>;</a:t>
            </a:r>
            <a:r>
              <a:rPr lang="en-GB" dirty="0" smtClean="0"/>
              <a:t> </a:t>
            </a:r>
            <a:r>
              <a:rPr lang="en-GB" dirty="0" err="1" smtClean="0"/>
              <a:t>Sitaporn</a:t>
            </a:r>
            <a:r>
              <a:rPr lang="en-GB" dirty="0" smtClean="0"/>
              <a:t> </a:t>
            </a:r>
            <a:r>
              <a:rPr lang="en-GB" dirty="0" err="1" smtClean="0"/>
              <a:t>Youngkong</a:t>
            </a:r>
            <a:r>
              <a:rPr lang="mr-IN" dirty="0" smtClean="0"/>
              <a:t>;</a:t>
            </a:r>
            <a:r>
              <a:rPr lang="en-GB" dirty="0" smtClean="0"/>
              <a:t> </a:t>
            </a:r>
            <a:r>
              <a:rPr lang="en-GB" dirty="0" err="1" smtClean="0"/>
              <a:t>Suradech</a:t>
            </a:r>
            <a:r>
              <a:rPr lang="en-GB" dirty="0" smtClean="0"/>
              <a:t> </a:t>
            </a:r>
            <a:r>
              <a:rPr lang="en-GB" dirty="0" err="1" smtClean="0"/>
              <a:t>Doungthipsirikul</a:t>
            </a:r>
            <a:r>
              <a:rPr lang="mr-IN" dirty="0" smtClean="0"/>
              <a:t>;</a:t>
            </a:r>
            <a:r>
              <a:rPr lang="en-GB" dirty="0" smtClean="0"/>
              <a:t> </a:t>
            </a:r>
            <a:r>
              <a:rPr lang="en-GB" dirty="0"/>
              <a:t>Tran </a:t>
            </a:r>
            <a:r>
              <a:rPr lang="en-GB" dirty="0" err="1"/>
              <a:t>Thi</a:t>
            </a:r>
            <a:r>
              <a:rPr lang="en-GB" dirty="0"/>
              <a:t> Mai </a:t>
            </a:r>
            <a:r>
              <a:rPr lang="en-GB" dirty="0" err="1" smtClean="0"/>
              <a:t>Oanh</a:t>
            </a:r>
            <a:r>
              <a:rPr lang="mr-IN" dirty="0" smtClean="0"/>
              <a:t>;</a:t>
            </a:r>
            <a:r>
              <a:rPr lang="en-GB" dirty="0" smtClean="0"/>
              <a:t> </a:t>
            </a:r>
            <a:r>
              <a:rPr lang="en-GB" dirty="0" err="1" smtClean="0"/>
              <a:t>Khuong</a:t>
            </a:r>
            <a:r>
              <a:rPr lang="en-GB" dirty="0" smtClean="0"/>
              <a:t> </a:t>
            </a:r>
            <a:r>
              <a:rPr lang="en-GB" dirty="0"/>
              <a:t>Anh </a:t>
            </a:r>
            <a:r>
              <a:rPr lang="en-GB" dirty="0" smtClean="0"/>
              <a:t>Tuan</a:t>
            </a:r>
            <a:r>
              <a:rPr lang="mr-IN" dirty="0" smtClean="0"/>
              <a:t>;</a:t>
            </a:r>
            <a:r>
              <a:rPr lang="en-GB" dirty="0" smtClean="0"/>
              <a:t> Nguyen </a:t>
            </a:r>
            <a:r>
              <a:rPr lang="en-GB" dirty="0" err="1" smtClean="0"/>
              <a:t>Khanh</a:t>
            </a:r>
            <a:r>
              <a:rPr lang="en-GB" dirty="0" smtClean="0"/>
              <a:t> Phuong</a:t>
            </a:r>
            <a:r>
              <a:rPr lang="mr-IN" dirty="0" smtClean="0"/>
              <a:t>;</a:t>
            </a:r>
            <a:r>
              <a:rPr lang="en-GB" dirty="0" smtClean="0"/>
              <a:t> </a:t>
            </a:r>
            <a:r>
              <a:rPr lang="en-GB" dirty="0" err="1" smtClean="0"/>
              <a:t>Waranya</a:t>
            </a:r>
            <a:r>
              <a:rPr lang="en-GB" dirty="0" smtClean="0"/>
              <a:t> </a:t>
            </a:r>
            <a:r>
              <a:rPr lang="en-GB" dirty="0" err="1"/>
              <a:t>Rattanavipapong</a:t>
            </a:r>
            <a:endParaRPr lang="en-GB" dirty="0" smtClean="0"/>
          </a:p>
          <a:p>
            <a:r>
              <a:rPr lang="en-GB" dirty="0"/>
              <a:t>International Decision Support Initiative (</a:t>
            </a:r>
            <a:r>
              <a:rPr lang="en-GB" dirty="0" err="1"/>
              <a:t>iDSI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funded </a:t>
            </a:r>
            <a:r>
              <a:rPr lang="en-GB" dirty="0"/>
              <a:t>by the Bill &amp; Melinda Gates </a:t>
            </a:r>
            <a:r>
              <a:rPr lang="en-GB" dirty="0" smtClean="0"/>
              <a:t>Foundation, the </a:t>
            </a:r>
            <a:r>
              <a:rPr lang="en-GB" dirty="0"/>
              <a:t>UK Department for International </a:t>
            </a:r>
            <a:r>
              <a:rPr lang="en-GB" dirty="0" smtClean="0"/>
              <a:t>Development, </a:t>
            </a:r>
            <a:r>
              <a:rPr lang="en-GB" dirty="0"/>
              <a:t>and the Rockefeller Foundation.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3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explain the role, the strengths and the limitations of analytic methods in informing the specification of the health benefits package</a:t>
            </a:r>
          </a:p>
          <a:p>
            <a:r>
              <a:rPr lang="en-US" dirty="0" smtClean="0"/>
              <a:t>To explore </a:t>
            </a:r>
            <a:r>
              <a:rPr lang="en-US" dirty="0" smtClean="0"/>
              <a:t>the most promising avenues for future development of methods</a:t>
            </a:r>
          </a:p>
          <a:p>
            <a:r>
              <a:rPr lang="en-US" dirty="0" smtClean="0"/>
              <a:t>Not intended as a methods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Ten Core Elements of Setting a Health Benefits Package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512952"/>
            <a:ext cx="6235700" cy="47989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9100" y="6299200"/>
            <a:ext cx="835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smtClean="0"/>
              <a:t>Glassman, </a:t>
            </a:r>
            <a:r>
              <a:rPr lang="en-GB" sz="1200"/>
              <a:t>A</a:t>
            </a:r>
            <a:r>
              <a:rPr lang="en-GB" sz="1200" smtClean="0"/>
              <a:t>., Giedion, </a:t>
            </a:r>
            <a:r>
              <a:rPr lang="en-GB" sz="1200"/>
              <a:t>U</a:t>
            </a:r>
            <a:r>
              <a:rPr lang="en-GB" sz="1200" smtClean="0"/>
              <a:t>., Sakuma, </a:t>
            </a:r>
            <a:r>
              <a:rPr lang="en-GB" sz="1200" dirty="0"/>
              <a:t>Y. </a:t>
            </a:r>
            <a:r>
              <a:rPr lang="en-GB" sz="1200"/>
              <a:t>and </a:t>
            </a:r>
            <a:r>
              <a:rPr lang="en-GB" sz="1200" smtClean="0"/>
              <a:t>Smith, </a:t>
            </a:r>
            <a:r>
              <a:rPr lang="en-GB" sz="1200" dirty="0"/>
              <a:t>P. (</a:t>
            </a:r>
            <a:r>
              <a:rPr lang="en-GB" sz="1200"/>
              <a:t>2016</a:t>
            </a:r>
            <a:r>
              <a:rPr lang="en-GB" sz="1200" smtClean="0"/>
              <a:t>), </a:t>
            </a:r>
            <a:r>
              <a:rPr lang="en-GB" sz="1200" dirty="0"/>
              <a:t>“Creating a health benefits package: what are the necessary </a:t>
            </a:r>
            <a:r>
              <a:rPr lang="en-GB" sz="1200"/>
              <a:t>processes</a:t>
            </a:r>
            <a:r>
              <a:rPr lang="en-GB" sz="1200" smtClean="0"/>
              <a:t>?”, </a:t>
            </a:r>
            <a:r>
              <a:rPr lang="en-GB" sz="1200" i="1" dirty="0"/>
              <a:t>Health Systems </a:t>
            </a:r>
            <a:r>
              <a:rPr lang="en-GB" sz="1200" i="1"/>
              <a:t>and </a:t>
            </a:r>
            <a:r>
              <a:rPr lang="en-GB" sz="1200" i="1" smtClean="0"/>
              <a:t>Reform,</a:t>
            </a:r>
            <a:r>
              <a:rPr lang="en-GB" sz="1200" smtClean="0"/>
              <a:t> </a:t>
            </a:r>
            <a:r>
              <a:rPr lang="en-GB" sz="1200"/>
              <a:t>2(1</a:t>
            </a:r>
            <a:r>
              <a:rPr lang="en-GB" sz="1200" smtClean="0"/>
              <a:t>), </a:t>
            </a:r>
            <a:r>
              <a:rPr lang="en-GB" sz="1200" dirty="0"/>
              <a:t>31-50. </a:t>
            </a:r>
          </a:p>
        </p:txBody>
      </p:sp>
      <p:sp>
        <p:nvSpPr>
          <p:cNvPr id="2" name="Oval 1"/>
          <p:cNvSpPr/>
          <p:nvPr/>
        </p:nvSpPr>
        <p:spPr>
          <a:xfrm>
            <a:off x="5575300" y="1257300"/>
            <a:ext cx="2298700" cy="3860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0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Three dimensions to consider when moving towards </a:t>
            </a:r>
            <a:r>
              <a:rPr lang="en-GB" dirty="0" smtClean="0"/>
              <a:t>universal coverage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651000"/>
            <a:ext cx="7569200" cy="4508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100" y="6299200"/>
            <a:ext cx="835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World Health Organization (</a:t>
            </a:r>
            <a:r>
              <a:rPr lang="en-GB" sz="1200" smtClean="0"/>
              <a:t>2010), </a:t>
            </a:r>
            <a:r>
              <a:rPr lang="en-GB" sz="1200" i="1" dirty="0" smtClean="0"/>
              <a:t>World Health </a:t>
            </a:r>
            <a:r>
              <a:rPr lang="en-GB" sz="1200" i="1" smtClean="0"/>
              <a:t>Report 2010</a:t>
            </a:r>
            <a:r>
              <a:rPr lang="en-GB" sz="1200" smtClean="0"/>
              <a:t>, </a:t>
            </a:r>
            <a:r>
              <a:rPr lang="en-GB" sz="1200" dirty="0" smtClean="0"/>
              <a:t>WHO: Geneva</a:t>
            </a:r>
            <a:endParaRPr lang="en-GB" sz="1200" dirty="0"/>
          </a:p>
        </p:txBody>
      </p:sp>
      <p:sp>
        <p:nvSpPr>
          <p:cNvPr id="6" name="Oval 5"/>
          <p:cNvSpPr/>
          <p:nvPr/>
        </p:nvSpPr>
        <p:spPr>
          <a:xfrm>
            <a:off x="5829300" y="5054600"/>
            <a:ext cx="1498600" cy="990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5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role of analytic methods in informing the HBP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Creation of HBP serious issue, with consequences for the health, life prospects and finances of affected individuals</a:t>
            </a:r>
          </a:p>
          <a:p>
            <a:r>
              <a:rPr lang="en-US" dirty="0" smtClean="0"/>
              <a:t>Ultimately a profound political problem</a:t>
            </a:r>
          </a:p>
          <a:p>
            <a:r>
              <a:rPr lang="en-US" dirty="0" smtClean="0"/>
              <a:t>Analytic methods can contribute by:</a:t>
            </a:r>
          </a:p>
          <a:p>
            <a:pPr lvl="1"/>
            <a:r>
              <a:rPr lang="en-US" dirty="0" smtClean="0"/>
              <a:t>Acting </a:t>
            </a:r>
            <a:r>
              <a:rPr lang="en-US" dirty="0"/>
              <a:t>as a ‘referee’ between competing claims for limited resources </a:t>
            </a:r>
            <a:endParaRPr lang="en-US" dirty="0" smtClean="0"/>
          </a:p>
          <a:p>
            <a:pPr lvl="1"/>
            <a:r>
              <a:rPr lang="en-US" dirty="0" smtClean="0"/>
              <a:t>Protecting </a:t>
            </a:r>
            <a:r>
              <a:rPr lang="en-US" dirty="0"/>
              <a:t>politicians and other policy makers from impossible demands of competing claims for health services </a:t>
            </a:r>
            <a:endParaRPr lang="en-US" dirty="0" smtClean="0"/>
          </a:p>
          <a:p>
            <a:pPr lvl="1"/>
            <a:r>
              <a:rPr lang="en-US" dirty="0" smtClean="0"/>
              <a:t>Clarifying priorities and trade-offs (e.g. equity)</a:t>
            </a:r>
          </a:p>
          <a:p>
            <a:pPr lvl="1"/>
            <a:r>
              <a:rPr lang="en-US" dirty="0" smtClean="0"/>
              <a:t>Facilitating accountability, transparency and consistency</a:t>
            </a:r>
          </a:p>
          <a:p>
            <a:pPr lvl="1"/>
            <a:r>
              <a:rPr lang="en-US" dirty="0" smtClean="0"/>
              <a:t>Using evidence to best effect</a:t>
            </a:r>
          </a:p>
          <a:p>
            <a:pPr lvl="1"/>
            <a:r>
              <a:rPr lang="en-US" dirty="0" smtClean="0"/>
              <a:t>Focusing attention where it is most needed</a:t>
            </a:r>
          </a:p>
          <a:p>
            <a:pPr lvl="1">
              <a:spcAft>
                <a:spcPts val="500"/>
              </a:spcAft>
            </a:pPr>
            <a:r>
              <a:rPr lang="en-US" dirty="0" smtClean="0"/>
              <a:t>Demonstrating </a:t>
            </a:r>
            <a:r>
              <a:rPr lang="en-US" dirty="0"/>
              <a:t>that health service funds are spent wisely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 methods in context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00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Should always be informed </a:t>
            </a:r>
            <a:r>
              <a:rPr lang="en-US" dirty="0"/>
              <a:t>by legitimate policy </a:t>
            </a:r>
            <a:r>
              <a:rPr lang="en-US" dirty="0" smtClean="0"/>
              <a:t>choices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Their key role is to apply chosen criteria consistently and universally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Methods seek to maximize the ‘value’ obtained from limited health system resources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Transparency </a:t>
            </a:r>
            <a:r>
              <a:rPr lang="en-US" dirty="0" smtClean="0"/>
              <a:t>should </a:t>
            </a:r>
            <a:r>
              <a:rPr lang="en-US" dirty="0" smtClean="0"/>
              <a:t>be intrinsic to analysis</a:t>
            </a:r>
          </a:p>
          <a:p>
            <a:pPr>
              <a:spcAft>
                <a:spcPts val="500"/>
              </a:spcAft>
            </a:pPr>
            <a:r>
              <a:rPr lang="en-US" dirty="0"/>
              <a:t>Recognize limitations to data, research and analytic capacity</a:t>
            </a:r>
          </a:p>
          <a:p>
            <a:pPr>
              <a:spcAft>
                <a:spcPts val="500"/>
              </a:spcAft>
            </a:pPr>
            <a:r>
              <a:rPr lang="en-US" dirty="0" smtClean="0"/>
              <a:t>Analytic evidence should usually be considered alongside other contextual evidence and constraints.</a:t>
            </a:r>
          </a:p>
        </p:txBody>
      </p:sp>
    </p:spTree>
    <p:extLst>
      <p:ext uri="{BB962C8B-B14F-4D97-AF65-F5344CB8AC3E}">
        <p14:creationId xmlns:p14="http://schemas.microsoft.com/office/powerpoint/2010/main" val="19918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choices when applying analytic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‘value’?</a:t>
            </a:r>
          </a:p>
          <a:p>
            <a:pPr lvl="1"/>
            <a:r>
              <a:rPr lang="en-US" dirty="0" smtClean="0"/>
              <a:t>Health </a:t>
            </a:r>
          </a:p>
          <a:p>
            <a:pPr lvl="1"/>
            <a:r>
              <a:rPr lang="en-US" dirty="0" smtClean="0"/>
              <a:t>Financial protection</a:t>
            </a:r>
          </a:p>
          <a:p>
            <a:pPr lvl="1"/>
            <a:r>
              <a:rPr lang="en-US" dirty="0" smtClean="0"/>
              <a:t>Other </a:t>
            </a:r>
          </a:p>
          <a:p>
            <a:r>
              <a:rPr lang="en-US" dirty="0" smtClean="0"/>
              <a:t>What are available resources?</a:t>
            </a:r>
          </a:p>
          <a:p>
            <a:r>
              <a:rPr lang="en-US" dirty="0" smtClean="0"/>
              <a:t>What are other constraints to choices?</a:t>
            </a:r>
          </a:p>
          <a:p>
            <a:r>
              <a:rPr lang="en-US" dirty="0" smtClean="0"/>
              <a:t>How is ‘equity’ to be interpreted?</a:t>
            </a:r>
          </a:p>
          <a:p>
            <a:r>
              <a:rPr lang="en-US" dirty="0" smtClean="0"/>
              <a:t>What time period is under consideration?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key concept of ‘opportunity cost’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Whatever methods are used, some groups will gain (from inclusions in the HBP) and others will lose (through exclusions from the HBP)</a:t>
            </a:r>
          </a:p>
          <a:p>
            <a:r>
              <a:rPr lang="en-US" dirty="0" smtClean="0"/>
              <a:t>Gains from inclusions may be reflected in: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ealth (access to services that would not otherwise have been available)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inance (zero charges for services that would otherwise be charged for)  </a:t>
            </a:r>
          </a:p>
          <a:p>
            <a:r>
              <a:rPr lang="en-US" dirty="0" smtClean="0"/>
              <a:t>These gains must be compared with the opportunity costs for those whose medical needs are excluded from the HBP</a:t>
            </a:r>
          </a:p>
          <a:p>
            <a:r>
              <a:rPr lang="en-US" dirty="0" smtClean="0"/>
              <a:t>‘Externalities’ and other considerations </a:t>
            </a:r>
            <a:r>
              <a:rPr lang="en-US" dirty="0" smtClean="0"/>
              <a:t>complicate matters for </a:t>
            </a:r>
            <a:r>
              <a:rPr lang="en-US" dirty="0" smtClean="0"/>
              <a:t>infectious 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15602</TotalTime>
  <Words>1851</Words>
  <Application>Microsoft Macintosh PowerPoint</Application>
  <PresentationFormat>On-screen Show (4:3)</PresentationFormat>
  <Paragraphs>208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Mangal</vt:lpstr>
      <vt:lpstr>Arial</vt:lpstr>
      <vt:lpstr>Office Theme</vt:lpstr>
      <vt:lpstr>Worksheet</vt:lpstr>
      <vt:lpstr>Methodological options for setting the health benefits package</vt:lpstr>
      <vt:lpstr>PowerPoint Presentation</vt:lpstr>
      <vt:lpstr>Purpose of this session</vt:lpstr>
      <vt:lpstr>Ten Core Elements of Setting a Health Benefits Package</vt:lpstr>
      <vt:lpstr>Three dimensions to consider when moving towards universal coverage</vt:lpstr>
      <vt:lpstr>The role of analytic methods in informing the HBP</vt:lpstr>
      <vt:lpstr>Analytic methods in context</vt:lpstr>
      <vt:lpstr>Key choices when applying analytic methods</vt:lpstr>
      <vt:lpstr>The key concept of ‘opportunity cost’</vt:lpstr>
      <vt:lpstr>Outline of methods</vt:lpstr>
      <vt:lpstr>1. Cost-effectiveness analysis (CEA) </vt:lpstr>
      <vt:lpstr>CEA – Measuring benefits</vt:lpstr>
      <vt:lpstr>CEA – Measuring costs</vt:lpstr>
      <vt:lpstr>CEA – the cost-effectiveness threshold</vt:lpstr>
      <vt:lpstr>Quantifying and handling uncertainty in CEA</vt:lpstr>
      <vt:lpstr>2. Extended CEA (Verguet and Jamison chapter)</vt:lpstr>
      <vt:lpstr>Stylized example of ECEA from Verguet and Jamison</vt:lpstr>
      <vt:lpstr>3. Multiple objectives in CEA (Morton and Lauer chapter)</vt:lpstr>
      <vt:lpstr>Issues with implementing MCDA</vt:lpstr>
      <vt:lpstr>PowerPoint Presentation</vt:lpstr>
      <vt:lpstr>4. Non-budgetary constraints (Hauck, Thomas and Smith chapter)</vt:lpstr>
      <vt:lpstr>An example: system interdependencies</vt:lpstr>
      <vt:lpstr>PowerPoint Presentation</vt:lpstr>
      <vt:lpstr>5. Assessment of evidence relevance and limitations Hawkins, Heggie and Wu chapter</vt:lpstr>
      <vt:lpstr>Analytic approaches towards assessment of evidence </vt:lpstr>
      <vt:lpstr>6. Setting analytic priorities</vt:lpstr>
      <vt:lpstr>Towards standardizing CEA – the international reference case</vt:lpstr>
      <vt:lpstr>Contribution of methods to creation of the HBP</vt:lpstr>
      <vt:lpstr>Acknowledgements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Smith</dc:creator>
  <cp:lastModifiedBy>Peter Smith</cp:lastModifiedBy>
  <cp:revision>105</cp:revision>
  <dcterms:created xsi:type="dcterms:W3CDTF">2015-10-27T17:46:49Z</dcterms:created>
  <dcterms:modified xsi:type="dcterms:W3CDTF">2017-03-05T17:31:14Z</dcterms:modified>
</cp:coreProperties>
</file>