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/>
    <p:restoredTop sz="92950"/>
  </p:normalViewPr>
  <p:slideViewPr>
    <p:cSldViewPr snapToGrid="0" snapToObjects="1">
      <p:cViewPr varScale="1">
        <p:scale>
          <a:sx n="58" d="100"/>
          <a:sy n="58" d="100"/>
        </p:scale>
        <p:origin x="19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29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51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6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5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18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64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5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6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79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9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D70F2-B6A2-F34C-859A-B764D3EA844B}" type="datetimeFigureOut">
              <a:rPr lang="en-US" smtClean="0"/>
              <a:t>3/7/17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D83CA-0F81-D447-ABB7-24B0572A7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49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8619"/>
            <a:ext cx="10515600" cy="1325563"/>
          </a:xfrm>
        </p:spPr>
        <p:txBody>
          <a:bodyPr/>
          <a:lstStyle/>
          <a:p>
            <a:r>
              <a:rPr lang="en-US" dirty="0" err="1" smtClean="0"/>
              <a:t>Nebesa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944"/>
            <a:ext cx="10515600" cy="57385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13% </a:t>
            </a:r>
            <a:r>
              <a:rPr lang="en-US" dirty="0" err="1" smtClean="0"/>
              <a:t>govt</a:t>
            </a:r>
            <a:r>
              <a:rPr lang="en-US" dirty="0" smtClean="0"/>
              <a:t> expenditure on health</a:t>
            </a:r>
          </a:p>
          <a:p>
            <a:r>
              <a:rPr lang="en-US" dirty="0" smtClean="0"/>
              <a:t>4% of health budget from overseas sources</a:t>
            </a:r>
          </a:p>
          <a:p>
            <a:r>
              <a:rPr lang="en-US" dirty="0" smtClean="0"/>
              <a:t>GDP/capita $3,400</a:t>
            </a:r>
          </a:p>
          <a:p>
            <a:r>
              <a:rPr lang="en-US" dirty="0" smtClean="0"/>
              <a:t>Life expectancy 68 (F), 63 (M)</a:t>
            </a:r>
          </a:p>
          <a:p>
            <a:r>
              <a:rPr lang="en-US" dirty="0" smtClean="0"/>
              <a:t>High burden of infectious disease </a:t>
            </a:r>
          </a:p>
          <a:p>
            <a:pPr lvl="1"/>
            <a:r>
              <a:rPr lang="en-US" dirty="0" smtClean="0"/>
              <a:t>HIV-related (31% of DALY burden)</a:t>
            </a:r>
          </a:p>
          <a:p>
            <a:pPr lvl="1"/>
            <a:r>
              <a:rPr lang="en-US" dirty="0" smtClean="0"/>
              <a:t>Lower respiratory (3.8%)</a:t>
            </a:r>
          </a:p>
          <a:p>
            <a:pPr lvl="1"/>
            <a:r>
              <a:rPr lang="en-US" dirty="0" smtClean="0"/>
              <a:t>TB (5.2%)</a:t>
            </a:r>
          </a:p>
          <a:p>
            <a:pPr lvl="1"/>
            <a:r>
              <a:rPr lang="en-US" dirty="0" smtClean="0"/>
              <a:t>Diarrheal (3.7)</a:t>
            </a:r>
          </a:p>
          <a:p>
            <a:r>
              <a:rPr lang="en-US" dirty="0" smtClean="0"/>
              <a:t>Increasing NCDs</a:t>
            </a:r>
          </a:p>
          <a:p>
            <a:pPr lvl="1"/>
            <a:r>
              <a:rPr lang="en-US" dirty="0" smtClean="0"/>
              <a:t>Diabetes (3.6%)</a:t>
            </a:r>
          </a:p>
          <a:p>
            <a:pPr lvl="1"/>
            <a:r>
              <a:rPr lang="en-US" dirty="0" smtClean="0"/>
              <a:t>IHD (2.5%)</a:t>
            </a:r>
          </a:p>
          <a:p>
            <a:pPr lvl="1"/>
            <a:r>
              <a:rPr lang="en-US" dirty="0" smtClean="0"/>
              <a:t>COPD and asthma (3.4%)</a:t>
            </a:r>
          </a:p>
        </p:txBody>
      </p:sp>
    </p:spTree>
    <p:extLst>
      <p:ext uri="{BB962C8B-B14F-4D97-AF65-F5344CB8AC3E}">
        <p14:creationId xmlns:p14="http://schemas.microsoft.com/office/powerpoint/2010/main" val="259963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8619"/>
            <a:ext cx="10515600" cy="1325563"/>
          </a:xfrm>
        </p:spPr>
        <p:txBody>
          <a:bodyPr/>
          <a:lstStyle/>
          <a:p>
            <a:r>
              <a:rPr lang="en-US" dirty="0" err="1" smtClean="0"/>
              <a:t>Nebesa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6944"/>
            <a:ext cx="10515600" cy="5738583"/>
          </a:xfrm>
        </p:spPr>
        <p:txBody>
          <a:bodyPr>
            <a:normAutofit/>
          </a:bodyPr>
          <a:lstStyle/>
          <a:p>
            <a:r>
              <a:rPr lang="en-US" dirty="0" smtClean="0"/>
              <a:t>Government objective to provide accessible, high-quality, affordable health services</a:t>
            </a:r>
          </a:p>
          <a:p>
            <a:r>
              <a:rPr lang="en-US" dirty="0" smtClean="0"/>
              <a:t>Health benefits package introduced in 2012 as part of 5-year Strategic Plan</a:t>
            </a:r>
          </a:p>
          <a:p>
            <a:r>
              <a:rPr lang="en-US" dirty="0" smtClean="0"/>
              <a:t>HBP to be made free of charge to all population, tax-based funding </a:t>
            </a:r>
          </a:p>
          <a:p>
            <a:r>
              <a:rPr lang="en-US" dirty="0" smtClean="0"/>
              <a:t>Aim of the HBP:</a:t>
            </a:r>
          </a:p>
          <a:p>
            <a:pPr lvl="1"/>
            <a:r>
              <a:rPr lang="en-US" dirty="0"/>
              <a:t>To provide a standard package of basic services that forms the core of service delivery in all healthcare facilities. </a:t>
            </a:r>
          </a:p>
          <a:p>
            <a:pPr lvl="1"/>
            <a:r>
              <a:rPr lang="en-US" dirty="0"/>
              <a:t>To promote equitable access, especially in underserved areas.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703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8619"/>
            <a:ext cx="10515600" cy="1325563"/>
          </a:xfrm>
        </p:spPr>
        <p:txBody>
          <a:bodyPr/>
          <a:lstStyle/>
          <a:p>
            <a:r>
              <a:rPr lang="en-US" dirty="0" err="1" smtClean="0"/>
              <a:t>Nebesa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755342"/>
              </p:ext>
            </p:extLst>
          </p:nvPr>
        </p:nvGraphicFramePr>
        <p:xfrm>
          <a:off x="838200" y="2097207"/>
          <a:ext cx="9911576" cy="4236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8580"/>
                <a:gridCol w="3612996"/>
              </a:tblGrid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 </a:t>
                      </a:r>
                      <a:r>
                        <a:rPr lang="en-GB" sz="2200" dirty="0" smtClean="0">
                          <a:effectLst/>
                        </a:rPr>
                        <a:t>Program Area 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 smtClean="0">
                          <a:effectLst/>
                        </a:rPr>
                        <a:t>Cost</a:t>
                      </a: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Maternal, </a:t>
                      </a:r>
                      <a:r>
                        <a:rPr lang="en-GB" sz="2200" b="0" dirty="0" err="1">
                          <a:effectLst/>
                        </a:rPr>
                        <a:t>newborn</a:t>
                      </a:r>
                      <a:r>
                        <a:rPr lang="en-GB" sz="2200" b="0" dirty="0">
                          <a:effectLst/>
                        </a:rPr>
                        <a:t> and reproductive health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</a:rPr>
                        <a:t>72.1</a:t>
                      </a:r>
                      <a:endParaRPr lang="en-US" sz="2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Child health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>
                          <a:effectLst/>
                        </a:rPr>
                        <a:t>2.8</a:t>
                      </a:r>
                      <a:endParaRPr lang="en-US" sz="220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Immunization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38.3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Malaria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117.5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TB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285.0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HIV/AIDS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572.3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Non-communicable diseases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301.9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0" dirty="0">
                          <a:effectLst/>
                        </a:rPr>
                        <a:t>Mental, Neurological, and Substance Abuse Disorders</a:t>
                      </a:r>
                      <a:endParaRPr lang="en-US" sz="2200" b="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dirty="0">
                          <a:effectLst/>
                        </a:rPr>
                        <a:t>2.9</a:t>
                      </a:r>
                      <a:endParaRPr lang="en-US" sz="2200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  <a:tr h="4236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b="1" dirty="0">
                          <a:effectLst/>
                        </a:rPr>
                        <a:t>Total costs (all program areas)</a:t>
                      </a:r>
                      <a:endParaRPr lang="en-US" sz="2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2200" b="1" dirty="0">
                          <a:effectLst/>
                        </a:rPr>
                        <a:t>1392.8</a:t>
                      </a:r>
                      <a:endParaRPr lang="en-US" sz="2200" b="1" dirty="0">
                        <a:effectLst/>
                        <a:latin typeface="Cambria" charset="0"/>
                        <a:ea typeface="ＭＳ 明朝" charset="-128"/>
                        <a:cs typeface="Times New Roman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3746" y="15383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Table 1: Costs Disaggregated by Program Area for 2016, in US$ millions</a:t>
            </a:r>
            <a:endParaRPr kumimoji="0" lang="x-none" altLang="x-non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99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Methods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Newbivir</a:t>
            </a:r>
            <a:r>
              <a:rPr lang="en-US" dirty="0" smtClean="0"/>
              <a:t> – add to the HBP?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WHO guidelines on </a:t>
            </a:r>
            <a:r>
              <a:rPr lang="en-US" dirty="0" err="1" smtClean="0"/>
              <a:t>Hep</a:t>
            </a:r>
            <a:r>
              <a:rPr lang="en-US" dirty="0" smtClean="0"/>
              <a:t> B – adopt?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Arthrimumab</a:t>
            </a:r>
            <a:r>
              <a:rPr lang="en-GB" dirty="0" smtClean="0"/>
              <a:t> – how to improve access?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Inbatofen</a:t>
            </a:r>
            <a:r>
              <a:rPr lang="en-US" dirty="0"/>
              <a:t> </a:t>
            </a:r>
            <a:r>
              <a:rPr lang="en-US" dirty="0" smtClean="0"/>
              <a:t>– add to the HBP?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Catamaxid</a:t>
            </a:r>
            <a:r>
              <a:rPr lang="en-US" dirty="0" smtClean="0"/>
              <a:t> – remove from the HBP?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P-1050 – continue funding vertical </a:t>
            </a:r>
            <a:r>
              <a:rPr lang="en-US" dirty="0" err="1" smtClean="0"/>
              <a:t>programme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64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839" y="1825625"/>
            <a:ext cx="11664175" cy="4351338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For each of the above, assess the information needed to inform the recommendations for the committee, and the extent to which consideration of issues other than cost-effectiveness may require analysis.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Beyond simple cost-effectiveness, what do you consider to be the principal evaluation criteria that the Bureau should apply when developing its recommendations?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More generally, what would you consider to be the main priorities for the HTA Bureau to improve its impact on the choice of the HBP?</a:t>
            </a: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Module 2: Methods exercise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46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334</Words>
  <Application>Microsoft Macintosh PowerPoint</Application>
  <PresentationFormat>Widescreen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Calibri</vt:lpstr>
      <vt:lpstr>Calibri Light</vt:lpstr>
      <vt:lpstr>Cambria</vt:lpstr>
      <vt:lpstr>ＭＳ 明朝</vt:lpstr>
      <vt:lpstr>Times New Roman</vt:lpstr>
      <vt:lpstr>Arial</vt:lpstr>
      <vt:lpstr>Office Theme</vt:lpstr>
      <vt:lpstr>Nebesa</vt:lpstr>
      <vt:lpstr>Nebesa</vt:lpstr>
      <vt:lpstr>Nebesa</vt:lpstr>
      <vt:lpstr>Module 2: Methods exercise</vt:lpstr>
      <vt:lpstr>Module 2: Methods exercise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2: Methods exercise</dc:title>
  <dc:creator>Tommy Wilkinson</dc:creator>
  <cp:lastModifiedBy>Tommy Wilkinson</cp:lastModifiedBy>
  <cp:revision>4</cp:revision>
  <dcterms:created xsi:type="dcterms:W3CDTF">2017-03-07T05:51:14Z</dcterms:created>
  <dcterms:modified xsi:type="dcterms:W3CDTF">2017-03-07T07:03:32Z</dcterms:modified>
</cp:coreProperties>
</file>