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  <p:sldMasterId id="2147483669" r:id="rId6"/>
  </p:sldMasterIdLst>
  <p:notesMasterIdLst>
    <p:notesMasterId r:id="rId22"/>
  </p:notesMasterIdLst>
  <p:sldIdLst>
    <p:sldId id="267" r:id="rId7"/>
    <p:sldId id="301" r:id="rId8"/>
    <p:sldId id="289" r:id="rId9"/>
    <p:sldId id="325" r:id="rId10"/>
    <p:sldId id="302" r:id="rId11"/>
    <p:sldId id="303" r:id="rId12"/>
    <p:sldId id="322" r:id="rId13"/>
    <p:sldId id="346" r:id="rId14"/>
    <p:sldId id="347" r:id="rId15"/>
    <p:sldId id="323" r:id="rId16"/>
    <p:sldId id="340" r:id="rId17"/>
    <p:sldId id="337" r:id="rId18"/>
    <p:sldId id="341" r:id="rId19"/>
    <p:sldId id="319" r:id="rId20"/>
    <p:sldId id="30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TheMixBold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F"/>
    <a:srgbClr val="696158"/>
    <a:srgbClr val="693C5E"/>
    <a:srgbClr val="1B365D"/>
    <a:srgbClr val="319B42"/>
    <a:srgbClr val="FFBF3F"/>
    <a:srgbClr val="DC4405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55E69-0207-A848-8127-C5D0850D29C5}" v="17" dt="2021-02-11T15:19:34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72042" autoAdjust="0"/>
  </p:normalViewPr>
  <p:slideViewPr>
    <p:cSldViewPr snapToGrid="0">
      <p:cViewPr varScale="1">
        <p:scale>
          <a:sx n="87" d="100"/>
          <a:sy n="87" d="100"/>
        </p:scale>
        <p:origin x="15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erforglobaldevelop-my.sharepoint.com/personal/rworden_cgdev_org/Documents/Humanitarian%20Reform/Donor%20Mapping/Countries/Excel/Humanitarian%20Donor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erforglobaldevelop-my.sharepoint.com/personal/rworden_cgdev_org/Documents/Humanitarian%20Reform/Donor%20Mapping/Countries/Excel/Humanitarian%20Donor%20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Localization Strategies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'pres tables'!$E$58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'pres tables'!$D$59:$D$64</c:f>
              <c:strCache>
                <c:ptCount val="6"/>
                <c:pt idx="0">
                  <c:v>CBPFs</c:v>
                </c:pt>
                <c:pt idx="1">
                  <c:v>START / NGO fund engagement</c:v>
                </c:pt>
                <c:pt idx="2">
                  <c:v>RCRC</c:v>
                </c:pt>
                <c:pt idx="3">
                  <c:v>rely on INGO partners</c:v>
                </c:pt>
                <c:pt idx="4">
                  <c:v>multilateral engagement</c:v>
                </c:pt>
                <c:pt idx="5">
                  <c:v>embassies</c:v>
                </c:pt>
              </c:strCache>
            </c:strRef>
          </c:cat>
          <c:val>
            <c:numRef>
              <c:f>'pres tables'!$E$59:$E$64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3-3B4E-BED5-A49BCEC6E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922303"/>
        <c:axId val="654215951"/>
      </c:barChart>
      <c:catAx>
        <c:axId val="65792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215951"/>
        <c:crosses val="autoZero"/>
        <c:auto val="1"/>
        <c:lblAlgn val="ctr"/>
        <c:lblOffset val="100"/>
        <c:noMultiLvlLbl val="0"/>
      </c:catAx>
      <c:valAx>
        <c:axId val="65421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92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Donor</a:t>
            </a:r>
            <a:r>
              <a:rPr lang="en-US" sz="1800" baseline="0" dirty="0"/>
              <a:t> confidence in CBPFs and their importance to humanitarian strategy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'pres tables'!$P$75</c:f>
              <c:strCache>
                <c:ptCount val="1"/>
                <c:pt idx="0">
                  <c:v>Confidence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'pres tables'!$O$76:$O$79</c:f>
              <c:strCache>
                <c:ptCount val="4"/>
                <c:pt idx="0">
                  <c:v>Extremely</c:v>
                </c:pt>
                <c:pt idx="1">
                  <c:v>Very</c:v>
                </c:pt>
                <c:pt idx="2">
                  <c:v>Somewhat</c:v>
                </c:pt>
                <c:pt idx="3">
                  <c:v>Not very much</c:v>
                </c:pt>
              </c:strCache>
            </c:strRef>
          </c:cat>
          <c:val>
            <c:numRef>
              <c:f>'pres tables'!$P$76:$P$79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5-C449-BF0D-7B915E3D2E1A}"/>
            </c:ext>
          </c:extLst>
        </c:ser>
        <c:ser>
          <c:idx val="1"/>
          <c:order val="1"/>
          <c:tx>
            <c:strRef>
              <c:f>'pres tables'!$Q$75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'pres tables'!$O$76:$O$79</c:f>
              <c:strCache>
                <c:ptCount val="4"/>
                <c:pt idx="0">
                  <c:v>Extremely</c:v>
                </c:pt>
                <c:pt idx="1">
                  <c:v>Very</c:v>
                </c:pt>
                <c:pt idx="2">
                  <c:v>Somewhat</c:v>
                </c:pt>
                <c:pt idx="3">
                  <c:v>Not very much</c:v>
                </c:pt>
              </c:strCache>
            </c:strRef>
          </c:cat>
          <c:val>
            <c:numRef>
              <c:f>'pres tables'!$Q$76:$Q$79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5-C449-BF0D-7B915E3D2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362815"/>
        <c:axId val="1474364447"/>
      </c:barChart>
      <c:catAx>
        <c:axId val="147436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364447"/>
        <c:crosses val="autoZero"/>
        <c:auto val="1"/>
        <c:lblAlgn val="ctr"/>
        <c:lblOffset val="100"/>
        <c:noMultiLvlLbl val="0"/>
      </c:catAx>
      <c:valAx>
        <c:axId val="147436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36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6AF1-2FBB-4453-B321-E56DCFA6852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9223-B211-494D-9473-F4EA2655E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6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0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19223-B211-494D-9473-F4EA2655E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8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88841"/>
            <a:ext cx="6350000" cy="44262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27900" y="1789114"/>
            <a:ext cx="4191000" cy="442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08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5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rgbClr val="00677F"/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6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725614"/>
            <a:ext cx="10810980" cy="4336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1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88841"/>
            <a:ext cx="6350000" cy="4426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289800" y="1788841"/>
            <a:ext cx="4191000" cy="44262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6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677F"/>
                </a:solidFill>
              </a:defRPr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725613"/>
            <a:ext cx="10810981" cy="4336140"/>
          </a:xfrm>
        </p:spPr>
        <p:txBody>
          <a:bodyPr lIns="0" tIns="0" rIns="0" bIns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1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2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7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25613"/>
            <a:ext cx="6350000" cy="4336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1725613"/>
            <a:ext cx="4181581" cy="4336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1725614"/>
            <a:ext cx="10810981" cy="4336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89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5473700" y="6642100"/>
            <a:ext cx="62357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5" r:id="rId6"/>
    <p:sldLayoutId id="214748366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35637" y="6591300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18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35637" y="6591300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68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677F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67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dev.org/expert/jeremy-konyndyk" TargetMode="External"/><Relationship Id="rId7" Type="http://schemas.openxmlformats.org/officeDocument/2006/relationships/hyperlink" Target="mailto:rworden@cgdev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jkonyndyk@cgdev.org" TargetMode="External"/><Relationship Id="rId5" Type="http://schemas.openxmlformats.org/officeDocument/2006/relationships/hyperlink" Target="mailto:psaez@cgdev.org" TargetMode="External"/><Relationship Id="rId4" Type="http://schemas.openxmlformats.org/officeDocument/2006/relationships/hyperlink" Target="https://www.cgdev.org/expert/patrick-sae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58" y="2001683"/>
            <a:ext cx="9258300" cy="698500"/>
          </a:xfrm>
        </p:spPr>
        <p:txBody>
          <a:bodyPr/>
          <a:lstStyle/>
          <a:p>
            <a:r>
              <a:rPr lang="en-US" dirty="0"/>
              <a:t>Rethinking Reform </a:t>
            </a:r>
            <a:br>
              <a:rPr lang="en-US" dirty="0"/>
            </a:br>
            <a:r>
              <a:rPr lang="en-US" sz="4000" dirty="0"/>
              <a:t>Toward Demand-driven Humanitarian Action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4D782-5839-D742-9857-2638BFDB0EFF}"/>
              </a:ext>
            </a:extLst>
          </p:cNvPr>
          <p:cNvSpPr txBox="1"/>
          <p:nvPr/>
        </p:nvSpPr>
        <p:spPr>
          <a:xfrm>
            <a:off x="10318" y="5371647"/>
            <a:ext cx="121713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‘Turning The Grand Bargain Upside Down’ workshop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 Indonesia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393950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EA26-9906-45BD-8C91-EE588E75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Area-Based Coordination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56A44-CB55-452D-BD9E-88A1A4C99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507" y="2746574"/>
            <a:ext cx="10721677" cy="2565071"/>
          </a:xfrm>
        </p:spPr>
        <p:txBody>
          <a:bodyPr vert="horz" lIns="0" tIns="0" rIns="0" bIns="0" numCol="3" rtlCol="0" anchor="t"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Lato"/>
              </a:rPr>
              <a:t>Interventions are organized by community or geography, not sector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Lato"/>
              </a:rPr>
              <a:t>Programs are explicitly integrated and multi-sectoral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800" dirty="0">
              <a:latin typeface="Lato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Lato"/>
              </a:rPr>
              <a:t>Direct engagement of affected communities in program design and implementation.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EFCF3-0FF6-4EC8-BE55-BABFB8328795}"/>
              </a:ext>
            </a:extLst>
          </p:cNvPr>
          <p:cNvSpPr txBox="1"/>
          <p:nvPr/>
        </p:nvSpPr>
        <p:spPr>
          <a:xfrm>
            <a:off x="685800" y="1816924"/>
            <a:ext cx="10815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0677F"/>
                </a:solidFill>
                <a:latin typeface="Lato" panose="020F0502020204030203" pitchFamily="34" charset="0"/>
              </a:rPr>
              <a:t>Area-based approaches are grounded in 3 common elements: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3B4E6-0C7D-4422-A8DA-52A159AE7678}"/>
              </a:ext>
            </a:extLst>
          </p:cNvPr>
          <p:cNvSpPr txBox="1"/>
          <p:nvPr/>
        </p:nvSpPr>
        <p:spPr>
          <a:xfrm>
            <a:off x="568531" y="5462649"/>
            <a:ext cx="110502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0677F"/>
                </a:solidFill>
                <a:latin typeface="Lato" panose="020F0502020204030203" pitchFamily="34" charset="0"/>
              </a:rPr>
              <a:t>Applying these principles to the humanitarian coordination architecture could address the clusters’ weaknesses…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DDC249B-B892-6344-ADF6-2F892179B8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56345" y="6616700"/>
            <a:ext cx="6075363" cy="266700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EA26-9906-45BD-8C91-EE588E75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this look like in practice?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56A44-CB55-452D-BD9E-88A1A4C99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725614"/>
            <a:ext cx="10810980" cy="4782064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/>
              </a:rPr>
              <a:t>Coordinate the humanitarian program cycle (assessment, planning, appeals, implementation) around </a:t>
            </a:r>
            <a:r>
              <a:rPr lang="en-US" sz="2800" b="1" dirty="0">
                <a:latin typeface="Lato"/>
              </a:rPr>
              <a:t>geography</a:t>
            </a:r>
            <a:r>
              <a:rPr lang="en-US" sz="2800" dirty="0">
                <a:latin typeface="Lato"/>
              </a:rPr>
              <a:t>, not sector or mandate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/>
              </a:rPr>
              <a:t>Refocus the clusters on their comparative advantages: technical standards, quality assurance, last-resort gap-filling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/>
              </a:rPr>
              <a:t>Devolve principal responsibility for program cycle coordination to integrated sub-national hubs and antennas </a:t>
            </a:r>
            <a:endParaRPr lang="en-US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/>
              </a:rPr>
              <a:t>Devolve larger share of funding to sub-national hubs/antennas </a:t>
            </a:r>
            <a:endParaRPr lang="en-US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Integrate local leaders and civil society fully into program cycle coordination - influence, not just 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91FA1A4-FA19-FC4A-BB29-16A69341F2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5637" y="6591300"/>
            <a:ext cx="6075363" cy="266700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B95FC5-0EA6-4842-99CB-5DE7AFFDD999}"/>
              </a:ext>
            </a:extLst>
          </p:cNvPr>
          <p:cNvSpPr txBox="1">
            <a:spLocks/>
          </p:cNvSpPr>
          <p:nvPr/>
        </p:nvSpPr>
        <p:spPr>
          <a:xfrm>
            <a:off x="685800" y="373306"/>
            <a:ext cx="9258300" cy="7744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3500" algn="l"/>
              </a:tabLst>
              <a:defRPr sz="4000" kern="1200">
                <a:solidFill>
                  <a:srgbClr val="00677F"/>
                </a:solidFill>
                <a:latin typeface="TheMixBold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Donors are reliant on intermediaries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9FF136-B7D2-534E-BBBB-E9667D84DD2C}"/>
              </a:ext>
            </a:extLst>
          </p:cNvPr>
          <p:cNvGraphicFramePr>
            <a:graphicFrameLocks/>
          </p:cNvGraphicFramePr>
          <p:nvPr/>
        </p:nvGraphicFramePr>
        <p:xfrm>
          <a:off x="3395692" y="1709582"/>
          <a:ext cx="8232716" cy="407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090891-07C9-DD48-AA82-029E627F6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28" b="3035"/>
          <a:stretch/>
        </p:blipFill>
        <p:spPr>
          <a:xfrm>
            <a:off x="422454" y="1926623"/>
            <a:ext cx="2973238" cy="3004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AD490-A060-3740-BCAE-274835228EF8}"/>
              </a:ext>
            </a:extLst>
          </p:cNvPr>
          <p:cNvSpPr txBox="1"/>
          <p:nvPr/>
        </p:nvSpPr>
        <p:spPr>
          <a:xfrm>
            <a:off x="9160933" y="5630829"/>
            <a:ext cx="2467475" cy="181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677F"/>
                </a:solidFill>
                <a:latin typeface="Lato" panose="020F0502020204030203" pitchFamily="34" charset="0"/>
              </a:rPr>
              <a:t>B</a:t>
            </a:r>
            <a:r>
              <a:rPr lang="en-US" sz="1180" dirty="0">
                <a:solidFill>
                  <a:srgbClr val="00677F"/>
                </a:solidFill>
                <a:latin typeface="Lato" panose="020F0502020204030203" pitchFamily="34" charset="0"/>
              </a:rPr>
              <a:t>ased on survey and interviews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618B673-51F9-3C4E-BC7A-759769B8C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5637" y="6591300"/>
            <a:ext cx="6075363" cy="266700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2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D69454-2630-344F-A6AF-A0F899B33402}"/>
              </a:ext>
            </a:extLst>
          </p:cNvPr>
          <p:cNvGraphicFramePr>
            <a:graphicFrameLocks/>
          </p:cNvGraphicFramePr>
          <p:nvPr/>
        </p:nvGraphicFramePr>
        <p:xfrm>
          <a:off x="2009104" y="1428751"/>
          <a:ext cx="7315004" cy="261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33CF204-3445-D548-AD1F-CA3087DA4A83}"/>
              </a:ext>
            </a:extLst>
          </p:cNvPr>
          <p:cNvSpPr txBox="1">
            <a:spLocks/>
          </p:cNvSpPr>
          <p:nvPr/>
        </p:nvSpPr>
        <p:spPr>
          <a:xfrm>
            <a:off x="242371" y="241300"/>
            <a:ext cx="9701729" cy="7744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3500" algn="l"/>
              </a:tabLst>
              <a:defRPr sz="4000" kern="1200">
                <a:solidFill>
                  <a:srgbClr val="00677F"/>
                </a:solidFill>
                <a:latin typeface="TheMixBold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Country-based Pooled Funds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0E8088DE-4E0F-1040-933F-368C43155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4272743"/>
            <a:ext cx="7238871" cy="2313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5C367C-5DE9-F544-8787-286B510FFDB0}"/>
              </a:ext>
            </a:extLst>
          </p:cNvPr>
          <p:cNvSpPr txBox="1"/>
          <p:nvPr/>
        </p:nvSpPr>
        <p:spPr>
          <a:xfrm>
            <a:off x="2507674" y="4046224"/>
            <a:ext cx="64977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677F"/>
                </a:solidFill>
                <a:latin typeface="Lato" panose="020F0502020204030203" pitchFamily="34" charset="0"/>
              </a:rPr>
              <a:t>CBPF Primary and Secondary Advantage Capacities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8FE205E-7DC0-C94B-A452-CD14BF2007AE}"/>
              </a:ext>
            </a:extLst>
          </p:cNvPr>
          <p:cNvSpPr txBox="1">
            <a:spLocks/>
          </p:cNvSpPr>
          <p:nvPr/>
        </p:nvSpPr>
        <p:spPr>
          <a:xfrm>
            <a:off x="5967774" y="6584629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696158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4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042A-2DB7-4BB4-B379-89705B0FB8CC}"/>
              </a:ext>
            </a:extLst>
          </p:cNvPr>
          <p:cNvSpPr/>
          <p:nvPr/>
        </p:nvSpPr>
        <p:spPr>
          <a:xfrm>
            <a:off x="6095999" y="1381539"/>
            <a:ext cx="5989983" cy="52097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EB840-2FF2-4470-8223-9E05A908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66700"/>
            <a:ext cx="9258300" cy="774434"/>
          </a:xfrm>
        </p:spPr>
        <p:txBody>
          <a:bodyPr/>
          <a:lstStyle/>
          <a:p>
            <a:r>
              <a:rPr lang="en-US" dirty="0"/>
              <a:t>Invert the Pooling Ecosystem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8C061-E878-4188-B051-62877B87D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018" y="1451113"/>
            <a:ext cx="11900452" cy="5337313"/>
          </a:xfrm>
        </p:spPr>
        <p:txBody>
          <a:bodyPr vert="horz" lIns="0" tIns="0" rIns="0" bIns="0" numCol="2" rtlCol="0" anchor="t"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Pooling is inevitable; the current pooling model is not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60%+ of response financing is via UN agencies, acting as de facto pooled funds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Actual pooled funds are ~6% of system funding –mostly fill gaps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Agency pooling is:</a:t>
            </a:r>
          </a:p>
          <a:p>
            <a:pPr marL="746125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earmarked by mandate</a:t>
            </a:r>
          </a:p>
          <a:p>
            <a:pPr marL="746125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less efficient, transparent</a:t>
            </a:r>
          </a:p>
          <a:p>
            <a:pPr marL="746125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more duplicative, fragmented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An alternate model:</a:t>
            </a:r>
          </a:p>
          <a:p>
            <a:pPr marL="457200" indent="-3378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Core response funding via crisis-level pooled block grants</a:t>
            </a:r>
          </a:p>
          <a:p>
            <a:pPr marL="457200" indent="-3378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Agency-level funding refocused on core activities, not pass-thru</a:t>
            </a:r>
          </a:p>
          <a:p>
            <a:pPr marL="457200" indent="-3378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Streamline funding flows: fewer layers &amp; transaction costs</a:t>
            </a:r>
          </a:p>
          <a:p>
            <a:pPr marL="457200" indent="-3378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Lato"/>
              </a:rPr>
              <a:t>Integrated multi-year, multi-sector </a:t>
            </a:r>
            <a:r>
              <a:rPr lang="en-US" sz="3200" dirty="0" err="1">
                <a:solidFill>
                  <a:srgbClr val="C00000"/>
                </a:solidFill>
                <a:latin typeface="Lato"/>
              </a:rPr>
              <a:t>programmes</a:t>
            </a:r>
            <a:endParaRPr lang="en-US" sz="3200" dirty="0">
              <a:solidFill>
                <a:srgbClr val="C00000"/>
              </a:solidFill>
              <a:latin typeface="Lato"/>
            </a:endParaRPr>
          </a:p>
          <a:p>
            <a:pPr marL="457200" indent="-3378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Greater accessibility to frontline &amp; local actors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FC64B43-0E77-A546-B0A1-3A21A3E9A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31107" y="6590071"/>
            <a:ext cx="6075363" cy="266700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F5AA-4AA0-4185-9F30-FB4CE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324799"/>
            <a:ext cx="9258300" cy="1497202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>
                <a:hlinkClick r:id="rId3"/>
              </a:rPr>
              <a:t>https://www.cgdev.org/expert/jeremy-konyndyk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4"/>
              </a:rPr>
              <a:t>https://www.cgdev.org/expert/patrick-saez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Drop us a line: </a:t>
            </a:r>
            <a:r>
              <a:rPr lang="en-US" sz="3200" dirty="0">
                <a:hlinkClick r:id="rId5"/>
              </a:rPr>
              <a:t>psaez@cgdev.org</a:t>
            </a:r>
            <a:br>
              <a:rPr lang="en-US" sz="3200" dirty="0"/>
            </a:br>
            <a:r>
              <a:rPr lang="en-US" sz="3200" dirty="0">
                <a:hlinkClick r:id="rId6"/>
              </a:rPr>
              <a:t>jkonyndyk@cgdev.org</a:t>
            </a:r>
            <a:br>
              <a:rPr lang="en-US" sz="3200" dirty="0"/>
            </a:br>
            <a:r>
              <a:rPr lang="en-US" sz="3200" dirty="0">
                <a:hlinkClick r:id="rId7"/>
              </a:rPr>
              <a:t>rworden@cgdev.org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004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Backdrop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2105" y="1592264"/>
            <a:ext cx="11391900" cy="51323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 major rounds of “humanitarian reform” in past 15 years: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2005/06 – Humanitarian Reform under Egeland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2011 – Transformative Agenda under Holmes/Amos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2016 – Grand Bargain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effort has been: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Technocratic</a:t>
            </a:r>
            <a:r>
              <a:rPr lang="en-US" sz="2800" dirty="0"/>
              <a:t> – working within the existing system – fundamental power structures &amp; resource allocations untouched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Normative</a:t>
            </a:r>
            <a:r>
              <a:rPr lang="en-US" sz="2800" dirty="0"/>
              <a:t> and largely </a:t>
            </a:r>
            <a:r>
              <a:rPr lang="en-US" sz="2800" dirty="0">
                <a:solidFill>
                  <a:srgbClr val="FF0000"/>
                </a:solidFill>
              </a:rPr>
              <a:t>voluntary</a:t>
            </a:r>
            <a:r>
              <a:rPr lang="en-US" sz="2800" dirty="0"/>
              <a:t> (oriented toward guidance, not enforcement)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Focused on </a:t>
            </a:r>
            <a:r>
              <a:rPr lang="en-US" sz="2800" dirty="0">
                <a:solidFill>
                  <a:srgbClr val="FF0000"/>
                </a:solidFill>
              </a:rPr>
              <a:t>coordination</a:t>
            </a:r>
            <a:r>
              <a:rPr lang="en-US" sz="2800" dirty="0"/>
              <a:t>, rather than reorganization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Results: </a:t>
            </a:r>
            <a:r>
              <a:rPr lang="en-US" sz="2800" dirty="0">
                <a:solidFill>
                  <a:srgbClr val="FF0000"/>
                </a:solidFill>
              </a:rPr>
              <a:t>Better-coordinated fragmentation, but little transformation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01464" y="6591300"/>
            <a:ext cx="6075363" cy="266700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|  CGDev.org</a:t>
            </a:r>
          </a:p>
        </p:txBody>
      </p:sp>
    </p:spTree>
    <p:extLst>
      <p:ext uri="{BB962C8B-B14F-4D97-AF65-F5344CB8AC3E}">
        <p14:creationId xmlns:p14="http://schemas.microsoft.com/office/powerpoint/2010/main" val="113219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C574-9C84-4643-AC1B-CD93CDF2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skewed business model?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553F5-23EA-4FD4-839C-2C10E7C29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840" y="1484851"/>
            <a:ext cx="10917940" cy="519278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The institutional </a:t>
            </a:r>
            <a:r>
              <a:rPr lang="en-US" dirty="0">
                <a:solidFill>
                  <a:srgbClr val="FF0000"/>
                </a:solidFill>
              </a:rPr>
              <a:t>incentives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power dynamics </a:t>
            </a:r>
            <a:r>
              <a:rPr lang="en-US" dirty="0"/>
              <a:t>created by the interplay between aid groups and donors: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Self-contained, self-justifying agency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Blurring and co-financing of normative, oversight, and programmatic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allocated by agency mandate/sector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Response-wide priorities are arranged by agency mandate/sector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Donors heavily reliant on agencies for analysis, strategy, operations, evaluation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“End-to-end mandate ≠ end-to-end delivery”…but that’s what the current business model incentivizes.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01464" y="6591300"/>
            <a:ext cx="6075363" cy="266700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|  CGDev.org</a:t>
            </a:r>
          </a:p>
        </p:txBody>
      </p:sp>
    </p:spTree>
    <p:extLst>
      <p:ext uri="{BB962C8B-B14F-4D97-AF65-F5344CB8AC3E}">
        <p14:creationId xmlns:p14="http://schemas.microsoft.com/office/powerpoint/2010/main" val="39047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B840-2FF2-4470-8223-9E05A908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skewed business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0965B-3F17-4054-8A6F-C29B780AE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Konyndyk-Saez-Worden  |  October 2020</a:t>
            </a:r>
            <a:r>
              <a:rPr lang="en-US" dirty="0"/>
              <a:t>  |  CGDev.org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8C061-E878-4188-B051-62877B87D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748" y="1451113"/>
            <a:ext cx="11443252" cy="5337313"/>
          </a:xfrm>
        </p:spPr>
        <p:txBody>
          <a:bodyPr numCol="1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 clusters concentrate power and funding centrally: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CAFAB-E1E9-4CC8-8BD2-2C9003348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44" y="2011303"/>
            <a:ext cx="6108218" cy="4860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19885-B87E-4FB0-A3DC-3DA12DAA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636" y="1969746"/>
            <a:ext cx="4962403" cy="48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0530-C2E6-4CF9-8848-E65C8EE9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Ownership – A Long History…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3679D-AF11-4E31-B9C9-82312ED0B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AB998-4480-434D-BEDA-6987FFFE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90" y="1399772"/>
            <a:ext cx="4333701" cy="545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7ED09-F2A4-488C-B45B-BE43AD4E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91" y="1461464"/>
            <a:ext cx="4333701" cy="5334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A9A1C-6BBB-498D-89F8-0597A9E5169B}"/>
              </a:ext>
            </a:extLst>
          </p:cNvPr>
          <p:cNvSpPr txBox="1"/>
          <p:nvPr/>
        </p:nvSpPr>
        <p:spPr>
          <a:xfrm>
            <a:off x="9660835" y="2246243"/>
            <a:ext cx="233569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677F"/>
                </a:solidFill>
                <a:latin typeface="Lato" panose="020F0502020204030203" pitchFamily="34" charset="0"/>
              </a:rPr>
              <a:t>Timeline of major initiatives and milestones on local participation in humanitarian aid.</a:t>
            </a:r>
          </a:p>
          <a:p>
            <a:endParaRPr lang="en-US" sz="2000" dirty="0">
              <a:solidFill>
                <a:srgbClr val="00677F"/>
              </a:solidFill>
              <a:latin typeface="Lato" panose="020F0502020204030203" pitchFamily="34" charset="0"/>
            </a:endParaRPr>
          </a:p>
          <a:p>
            <a:r>
              <a:rPr lang="en-US" sz="2000" i="1" dirty="0">
                <a:solidFill>
                  <a:srgbClr val="00677F"/>
                </a:solidFill>
                <a:latin typeface="Lato" panose="020F0502020204030203" pitchFamily="34" charset="0"/>
              </a:rPr>
              <a:t>(Borrowed from 2018 Humanitarian Accountability Report)</a:t>
            </a:r>
            <a:endParaRPr lang="en-US" sz="2400" i="1" dirty="0">
              <a:solidFill>
                <a:srgbClr val="00677F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B4DF-E3B1-49DE-A1BF-DAA24D8B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limited progress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89CD8-9A07-4652-8ED7-8CB850813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A896F-DA59-471F-B5D8-263BE0240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074" y="1648970"/>
            <a:ext cx="3646004" cy="4225056"/>
          </a:xfrm>
        </p:spPr>
        <p:txBody>
          <a:bodyPr>
            <a:normAutofit/>
          </a:bodyPr>
          <a:lstStyle/>
          <a:p>
            <a:r>
              <a:rPr lang="en-US" dirty="0"/>
              <a:t>“the </a:t>
            </a:r>
            <a:r>
              <a:rPr lang="en-US" dirty="0">
                <a:solidFill>
                  <a:srgbClr val="FF0000"/>
                </a:solidFill>
              </a:rPr>
              <a:t>same institutions and actors continue to make the decisions</a:t>
            </a:r>
            <a:r>
              <a:rPr lang="en-US" dirty="0"/>
              <a:t>.</a:t>
            </a:r>
          </a:p>
          <a:p>
            <a:r>
              <a:rPr lang="en-US" dirty="0"/>
              <a:t>Despite the rhetoric and long-standing commitments to change, people affected by crises continue to be far from the </a:t>
            </a:r>
            <a:r>
              <a:rPr lang="en-US" dirty="0" err="1"/>
              <a:t>centres</a:t>
            </a:r>
            <a:r>
              <a:rPr lang="en-US" dirty="0"/>
              <a:t> of power, and not engaged in making the decisions which greatly affect their lives.”</a:t>
            </a:r>
          </a:p>
          <a:p>
            <a:r>
              <a:rPr lang="en-US" i="1" dirty="0"/>
              <a:t>	- 2018 Humanitarian 	Accountability Report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4AB01A-81DE-45BC-B90E-EA590E145A74}"/>
              </a:ext>
            </a:extLst>
          </p:cNvPr>
          <p:cNvSpPr txBox="1">
            <a:spLocks/>
          </p:cNvSpPr>
          <p:nvPr/>
        </p:nvSpPr>
        <p:spPr>
          <a:xfrm>
            <a:off x="4108174" y="2087948"/>
            <a:ext cx="3646003" cy="41379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77F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“The </a:t>
            </a:r>
            <a:r>
              <a:rPr lang="en-US" dirty="0">
                <a:solidFill>
                  <a:srgbClr val="FF0000"/>
                </a:solidFill>
              </a:rPr>
              <a:t>views of crisis-affected people do not seem, in most cases, to have been influential </a:t>
            </a:r>
            <a:r>
              <a:rPr lang="en-US" dirty="0">
                <a:solidFill>
                  <a:srgbClr val="00B050"/>
                </a:solidFill>
              </a:rPr>
              <a:t>in creating or changing humanitarian plans.”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“2015-17 did not see any large-scale shift in decision-making power away from humanitarian </a:t>
            </a:r>
            <a:r>
              <a:rPr lang="en-US" dirty="0" err="1">
                <a:solidFill>
                  <a:srgbClr val="00B050"/>
                </a:solidFill>
              </a:rPr>
              <a:t>organisations</a:t>
            </a:r>
            <a:r>
              <a:rPr lang="en-US" dirty="0">
                <a:solidFill>
                  <a:srgbClr val="00B050"/>
                </a:solidFill>
              </a:rPr>
              <a:t> and toward people affected by crisis.”</a:t>
            </a:r>
          </a:p>
          <a:p>
            <a:r>
              <a:rPr lang="en-US" i="1" dirty="0">
                <a:solidFill>
                  <a:srgbClr val="00B050"/>
                </a:solidFill>
              </a:rPr>
              <a:t>- 2018 ALNAP State of the Humanitarian System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81DE39E-D704-451D-A8BF-1BBDE83D081E}"/>
              </a:ext>
            </a:extLst>
          </p:cNvPr>
          <p:cNvSpPr txBox="1">
            <a:spLocks/>
          </p:cNvSpPr>
          <p:nvPr/>
        </p:nvSpPr>
        <p:spPr>
          <a:xfrm>
            <a:off x="7956274" y="1648970"/>
            <a:ext cx="3975652" cy="38701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77F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93C5E"/>
                </a:solidFill>
              </a:rPr>
              <a:t>“There remain concerns as to whether signatories will, individually, take the actions to bring about systemic change… [and] also concerns that international </a:t>
            </a:r>
            <a:r>
              <a:rPr lang="en-US" dirty="0" err="1">
                <a:solidFill>
                  <a:srgbClr val="693C5E"/>
                </a:solidFill>
              </a:rPr>
              <a:t>organisations</a:t>
            </a:r>
            <a:r>
              <a:rPr lang="en-US" dirty="0">
                <a:solidFill>
                  <a:srgbClr val="693C5E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need additional resources and incentives </a:t>
            </a:r>
            <a:r>
              <a:rPr lang="en-US" dirty="0">
                <a:solidFill>
                  <a:srgbClr val="693C5E"/>
                </a:solidFill>
              </a:rPr>
              <a:t>from donors to implement more effective participatory methodologies. </a:t>
            </a:r>
          </a:p>
          <a:p>
            <a:r>
              <a:rPr lang="en-US" i="1" dirty="0">
                <a:solidFill>
                  <a:srgbClr val="693C5E"/>
                </a:solidFill>
              </a:rPr>
              <a:t>- 2018 Independent Grand Bargain Report</a:t>
            </a:r>
          </a:p>
          <a:p>
            <a:endParaRPr lang="en-US" dirty="0">
              <a:solidFill>
                <a:srgbClr val="693C5E"/>
              </a:solidFill>
            </a:endParaRPr>
          </a:p>
          <a:p>
            <a:endParaRPr lang="en-US" dirty="0">
              <a:solidFill>
                <a:srgbClr val="693C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1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6177-F3B5-46F9-8FA8-181A2FCE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frame that data: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BD2A1-292D-4A2B-A3DA-2A251D4AA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 |  December 14,  2020  |  CGDev.org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0AC50-50F5-4989-A077-F49264BE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73" y="1392721"/>
            <a:ext cx="8147027" cy="519857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8334A-4F11-495C-AEF5-5EB12BCDB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564296"/>
            <a:ext cx="3475383" cy="4174434"/>
          </a:xfrm>
        </p:spPr>
        <p:txBody>
          <a:bodyPr>
            <a:normAutofit/>
          </a:bodyPr>
          <a:lstStyle/>
          <a:p>
            <a:r>
              <a:rPr lang="en-US" sz="2400" dirty="0"/>
              <a:t>Cluster inputs to the appeals request thousands to tens-of-thousands percent more for cluster leads agencies than for the largest national partners.</a:t>
            </a:r>
          </a:p>
        </p:txBody>
      </p:sp>
    </p:spTree>
    <p:extLst>
      <p:ext uri="{BB962C8B-B14F-4D97-AF65-F5344CB8AC3E}">
        <p14:creationId xmlns:p14="http://schemas.microsoft.com/office/powerpoint/2010/main" val="311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23171BD-CA5C-E94B-9393-6B12D8487D53}"/>
              </a:ext>
            </a:extLst>
          </p:cNvPr>
          <p:cNvSpPr txBox="1">
            <a:spLocks/>
          </p:cNvSpPr>
          <p:nvPr/>
        </p:nvSpPr>
        <p:spPr>
          <a:xfrm>
            <a:off x="1300295" y="1393902"/>
            <a:ext cx="9404058" cy="519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77F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7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ctr"/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/>
              <a:t>Three ideas: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People-driven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Area-based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Pooling funds differently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DD81D4-87BC-324F-898A-C1AB25AD243F}"/>
              </a:ext>
            </a:extLst>
          </p:cNvPr>
          <p:cNvSpPr txBox="1">
            <a:spLocks/>
          </p:cNvSpPr>
          <p:nvPr/>
        </p:nvSpPr>
        <p:spPr>
          <a:xfrm>
            <a:off x="441434" y="525080"/>
            <a:ext cx="9648496" cy="694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3500" algn="l"/>
              </a:tabLst>
              <a:defRPr sz="4000" kern="1200">
                <a:solidFill>
                  <a:srgbClr val="00677F"/>
                </a:solidFill>
                <a:latin typeface="TheMixBold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Rethinking the model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55A4E17-1944-204D-A749-E2EA9B513427}"/>
              </a:ext>
            </a:extLst>
          </p:cNvPr>
          <p:cNvSpPr txBox="1">
            <a:spLocks/>
          </p:cNvSpPr>
          <p:nvPr/>
        </p:nvSpPr>
        <p:spPr>
          <a:xfrm>
            <a:off x="5873289" y="6569534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696158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12FD-F2A8-9B42-96AE-7B24A7EE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18566-2BA7-A04A-A521-947B217D5A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FDEDB2-8A09-354C-AF1D-D8E7A9A9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56ACB0A-C692-9340-8048-9620B3A6DC95}"/>
              </a:ext>
            </a:extLst>
          </p:cNvPr>
          <p:cNvSpPr txBox="1">
            <a:spLocks/>
          </p:cNvSpPr>
          <p:nvPr/>
        </p:nvSpPr>
        <p:spPr>
          <a:xfrm>
            <a:off x="5888038" y="6344674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696158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Patrick </a:t>
            </a:r>
            <a:r>
              <a:rPr lang="en-US" dirty="0" err="1"/>
              <a:t>Saez</a:t>
            </a:r>
            <a:r>
              <a:rPr lang="en-US" dirty="0"/>
              <a:t> |  December 14, 2020  |  </a:t>
            </a:r>
            <a:r>
              <a:rPr lang="en-US" dirty="0" err="1"/>
              <a:t>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04633"/>
      </p:ext>
    </p:extLst>
  </p:cSld>
  <p:clrMapOvr>
    <a:masterClrMapping/>
  </p:clrMapOvr>
</p:sld>
</file>

<file path=ppt/theme/theme1.xml><?xml version="1.0" encoding="utf-8"?>
<a:theme xmlns:a="http://schemas.openxmlformats.org/drawingml/2006/main" name="CGD Black Theme">
  <a:themeElements>
    <a:clrScheme name="CG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1">
                <a:lumMod val="95000"/>
              </a:schemeClr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to CGD’s PowerPoint Template" id="{0F638D93-557D-414D-9E2B-DE59FC7E19FD}" vid="{4FF202E4-614A-4648-9BD3-9ED70A2ED1FB}"/>
    </a:ext>
  </a:extLst>
</a:theme>
</file>

<file path=ppt/theme/theme2.xml><?xml version="1.0" encoding="utf-8"?>
<a:theme xmlns:a="http://schemas.openxmlformats.org/drawingml/2006/main" name="CGD Teal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1">
                <a:lumMod val="95000"/>
              </a:schemeClr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to CGD’s PowerPoint Template" id="{0F638D93-557D-414D-9E2B-DE59FC7E19FD}" vid="{20803A92-599A-4603-ACEC-118EA14D10EA}"/>
    </a:ext>
  </a:extLst>
</a:theme>
</file>

<file path=ppt/theme/theme3.xml><?xml version="1.0" encoding="utf-8"?>
<a:theme xmlns:a="http://schemas.openxmlformats.org/drawingml/2006/main" name="CGD White Theme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rgbClr val="00677F"/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to CGD’s PowerPoint Template" id="{0F638D93-557D-414D-9E2B-DE59FC7E19FD}" vid="{972418CB-417B-4429-BE0E-4661810F2E4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F25B7318F274B937758F41DA2E7B7" ma:contentTypeVersion="3" ma:contentTypeDescription="Create a new document." ma:contentTypeScope="" ma:versionID="32bb4dcdd1fa04369d8fba0db131ffe6">
  <xsd:schema xmlns:xsd="http://www.w3.org/2001/XMLSchema" xmlns:xs="http://www.w3.org/2001/XMLSchema" xmlns:p="http://schemas.microsoft.com/office/2006/metadata/properties" xmlns:ns1="http://schemas.microsoft.com/sharepoint/v3" xmlns:ns2="5d28b61e-6b01-457b-ae54-89ec81614c6b" targetNamespace="http://schemas.microsoft.com/office/2006/metadata/properties" ma:root="true" ma:fieldsID="7d7eaf6ee3ef01059cff67991198c4c2" ns1:_="" ns2:_="">
    <xsd:import namespace="http://schemas.microsoft.com/sharepoint/v3"/>
    <xsd:import namespace="5d28b61e-6b01-457b-ae54-89ec81614c6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8b61e-6b01-457b-ae54-89ec8161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9FEF5A-143C-4966-882C-AA03E1A4F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28b61e-6b01-457b-ae54-89ec81614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1E941-13D7-4093-B6E2-44B223C3AB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EAC2A-7387-47CD-A354-9580B59D7A0E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5d28b61e-6b01-457b-ae54-89ec81614c6b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CGD Black Theme</Template>
  <TotalTime>1732</TotalTime>
  <Words>906</Words>
  <Application>Microsoft Office PowerPoint</Application>
  <PresentationFormat>Widescreen</PresentationFormat>
  <Paragraphs>122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CGD Black Theme</vt:lpstr>
      <vt:lpstr>CGD Teal Theme</vt:lpstr>
      <vt:lpstr>CGD White Theme</vt:lpstr>
      <vt:lpstr>Rethinking Reform  Toward Demand-driven Humanitarian Action</vt:lpstr>
      <vt:lpstr>Research Backdrop</vt:lpstr>
      <vt:lpstr>A skewed business model?</vt:lpstr>
      <vt:lpstr>A skewed business model</vt:lpstr>
      <vt:lpstr>Local Ownership – A Long History…</vt:lpstr>
      <vt:lpstr>…but limited progress</vt:lpstr>
      <vt:lpstr>Another way to frame that data:</vt:lpstr>
      <vt:lpstr>PowerPoint Presentation</vt:lpstr>
      <vt:lpstr>PowerPoint Presentation</vt:lpstr>
      <vt:lpstr>Area-Based Coordination</vt:lpstr>
      <vt:lpstr>What would this look like in practice?</vt:lpstr>
      <vt:lpstr>PowerPoint Presentation</vt:lpstr>
      <vt:lpstr>PowerPoint Presentation</vt:lpstr>
      <vt:lpstr>Invert the Pooling Ecosystem</vt:lpstr>
      <vt:lpstr> https://www.cgdev.org/expert/jeremy-konyndyk  https://www.cgdev.org/expert/patrick-saez    Drop us a line: psaez@cgdev.org jkonyndyk@cgdev.org rworden@cgdev.org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CGD’s PowerPoint Template</dc:title>
  <dc:creator>Rose Worden (rworden@CGDEV.ORG)</dc:creator>
  <cp:lastModifiedBy>Patrick Saez (psaez@CGDEV.ORG)</cp:lastModifiedBy>
  <cp:revision>6</cp:revision>
  <dcterms:created xsi:type="dcterms:W3CDTF">2020-11-25T17:25:36Z</dcterms:created>
  <dcterms:modified xsi:type="dcterms:W3CDTF">2021-02-11T15:21:23Z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0x010100B6BF25B7318F274B937758F41DA2E7B7</vt:lpwstr>
  </property>
</Properties>
</file>