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60" r:id="rId1"/>
  </p:sldMasterIdLst>
  <p:notesMasterIdLst>
    <p:notesMasterId r:id="rId6"/>
  </p:notesMasterIdLst>
  <p:sldIdLst>
    <p:sldId id="256" r:id="rId2"/>
    <p:sldId id="470" r:id="rId3"/>
    <p:sldId id="469" r:id="rId4"/>
    <p:sldId id="471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08">
          <p15:clr>
            <a:srgbClr val="A4A3A4"/>
          </p15:clr>
        </p15:guide>
        <p15:guide id="4" pos="5472">
          <p15:clr>
            <a:srgbClr val="A4A3A4"/>
          </p15:clr>
        </p15:guide>
        <p15:guide id="5" pos="28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riam Temin" initials="MT" lastIdx="20" clrIdx="0">
    <p:extLst/>
  </p:cmAuthor>
  <p:cmAuthor id="2" name="Yuna Sakuma (ysakuma@cgdev.org)" initials="YS" lastIdx="1" clrIdx="1"/>
  <p:cmAuthor id="3" name="Amanda Glassman (aglassman@cgdev.org)" initials="AG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40C2"/>
    <a:srgbClr val="33CCCC"/>
    <a:srgbClr val="DFFDE0"/>
    <a:srgbClr val="F9BF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46" autoAdjust="0"/>
    <p:restoredTop sz="92155" autoAdjust="0"/>
  </p:normalViewPr>
  <p:slideViewPr>
    <p:cSldViewPr showGuides="1">
      <p:cViewPr varScale="1">
        <p:scale>
          <a:sx n="105" d="100"/>
          <a:sy n="105" d="100"/>
        </p:scale>
        <p:origin x="1440" y="114"/>
      </p:cViewPr>
      <p:guideLst>
        <p:guide orient="horz" pos="2160"/>
        <p:guide pos="2880"/>
        <p:guide orient="horz" pos="2208"/>
        <p:guide pos="5472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7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28333-57A2-4BB3-B4DB-CF43E7A07EC9}" type="datetimeFigureOut">
              <a:rPr lang="es-ES" smtClean="0"/>
              <a:t>02/03/2017</a:t>
            </a:fld>
            <a:endParaRPr lang="es-E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93E30-1BE4-44C5-AA84-9056A712C78E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24824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93E30-1BE4-44C5-AA84-9056A712C78E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1686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93E30-1BE4-44C5-AA84-9056A712C78E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85652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93E30-1BE4-44C5-AA84-9056A712C78E}" type="slidenum">
              <a:rPr lang="es-ES" smtClean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66087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6FC3-1CC6-4BD5-9C18-F6F9E072BA19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755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6FC3-1CC6-4BD5-9C18-F6F9E072BA19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05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"/>
            <a:ext cx="8229600" cy="64008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6FC3-1CC6-4BD5-9C18-F6F9E072BA19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568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6FC3-1CC6-4BD5-9C18-F6F9E072BA19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"/>
            <a:ext cx="8229600" cy="64008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778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6FC3-1CC6-4BD5-9C18-F6F9E072BA19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198120"/>
            <a:ext cx="8229600" cy="64008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139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6FC3-1CC6-4BD5-9C18-F6F9E072BA19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8120"/>
            <a:ext cx="8229600" cy="64008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856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6FC3-1CC6-4BD5-9C18-F6F9E072BA19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8120"/>
            <a:ext cx="8229600" cy="64008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537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008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6496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>
              <a:solidFill>
                <a:prstClr val="white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62925" y="6356350"/>
            <a:ext cx="5238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56FC3-1CC6-4BD5-9C18-F6F9E072BA19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0905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" y="2438400"/>
            <a:ext cx="8763000" cy="1470025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chemeClr val="accent3"/>
                </a:solidFill>
              </a:rPr>
              <a:t>What is Your HBP Policy Baseline?</a:t>
            </a:r>
            <a:br>
              <a:rPr lang="en-US" sz="3600" dirty="0">
                <a:solidFill>
                  <a:schemeClr val="accent3"/>
                </a:solidFill>
              </a:rPr>
            </a:br>
            <a:br>
              <a:rPr lang="en-US" sz="2800" b="0" dirty="0">
                <a:solidFill>
                  <a:schemeClr val="accent3"/>
                </a:solidFill>
              </a:rPr>
            </a:br>
            <a:r>
              <a:rPr lang="en-US" sz="2000" b="0" dirty="0">
                <a:solidFill>
                  <a:schemeClr val="tx1">
                    <a:lumMod val="85000"/>
                  </a:schemeClr>
                </a:solidFill>
              </a:rPr>
              <a:t>Where you are, and where you’re going.</a:t>
            </a:r>
            <a:endParaRPr lang="en-US" sz="2800" b="0" dirty="0">
              <a:solidFill>
                <a:schemeClr val="tx1">
                  <a:lumMod val="85000"/>
                </a:schemeClr>
              </a:solidFill>
            </a:endParaRPr>
          </a:p>
        </p:txBody>
      </p:sp>
      <p:pic>
        <p:nvPicPr>
          <p:cNvPr id="4" name="Picture 2" descr="N:\Communications\Publications\Logos_Images\01_CGD_Logo\CGD_logo_transp_fill_white_tex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0" y="228600"/>
            <a:ext cx="2286000" cy="1065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9832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p Arrow 14"/>
          <p:cNvSpPr/>
          <p:nvPr/>
        </p:nvSpPr>
        <p:spPr>
          <a:xfrm>
            <a:off x="1230284" y="1427007"/>
            <a:ext cx="332509" cy="3976256"/>
          </a:xfrm>
          <a:prstGeom prst="upArrow">
            <a:avLst/>
          </a:prstGeom>
          <a:solidFill>
            <a:srgbClr val="FCBF49"/>
          </a:solidFill>
          <a:ln>
            <a:solidFill>
              <a:srgbClr val="FCBF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16133" y="1934091"/>
            <a:ext cx="2360814" cy="1230284"/>
          </a:xfrm>
          <a:prstGeom prst="rect">
            <a:avLst/>
          </a:prstGeom>
          <a:solidFill>
            <a:srgbClr val="EDE7DE"/>
          </a:solidFill>
          <a:ln>
            <a:solidFill>
              <a:srgbClr val="B5A8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10</a:t>
            </a:r>
            <a:r>
              <a:rPr lang="en-US" b="1" dirty="0"/>
              <a:t> </a:t>
            </a:r>
            <a:r>
              <a:rPr lang="en-US" b="1" dirty="0">
                <a:solidFill>
                  <a:srgbClr val="006B77"/>
                </a:solidFill>
              </a:rPr>
              <a:t>Review, learn, revise</a:t>
            </a:r>
          </a:p>
        </p:txBody>
      </p:sp>
      <p:sp>
        <p:nvSpPr>
          <p:cNvPr id="8" name="Rectangle 7"/>
          <p:cNvSpPr/>
          <p:nvPr/>
        </p:nvSpPr>
        <p:spPr>
          <a:xfrm>
            <a:off x="216133" y="3668677"/>
            <a:ext cx="2360814" cy="1230284"/>
          </a:xfrm>
          <a:prstGeom prst="rect">
            <a:avLst/>
          </a:prstGeom>
          <a:solidFill>
            <a:srgbClr val="EDE7DE"/>
          </a:solidFill>
          <a:ln>
            <a:solidFill>
              <a:srgbClr val="B5A8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9 </a:t>
            </a:r>
            <a:r>
              <a:rPr lang="en-US" b="1" dirty="0">
                <a:solidFill>
                  <a:srgbClr val="006B77"/>
                </a:solidFill>
              </a:rPr>
              <a:t>Manage &amp; implement HBP</a:t>
            </a:r>
          </a:p>
        </p:txBody>
      </p:sp>
      <p:sp>
        <p:nvSpPr>
          <p:cNvPr id="9" name="Up Arrow 16"/>
          <p:cNvSpPr/>
          <p:nvPr/>
        </p:nvSpPr>
        <p:spPr>
          <a:xfrm rot="10800000">
            <a:off x="7581208" y="1427007"/>
            <a:ext cx="332509" cy="3976256"/>
          </a:xfrm>
          <a:prstGeom prst="upArrow">
            <a:avLst/>
          </a:prstGeom>
          <a:solidFill>
            <a:srgbClr val="FCBF49"/>
          </a:solidFill>
          <a:ln>
            <a:solidFill>
              <a:srgbClr val="FCBF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567056" y="1931309"/>
            <a:ext cx="2360814" cy="1230284"/>
          </a:xfrm>
          <a:prstGeom prst="rect">
            <a:avLst/>
          </a:prstGeom>
          <a:solidFill>
            <a:srgbClr val="EDE7DE"/>
          </a:solidFill>
          <a:ln>
            <a:solidFill>
              <a:srgbClr val="B5A8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</a:t>
            </a:r>
            <a:r>
              <a:rPr lang="en-US" b="1" dirty="0"/>
              <a:t> </a:t>
            </a:r>
            <a:r>
              <a:rPr lang="en-US" b="1" dirty="0">
                <a:solidFill>
                  <a:srgbClr val="006B77"/>
                </a:solidFill>
              </a:rPr>
              <a:t>Collate existing &amp; collect new evidence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567056" y="3668677"/>
            <a:ext cx="2360814" cy="1230284"/>
          </a:xfrm>
          <a:prstGeom prst="rect">
            <a:avLst/>
          </a:prstGeom>
          <a:solidFill>
            <a:srgbClr val="EDE7DE"/>
          </a:solidFill>
          <a:ln>
            <a:solidFill>
              <a:srgbClr val="B5A8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5 </a:t>
            </a:r>
            <a:r>
              <a:rPr lang="en-US" b="1" dirty="0">
                <a:solidFill>
                  <a:srgbClr val="006B77"/>
                </a:solidFill>
              </a:rPr>
              <a:t>Undertake appraisals &amp; budget impact assessment</a:t>
            </a:r>
          </a:p>
        </p:txBody>
      </p:sp>
      <p:sp>
        <p:nvSpPr>
          <p:cNvPr id="12" name="Up Arrow 18"/>
          <p:cNvSpPr/>
          <p:nvPr/>
        </p:nvSpPr>
        <p:spPr>
          <a:xfrm rot="5400000">
            <a:off x="4412674" y="-1173481"/>
            <a:ext cx="332509" cy="3976256"/>
          </a:xfrm>
          <a:prstGeom prst="upArrow">
            <a:avLst/>
          </a:prstGeom>
          <a:solidFill>
            <a:srgbClr val="FCBF49"/>
          </a:solidFill>
          <a:ln>
            <a:solidFill>
              <a:srgbClr val="FCBF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Up Arrow 19"/>
          <p:cNvSpPr/>
          <p:nvPr/>
        </p:nvSpPr>
        <p:spPr>
          <a:xfrm rot="16200000">
            <a:off x="4412674" y="4033059"/>
            <a:ext cx="332509" cy="3976256"/>
          </a:xfrm>
          <a:prstGeom prst="upArrow">
            <a:avLst/>
          </a:prstGeom>
          <a:solidFill>
            <a:srgbClr val="FCBF49"/>
          </a:solidFill>
          <a:ln>
            <a:solidFill>
              <a:srgbClr val="FCBF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391594" y="5406045"/>
            <a:ext cx="2360814" cy="1230284"/>
          </a:xfrm>
          <a:prstGeom prst="rect">
            <a:avLst/>
          </a:prstGeom>
          <a:solidFill>
            <a:srgbClr val="EDE7DE"/>
          </a:solidFill>
          <a:ln>
            <a:solidFill>
              <a:srgbClr val="B5A8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 </a:t>
            </a:r>
            <a:r>
              <a:rPr lang="en-US" b="1" dirty="0">
                <a:solidFill>
                  <a:srgbClr val="006B77"/>
                </a:solidFill>
              </a:rPr>
              <a:t>Make recommendations, take decisions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91594" y="199505"/>
            <a:ext cx="2360814" cy="1230284"/>
          </a:xfrm>
          <a:prstGeom prst="rect">
            <a:avLst/>
          </a:prstGeom>
          <a:solidFill>
            <a:srgbClr val="EDE7DE"/>
          </a:solidFill>
          <a:ln>
            <a:solidFill>
              <a:srgbClr val="B5A8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  <a:r>
              <a:rPr lang="en-US" b="1" dirty="0"/>
              <a:t> </a:t>
            </a:r>
            <a:r>
              <a:rPr lang="en-US" b="1" dirty="0">
                <a:solidFill>
                  <a:srgbClr val="006B77"/>
                </a:solidFill>
              </a:rPr>
              <a:t>Operationalize general criteria &amp; define methods for appraisal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567056" y="5406045"/>
            <a:ext cx="2360814" cy="1230284"/>
          </a:xfrm>
          <a:prstGeom prst="rect">
            <a:avLst/>
          </a:prstGeom>
          <a:solidFill>
            <a:srgbClr val="EDE7DE"/>
          </a:solidFill>
          <a:ln>
            <a:solidFill>
              <a:srgbClr val="B5A8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6</a:t>
            </a:r>
            <a:r>
              <a:rPr lang="en-US" b="1" dirty="0"/>
              <a:t> </a:t>
            </a:r>
            <a:r>
              <a:rPr lang="en-US" b="1" dirty="0">
                <a:solidFill>
                  <a:srgbClr val="006B77"/>
                </a:solidFill>
              </a:rPr>
              <a:t>Deliberate around evidence/appraisals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16133" y="5406045"/>
            <a:ext cx="2360814" cy="1230284"/>
          </a:xfrm>
          <a:prstGeom prst="rect">
            <a:avLst/>
          </a:prstGeom>
          <a:solidFill>
            <a:srgbClr val="EDE7DE"/>
          </a:solidFill>
          <a:ln>
            <a:solidFill>
              <a:srgbClr val="B5A8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8 </a:t>
            </a:r>
            <a:r>
              <a:rPr lang="en-US" b="1" dirty="0">
                <a:solidFill>
                  <a:srgbClr val="006B77"/>
                </a:solidFill>
              </a:rPr>
              <a:t>Translate decisions into resource allocation &amp; use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567056" y="199505"/>
            <a:ext cx="2360814" cy="1230284"/>
          </a:xfrm>
          <a:prstGeom prst="rect">
            <a:avLst/>
          </a:prstGeom>
          <a:solidFill>
            <a:srgbClr val="EDE7DE"/>
          </a:solidFill>
          <a:ln>
            <a:solidFill>
              <a:srgbClr val="B5A8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  <a:r>
              <a:rPr lang="en-US" b="1" dirty="0"/>
              <a:t> </a:t>
            </a:r>
            <a:r>
              <a:rPr lang="en-US" b="1" dirty="0">
                <a:solidFill>
                  <a:srgbClr val="006B77"/>
                </a:solidFill>
              </a:rPr>
              <a:t>Choose “shape” of HBP &amp; select areas for further analysis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16133" y="199505"/>
            <a:ext cx="2360814" cy="1230284"/>
          </a:xfrm>
          <a:prstGeom prst="rect">
            <a:avLst/>
          </a:prstGeom>
          <a:solidFill>
            <a:srgbClr val="EDE7DE"/>
          </a:solidFill>
          <a:ln>
            <a:solidFill>
              <a:srgbClr val="B5A8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rgbClr val="006B77"/>
                </a:solidFill>
              </a:rPr>
              <a:t>Set goals &amp; criteria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391592" y="1931309"/>
            <a:ext cx="23608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CONTEXT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Donors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Health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Markets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Political institutions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Regime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Rights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Technology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Wealth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398520" y="2303532"/>
            <a:ext cx="2353888" cy="74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2733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92BD-F663-41F2-B6D0-D18A858DEB47}" type="slidenum">
              <a:rPr lang="es-ES" smtClean="0"/>
              <a:t>3</a:t>
            </a:fld>
            <a:endParaRPr lang="es-E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"/>
            <a:ext cx="8229600" cy="640080"/>
          </a:xfrm>
        </p:spPr>
        <p:txBody>
          <a:bodyPr/>
          <a:lstStyle/>
          <a:p>
            <a:pPr lvl="0">
              <a:lnSpc>
                <a:spcPct val="150000"/>
              </a:lnSpc>
              <a:spcBef>
                <a:spcPct val="20000"/>
              </a:spcBef>
            </a:pPr>
            <a:r>
              <a:rPr lang="en-US" dirty="0">
                <a:solidFill>
                  <a:schemeClr val="accent3"/>
                </a:solidFill>
              </a:rPr>
              <a:t>Objectives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1207145"/>
            <a:ext cx="8220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ct val="20000"/>
              </a:spcBef>
              <a:spcAft>
                <a:spcPts val="800"/>
              </a:spcAft>
              <a:buFont typeface="+mj-lt"/>
              <a:buAutoNum type="arabicPeriod"/>
            </a:pPr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447800"/>
            <a:ext cx="7391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Start thinking about how priority-setting works in your country.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Better understand the HBP policy cycle and prepare to learn more about each specific step. 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Better understand which elements of the HBP policy cycle </a:t>
            </a:r>
            <a:r>
              <a:rPr lang="en-US" u="sng" dirty="0"/>
              <a:t>are</a:t>
            </a:r>
            <a:r>
              <a:rPr lang="en-US" dirty="0"/>
              <a:t> and </a:t>
            </a:r>
            <a:r>
              <a:rPr lang="en-US" u="sng" dirty="0"/>
              <a:t>are not </a:t>
            </a:r>
            <a:r>
              <a:rPr lang="en-US" dirty="0"/>
              <a:t>in place in your country – and how they work.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Better understand how the HBP policy cycle would look if fully implemented in your country.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Learn about how priority-setting works in other countries by listening to your peers.</a:t>
            </a:r>
          </a:p>
        </p:txBody>
      </p:sp>
    </p:spTree>
    <p:extLst>
      <p:ext uri="{BB962C8B-B14F-4D97-AF65-F5344CB8AC3E}">
        <p14:creationId xmlns:p14="http://schemas.microsoft.com/office/powerpoint/2010/main" val="498752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92BD-F663-41F2-B6D0-D18A858DEB47}" type="slidenum">
              <a:rPr lang="es-ES" smtClean="0"/>
              <a:t>4</a:t>
            </a:fld>
            <a:endParaRPr lang="es-E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"/>
            <a:ext cx="8229600" cy="640080"/>
          </a:xfrm>
        </p:spPr>
        <p:txBody>
          <a:bodyPr/>
          <a:lstStyle/>
          <a:p>
            <a:pPr lvl="0">
              <a:lnSpc>
                <a:spcPct val="150000"/>
              </a:lnSpc>
              <a:spcBef>
                <a:spcPct val="20000"/>
              </a:spcBef>
            </a:pPr>
            <a:r>
              <a:rPr lang="en-US" dirty="0">
                <a:solidFill>
                  <a:schemeClr val="accent3"/>
                </a:solidFill>
              </a:rPr>
              <a:t>Instructions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1207145"/>
            <a:ext cx="8220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ct val="20000"/>
              </a:spcBef>
              <a:spcAft>
                <a:spcPts val="800"/>
              </a:spcAft>
              <a:buFont typeface="+mj-lt"/>
              <a:buAutoNum type="arabicPeriod"/>
            </a:pPr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447800"/>
            <a:ext cx="7391400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b="1" dirty="0"/>
              <a:t>Fill out the “What Is Your HBP Policy Baseline” worksheet to the best of your ability (20 minutes).</a:t>
            </a:r>
          </a:p>
          <a:p>
            <a:pPr marL="342900" indent="-342900">
              <a:buAutoNum type="arabicPeriod"/>
            </a:pPr>
            <a:endParaRPr lang="en-US" sz="11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Follows the steps of the policy cycle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Mostly ‘yes’ or ‘no’ questions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Don’t worry if you don’t have all the answers!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Different countries will be at different stages – and that’s ok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342900" indent="-342900">
              <a:buAutoNum type="arabicPeriod"/>
            </a:pPr>
            <a:r>
              <a:rPr lang="en-US" sz="2000" b="1" dirty="0"/>
              <a:t>Reconvene in your small groups. </a:t>
            </a:r>
          </a:p>
          <a:p>
            <a:pPr marL="342900" indent="-342900">
              <a:buAutoNum type="arabicPeriod"/>
            </a:pPr>
            <a:endParaRPr lang="en-US" sz="11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Discuss how priority-setting/HBP design works in your respective countries.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Reflect on how the HBP policy-cycle relates to your countries’ specific contexts.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sz="2000" b="1" dirty="0"/>
              <a:t>Hold onto your worksheets—we’ll come back to them on day 3.</a:t>
            </a:r>
          </a:p>
        </p:txBody>
      </p:sp>
    </p:spTree>
    <p:extLst>
      <p:ext uri="{BB962C8B-B14F-4D97-AF65-F5344CB8AC3E}">
        <p14:creationId xmlns:p14="http://schemas.microsoft.com/office/powerpoint/2010/main" val="303952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6B77"/>
      </a:accent1>
      <a:accent2>
        <a:srgbClr val="6B5E4F"/>
      </a:accent2>
      <a:accent3>
        <a:srgbClr val="FFBB36"/>
      </a:accent3>
      <a:accent4>
        <a:srgbClr val="D6CEA3"/>
      </a:accent4>
      <a:accent5>
        <a:srgbClr val="A3A8A3"/>
      </a:accent5>
      <a:accent6>
        <a:srgbClr val="D6DDD6"/>
      </a:accent6>
      <a:hlink>
        <a:srgbClr val="FFBB3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6223</TotalTime>
  <Words>276</Words>
  <Application>Microsoft Office PowerPoint</Application>
  <PresentationFormat>On-screen Show (4:3)</PresentationFormat>
  <Paragraphs>51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1_Office Theme</vt:lpstr>
      <vt:lpstr>What is Your HBP Policy Baseline?  Where you are, and where you’re going.</vt:lpstr>
      <vt:lpstr>PowerPoint Presentation</vt:lpstr>
      <vt:lpstr>Objectives</vt:lpstr>
      <vt:lpstr>Instructions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alg</dc:creator>
  <cp:lastModifiedBy>Rachel Silverman</cp:lastModifiedBy>
  <cp:revision>373</cp:revision>
  <dcterms:created xsi:type="dcterms:W3CDTF">2015-01-27T16:10:09Z</dcterms:created>
  <dcterms:modified xsi:type="dcterms:W3CDTF">2017-03-02T16:38:53Z</dcterms:modified>
</cp:coreProperties>
</file>