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4">
  <p:sldMasterIdLst>
    <p:sldMasterId id="2147483660" r:id="rId1"/>
  </p:sldMasterIdLst>
  <p:notesMasterIdLst>
    <p:notesMasterId r:id="rId6"/>
  </p:notesMasterIdLst>
  <p:sldIdLst>
    <p:sldId id="256" r:id="rId2"/>
    <p:sldId id="470" r:id="rId3"/>
    <p:sldId id="469" r:id="rId4"/>
    <p:sldId id="471" r:id="rId5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2208">
          <p15:clr>
            <a:srgbClr val="A4A3A4"/>
          </p15:clr>
        </p15:guide>
        <p15:guide id="4" pos="5472">
          <p15:clr>
            <a:srgbClr val="A4A3A4"/>
          </p15:clr>
        </p15:guide>
        <p15:guide id="5" pos="288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riam Temin" initials="MT" lastIdx="20" clrIdx="0">
    <p:extLst/>
  </p:cmAuthor>
  <p:cmAuthor id="2" name="Yuna Sakuma (ysakuma@cgdev.org)" initials="YS" lastIdx="1" clrIdx="1"/>
  <p:cmAuthor id="3" name="Amanda Glassman (aglassman@cgdev.org)" initials="AG" lastIdx="1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640C2"/>
    <a:srgbClr val="33CCCC"/>
    <a:srgbClr val="DFFDE0"/>
    <a:srgbClr val="F9BF8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646" autoAdjust="0"/>
    <p:restoredTop sz="92155" autoAdjust="0"/>
  </p:normalViewPr>
  <p:slideViewPr>
    <p:cSldViewPr showGuides="1">
      <p:cViewPr varScale="1">
        <p:scale>
          <a:sx n="105" d="100"/>
          <a:sy n="105" d="100"/>
        </p:scale>
        <p:origin x="1440" y="114"/>
      </p:cViewPr>
      <p:guideLst>
        <p:guide orient="horz" pos="2160"/>
        <p:guide pos="2880"/>
        <p:guide orient="horz" pos="2208"/>
        <p:guide pos="5472"/>
        <p:guide pos="288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877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3028333-57A2-4BB3-B4DB-CF43E7A07EC9}" type="datetimeFigureOut">
              <a:rPr lang="es-ES" smtClean="0"/>
              <a:t>02/03/2017</a:t>
            </a:fld>
            <a:endParaRPr lang="es-E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A93E30-1BE4-44C5-AA84-9056A712C78E}" type="slidenum">
              <a:rPr lang="es-ES" smtClean="0"/>
              <a:t>‹#›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2248247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93E30-1BE4-44C5-AA84-9056A712C78E}" type="slidenum">
              <a:rPr lang="es-ES" smtClean="0"/>
              <a:t>1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08168626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93E30-1BE4-44C5-AA84-9056A712C78E}" type="slidenum">
              <a:rPr lang="es-ES" smtClean="0"/>
              <a:t>3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9856529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A93E30-1BE4-44C5-AA84-9056A712C78E}" type="slidenum">
              <a:rPr lang="es-ES" smtClean="0"/>
              <a:t>4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8660878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white">
                  <a:lumMod val="75000"/>
                  <a:lumOff val="25000"/>
                </a:prst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56FC3-1CC6-4BD5-9C18-F6F9E072BA19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57559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white">
                  <a:lumMod val="75000"/>
                  <a:lumOff val="25000"/>
                </a:prst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56FC3-1CC6-4BD5-9C18-F6F9E072BA19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760584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 userDrawn="1"/>
        </p:nvSpPr>
        <p:spPr>
          <a:xfrm>
            <a:off x="0" y="0"/>
            <a:ext cx="9144000" cy="9144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white">
                  <a:lumMod val="75000"/>
                  <a:lumOff val="25000"/>
                </a:prstClr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8120"/>
            <a:ext cx="8229600" cy="640080"/>
          </a:xfrm>
        </p:spPr>
        <p:txBody>
          <a:bodyPr>
            <a:noAutofit/>
          </a:bodyPr>
          <a:lstStyle>
            <a:lvl1pPr>
              <a:defRPr/>
            </a:lvl1pPr>
          </a:lstStyle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56FC3-1CC6-4BD5-9C18-F6F9E072BA19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35680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 userDrawn="1"/>
        </p:nvSpPr>
        <p:spPr>
          <a:xfrm>
            <a:off x="0" y="0"/>
            <a:ext cx="9144000" cy="9144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white">
                  <a:lumMod val="75000"/>
                  <a:lumOff val="25000"/>
                </a:prst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>
            <a:no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>
            <a:no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56FC3-1CC6-4BD5-9C18-F6F9E072BA19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457200" y="198120"/>
            <a:ext cx="8229600" cy="640080"/>
          </a:xfrm>
        </p:spPr>
        <p:txBody>
          <a:bodyPr>
            <a:noAutofit/>
          </a:bodyPr>
          <a:lstStyle>
            <a:lvl1pPr>
              <a:defRPr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077785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white">
                  <a:lumMod val="75000"/>
                  <a:lumOff val="25000"/>
                </a:prstClr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>
            <a:no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>
            <a:no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56FC3-1CC6-4BD5-9C18-F6F9E072BA19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12" name="Rectangle 11"/>
          <p:cNvSpPr/>
          <p:nvPr userDrawn="1"/>
        </p:nvSpPr>
        <p:spPr>
          <a:xfrm>
            <a:off x="0" y="0"/>
            <a:ext cx="9144000" cy="9144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457200" y="198120"/>
            <a:ext cx="8229600" cy="640080"/>
          </a:xfrm>
        </p:spPr>
        <p:txBody>
          <a:bodyPr>
            <a:noAutofit/>
          </a:bodyPr>
          <a:lstStyle>
            <a:lvl1pPr>
              <a:defRPr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61397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white">
                  <a:lumMod val="75000"/>
                  <a:lumOff val="2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56FC3-1CC6-4BD5-9C18-F6F9E072BA19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0" y="0"/>
            <a:ext cx="9144000" cy="9144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198120"/>
            <a:ext cx="8229600" cy="640080"/>
          </a:xfrm>
        </p:spPr>
        <p:txBody>
          <a:bodyPr>
            <a:noAutofit/>
          </a:bodyPr>
          <a:lstStyle>
            <a:lvl1pPr>
              <a:defRPr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38565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>
              <a:solidFill>
                <a:prstClr val="white">
                  <a:lumMod val="75000"/>
                  <a:lumOff val="25000"/>
                </a:prstClr>
              </a:solidFill>
            </a:endParaRP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856FC3-1CC6-4BD5-9C18-F6F9E072BA19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0" y="0"/>
            <a:ext cx="9144000" cy="9144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198120"/>
            <a:ext cx="8229600" cy="640080"/>
          </a:xfrm>
        </p:spPr>
        <p:txBody>
          <a:bodyPr>
            <a:noAutofit/>
          </a:bodyPr>
          <a:lstStyle>
            <a:lvl1pPr>
              <a:defRPr/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85371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40080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356350"/>
            <a:ext cx="6496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>
              <a:solidFill>
                <a:prstClr val="white">
                  <a:lumMod val="75000"/>
                  <a:lumOff val="2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62925" y="6356350"/>
            <a:ext cx="5238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856FC3-1CC6-4BD5-9C18-F6F9E072BA19}" type="slidenum">
              <a:rPr lang="en-US" smtClean="0">
                <a:solidFill>
                  <a:prstClr val="white">
                    <a:tint val="75000"/>
                  </a:prstClr>
                </a:solidFill>
              </a:rPr>
              <a:pPr/>
              <a:t>‹#›</a:t>
            </a:fld>
            <a:endParaRPr lang="en-US" dirty="0">
              <a:solidFill>
                <a:prstClr val="white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209056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0500" y="2438400"/>
            <a:ext cx="8763000" cy="1470025"/>
          </a:xfrm>
        </p:spPr>
        <p:txBody>
          <a:bodyPr>
            <a:noAutofit/>
          </a:bodyPr>
          <a:lstStyle/>
          <a:p>
            <a:pPr algn="ctr"/>
            <a:r>
              <a:rPr lang="en-US" sz="3600" dirty="0">
                <a:solidFill>
                  <a:schemeClr val="accent3"/>
                </a:solidFill>
              </a:rPr>
              <a:t>What is Your HBP Policy Baseline?</a:t>
            </a:r>
            <a:br>
              <a:rPr lang="en-US" sz="3600" dirty="0">
                <a:solidFill>
                  <a:schemeClr val="accent3"/>
                </a:solidFill>
              </a:rPr>
            </a:br>
            <a:br>
              <a:rPr lang="en-US" sz="2800" b="0" dirty="0">
                <a:solidFill>
                  <a:schemeClr val="accent3"/>
                </a:solidFill>
              </a:rPr>
            </a:br>
            <a:r>
              <a:rPr lang="en-US" sz="2000" b="0" dirty="0">
                <a:solidFill>
                  <a:schemeClr val="tx1">
                    <a:lumMod val="85000"/>
                  </a:schemeClr>
                </a:solidFill>
              </a:rPr>
              <a:t>Where you are, and where you’re going.</a:t>
            </a:r>
            <a:endParaRPr lang="en-US" sz="2800" b="0" dirty="0">
              <a:solidFill>
                <a:schemeClr val="tx1">
                  <a:lumMod val="85000"/>
                </a:schemeClr>
              </a:solidFill>
            </a:endParaRPr>
          </a:p>
        </p:txBody>
      </p:sp>
      <p:pic>
        <p:nvPicPr>
          <p:cNvPr id="4" name="Picture 2" descr="N:\Communications\Publications\Logos_Images\01_CGD_Logo\CGD_logo_transp_fill_white_text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7500" y="228600"/>
            <a:ext cx="2286000" cy="10657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898324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Up Arrow 14"/>
          <p:cNvSpPr/>
          <p:nvPr/>
        </p:nvSpPr>
        <p:spPr>
          <a:xfrm>
            <a:off x="1230284" y="1427007"/>
            <a:ext cx="332509" cy="3976256"/>
          </a:xfrm>
          <a:prstGeom prst="upArrow">
            <a:avLst/>
          </a:prstGeom>
          <a:solidFill>
            <a:srgbClr val="FCBF49"/>
          </a:solidFill>
          <a:ln>
            <a:solidFill>
              <a:srgbClr val="FCBF4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216133" y="1934091"/>
            <a:ext cx="2360814" cy="1230284"/>
          </a:xfrm>
          <a:prstGeom prst="rect">
            <a:avLst/>
          </a:prstGeom>
          <a:solidFill>
            <a:srgbClr val="EDE7DE"/>
          </a:solidFill>
          <a:ln>
            <a:solidFill>
              <a:srgbClr val="B5A8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10</a:t>
            </a:r>
            <a:r>
              <a:rPr lang="en-US" b="1" dirty="0"/>
              <a:t> </a:t>
            </a:r>
            <a:r>
              <a:rPr lang="en-US" b="1" dirty="0">
                <a:solidFill>
                  <a:srgbClr val="006B77"/>
                </a:solidFill>
              </a:rPr>
              <a:t>Review, learn, revise</a:t>
            </a:r>
          </a:p>
        </p:txBody>
      </p:sp>
      <p:sp>
        <p:nvSpPr>
          <p:cNvPr id="8" name="Rectangle 7"/>
          <p:cNvSpPr/>
          <p:nvPr/>
        </p:nvSpPr>
        <p:spPr>
          <a:xfrm>
            <a:off x="216133" y="3668677"/>
            <a:ext cx="2360814" cy="1230284"/>
          </a:xfrm>
          <a:prstGeom prst="rect">
            <a:avLst/>
          </a:prstGeom>
          <a:solidFill>
            <a:srgbClr val="EDE7DE"/>
          </a:solidFill>
          <a:ln>
            <a:solidFill>
              <a:srgbClr val="B5A8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9 </a:t>
            </a:r>
            <a:r>
              <a:rPr lang="en-US" b="1" dirty="0">
                <a:solidFill>
                  <a:srgbClr val="006B77"/>
                </a:solidFill>
              </a:rPr>
              <a:t>Manage &amp; implement HBP</a:t>
            </a:r>
          </a:p>
        </p:txBody>
      </p:sp>
      <p:sp>
        <p:nvSpPr>
          <p:cNvPr id="9" name="Up Arrow 16"/>
          <p:cNvSpPr/>
          <p:nvPr/>
        </p:nvSpPr>
        <p:spPr>
          <a:xfrm rot="10800000">
            <a:off x="7581208" y="1427007"/>
            <a:ext cx="332509" cy="3976256"/>
          </a:xfrm>
          <a:prstGeom prst="upArrow">
            <a:avLst/>
          </a:prstGeom>
          <a:solidFill>
            <a:srgbClr val="FCBF49"/>
          </a:solidFill>
          <a:ln>
            <a:solidFill>
              <a:srgbClr val="FCBF4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6567056" y="1931309"/>
            <a:ext cx="2360814" cy="1230284"/>
          </a:xfrm>
          <a:prstGeom prst="rect">
            <a:avLst/>
          </a:prstGeom>
          <a:solidFill>
            <a:srgbClr val="EDE7DE"/>
          </a:solidFill>
          <a:ln>
            <a:solidFill>
              <a:srgbClr val="B5A8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4</a:t>
            </a:r>
            <a:r>
              <a:rPr lang="en-US" b="1" dirty="0"/>
              <a:t> </a:t>
            </a:r>
            <a:r>
              <a:rPr lang="en-US" b="1" dirty="0">
                <a:solidFill>
                  <a:srgbClr val="006B77"/>
                </a:solidFill>
              </a:rPr>
              <a:t>Collate existing &amp; collect new evidence</a:t>
            </a:r>
          </a:p>
        </p:txBody>
      </p:sp>
      <p:sp>
        <p:nvSpPr>
          <p:cNvPr id="11" name="Rectangle 10"/>
          <p:cNvSpPr/>
          <p:nvPr/>
        </p:nvSpPr>
        <p:spPr>
          <a:xfrm>
            <a:off x="6567056" y="3668677"/>
            <a:ext cx="2360814" cy="1230284"/>
          </a:xfrm>
          <a:prstGeom prst="rect">
            <a:avLst/>
          </a:prstGeom>
          <a:solidFill>
            <a:srgbClr val="EDE7DE"/>
          </a:solidFill>
          <a:ln>
            <a:solidFill>
              <a:srgbClr val="B5A8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5 </a:t>
            </a:r>
            <a:r>
              <a:rPr lang="en-US" b="1" dirty="0">
                <a:solidFill>
                  <a:srgbClr val="006B77"/>
                </a:solidFill>
              </a:rPr>
              <a:t>Undertake appraisals &amp; budget impact assessment</a:t>
            </a:r>
          </a:p>
        </p:txBody>
      </p:sp>
      <p:sp>
        <p:nvSpPr>
          <p:cNvPr id="12" name="Up Arrow 18"/>
          <p:cNvSpPr/>
          <p:nvPr/>
        </p:nvSpPr>
        <p:spPr>
          <a:xfrm rot="5400000">
            <a:off x="4412674" y="-1173481"/>
            <a:ext cx="332509" cy="3976256"/>
          </a:xfrm>
          <a:prstGeom prst="upArrow">
            <a:avLst/>
          </a:prstGeom>
          <a:solidFill>
            <a:srgbClr val="FCBF49"/>
          </a:solidFill>
          <a:ln>
            <a:solidFill>
              <a:srgbClr val="FCBF4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Up Arrow 19"/>
          <p:cNvSpPr/>
          <p:nvPr/>
        </p:nvSpPr>
        <p:spPr>
          <a:xfrm rot="16200000">
            <a:off x="4412674" y="4033059"/>
            <a:ext cx="332509" cy="3976256"/>
          </a:xfrm>
          <a:prstGeom prst="upArrow">
            <a:avLst/>
          </a:prstGeom>
          <a:solidFill>
            <a:srgbClr val="FCBF49"/>
          </a:solidFill>
          <a:ln>
            <a:solidFill>
              <a:srgbClr val="FCBF4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3391594" y="5406045"/>
            <a:ext cx="2360814" cy="1230284"/>
          </a:xfrm>
          <a:prstGeom prst="rect">
            <a:avLst/>
          </a:prstGeom>
          <a:solidFill>
            <a:srgbClr val="EDE7DE"/>
          </a:solidFill>
          <a:ln>
            <a:solidFill>
              <a:srgbClr val="B5A8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7 </a:t>
            </a:r>
            <a:r>
              <a:rPr lang="en-US" b="1" dirty="0">
                <a:solidFill>
                  <a:srgbClr val="006B77"/>
                </a:solidFill>
              </a:rPr>
              <a:t>Make recommendations, take decisions</a:t>
            </a:r>
          </a:p>
        </p:txBody>
      </p:sp>
      <p:sp>
        <p:nvSpPr>
          <p:cNvPr id="15" name="Rectangle 14"/>
          <p:cNvSpPr/>
          <p:nvPr/>
        </p:nvSpPr>
        <p:spPr>
          <a:xfrm>
            <a:off x="3391594" y="199505"/>
            <a:ext cx="2360814" cy="1230284"/>
          </a:xfrm>
          <a:prstGeom prst="rect">
            <a:avLst/>
          </a:prstGeom>
          <a:solidFill>
            <a:srgbClr val="EDE7DE"/>
          </a:solidFill>
          <a:ln>
            <a:solidFill>
              <a:srgbClr val="B5A8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2</a:t>
            </a:r>
            <a:r>
              <a:rPr lang="en-US" b="1" dirty="0"/>
              <a:t> </a:t>
            </a:r>
            <a:r>
              <a:rPr lang="en-US" b="1" dirty="0">
                <a:solidFill>
                  <a:srgbClr val="006B77"/>
                </a:solidFill>
              </a:rPr>
              <a:t>Operationalize general criteria &amp; define methods for appraisal</a:t>
            </a:r>
          </a:p>
        </p:txBody>
      </p:sp>
      <p:sp>
        <p:nvSpPr>
          <p:cNvPr id="16" name="Rectangle 15"/>
          <p:cNvSpPr/>
          <p:nvPr/>
        </p:nvSpPr>
        <p:spPr>
          <a:xfrm>
            <a:off x="6567056" y="5406045"/>
            <a:ext cx="2360814" cy="1230284"/>
          </a:xfrm>
          <a:prstGeom prst="rect">
            <a:avLst/>
          </a:prstGeom>
          <a:solidFill>
            <a:srgbClr val="EDE7DE"/>
          </a:solidFill>
          <a:ln>
            <a:solidFill>
              <a:srgbClr val="B5A8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6</a:t>
            </a:r>
            <a:r>
              <a:rPr lang="en-US" b="1" dirty="0"/>
              <a:t> </a:t>
            </a:r>
            <a:r>
              <a:rPr lang="en-US" b="1" dirty="0">
                <a:solidFill>
                  <a:srgbClr val="006B77"/>
                </a:solidFill>
              </a:rPr>
              <a:t>Deliberate around evidence/appraisals</a:t>
            </a:r>
          </a:p>
        </p:txBody>
      </p:sp>
      <p:sp>
        <p:nvSpPr>
          <p:cNvPr id="17" name="Rectangle 16"/>
          <p:cNvSpPr/>
          <p:nvPr/>
        </p:nvSpPr>
        <p:spPr>
          <a:xfrm>
            <a:off x="216133" y="5406045"/>
            <a:ext cx="2360814" cy="1230284"/>
          </a:xfrm>
          <a:prstGeom prst="rect">
            <a:avLst/>
          </a:prstGeom>
          <a:solidFill>
            <a:srgbClr val="EDE7DE"/>
          </a:solidFill>
          <a:ln>
            <a:solidFill>
              <a:srgbClr val="B5A8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8 </a:t>
            </a:r>
            <a:r>
              <a:rPr lang="en-US" b="1" dirty="0">
                <a:solidFill>
                  <a:srgbClr val="006B77"/>
                </a:solidFill>
              </a:rPr>
              <a:t>Translate decisions into resource allocation &amp; use</a:t>
            </a:r>
          </a:p>
        </p:txBody>
      </p:sp>
      <p:sp>
        <p:nvSpPr>
          <p:cNvPr id="18" name="Rectangle 17"/>
          <p:cNvSpPr/>
          <p:nvPr/>
        </p:nvSpPr>
        <p:spPr>
          <a:xfrm>
            <a:off x="6567056" y="199505"/>
            <a:ext cx="2360814" cy="1230284"/>
          </a:xfrm>
          <a:prstGeom prst="rect">
            <a:avLst/>
          </a:prstGeom>
          <a:solidFill>
            <a:srgbClr val="EDE7DE"/>
          </a:solidFill>
          <a:ln>
            <a:solidFill>
              <a:srgbClr val="B5A8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3</a:t>
            </a:r>
            <a:r>
              <a:rPr lang="en-US" b="1" dirty="0"/>
              <a:t> </a:t>
            </a:r>
            <a:r>
              <a:rPr lang="en-US" b="1" dirty="0">
                <a:solidFill>
                  <a:srgbClr val="006B77"/>
                </a:solidFill>
              </a:rPr>
              <a:t>Choose “shape” of HBP &amp; select areas for further analysis</a:t>
            </a:r>
          </a:p>
        </p:txBody>
      </p:sp>
      <p:sp>
        <p:nvSpPr>
          <p:cNvPr id="19" name="Rectangle 18"/>
          <p:cNvSpPr/>
          <p:nvPr/>
        </p:nvSpPr>
        <p:spPr>
          <a:xfrm>
            <a:off x="216133" y="199505"/>
            <a:ext cx="2360814" cy="1230284"/>
          </a:xfrm>
          <a:prstGeom prst="rect">
            <a:avLst/>
          </a:prstGeom>
          <a:solidFill>
            <a:srgbClr val="EDE7DE"/>
          </a:solidFill>
          <a:ln>
            <a:solidFill>
              <a:srgbClr val="B5A899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1</a:t>
            </a:r>
            <a:r>
              <a:rPr lang="en-US" b="1" dirty="0"/>
              <a:t> </a:t>
            </a:r>
            <a:r>
              <a:rPr lang="en-US" b="1" dirty="0">
                <a:solidFill>
                  <a:srgbClr val="006B77"/>
                </a:solidFill>
              </a:rPr>
              <a:t>Set goals &amp; criteria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3391592" y="1931309"/>
            <a:ext cx="2360816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/>
              <a:t>CONTEXT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Donors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Health System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Markets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Political institutions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Regime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Rights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Technology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Wealth</a:t>
            </a:r>
          </a:p>
        </p:txBody>
      </p:sp>
      <p:cxnSp>
        <p:nvCxnSpPr>
          <p:cNvPr id="21" name="Straight Connector 20"/>
          <p:cNvCxnSpPr/>
          <p:nvPr/>
        </p:nvCxnSpPr>
        <p:spPr>
          <a:xfrm>
            <a:off x="3398520" y="2303532"/>
            <a:ext cx="2353888" cy="740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273387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192BD-F663-41F2-B6D0-D18A858DEB47}" type="slidenum">
              <a:rPr lang="es-ES" smtClean="0"/>
              <a:t>3</a:t>
            </a:fld>
            <a:endParaRPr lang="es-E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8120"/>
            <a:ext cx="8229600" cy="640080"/>
          </a:xfrm>
        </p:spPr>
        <p:txBody>
          <a:bodyPr/>
          <a:lstStyle/>
          <a:p>
            <a:pPr lvl="0">
              <a:lnSpc>
                <a:spcPct val="150000"/>
              </a:lnSpc>
              <a:spcBef>
                <a:spcPct val="20000"/>
              </a:spcBef>
            </a:pPr>
            <a:r>
              <a:rPr lang="en-US" dirty="0">
                <a:solidFill>
                  <a:schemeClr val="accent3"/>
                </a:solidFill>
              </a:rPr>
              <a:t>Objectives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57200" y="1207145"/>
            <a:ext cx="822030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Bef>
                <a:spcPct val="20000"/>
              </a:spcBef>
              <a:spcAft>
                <a:spcPts val="800"/>
              </a:spcAft>
              <a:buFont typeface="+mj-lt"/>
              <a:buAutoNum type="arabicPeriod"/>
            </a:pPr>
            <a:endParaRPr lang="en-US" sz="2000" dirty="0">
              <a:solidFill>
                <a:prstClr val="white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09600" y="1447800"/>
            <a:ext cx="739140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dirty="0"/>
              <a:t>Start thinking about how priority-setting works in your country.</a:t>
            </a:r>
          </a:p>
          <a:p>
            <a:pPr marL="342900" indent="-342900">
              <a:buAutoNum type="arabicPeriod"/>
            </a:pPr>
            <a:endParaRPr lang="en-US" dirty="0"/>
          </a:p>
          <a:p>
            <a:pPr marL="342900" indent="-342900">
              <a:buAutoNum type="arabicPeriod"/>
            </a:pPr>
            <a:r>
              <a:rPr lang="en-US" dirty="0"/>
              <a:t>Better understand the HBP policy cycle and prepare to learn more about each specific step. </a:t>
            </a:r>
          </a:p>
          <a:p>
            <a:pPr marL="342900" indent="-342900">
              <a:buAutoNum type="arabicPeriod"/>
            </a:pPr>
            <a:endParaRPr lang="en-US" dirty="0"/>
          </a:p>
          <a:p>
            <a:pPr marL="342900" indent="-342900">
              <a:buAutoNum type="arabicPeriod"/>
            </a:pPr>
            <a:r>
              <a:rPr lang="en-US" dirty="0"/>
              <a:t>Better understand which elements of the HBP policy cycle </a:t>
            </a:r>
            <a:r>
              <a:rPr lang="en-US" u="sng" dirty="0"/>
              <a:t>are</a:t>
            </a:r>
            <a:r>
              <a:rPr lang="en-US" dirty="0"/>
              <a:t> and </a:t>
            </a:r>
            <a:r>
              <a:rPr lang="en-US" u="sng" dirty="0"/>
              <a:t>are not </a:t>
            </a:r>
            <a:r>
              <a:rPr lang="en-US" dirty="0"/>
              <a:t>in place in your country – and how they work.</a:t>
            </a:r>
          </a:p>
          <a:p>
            <a:pPr marL="342900" indent="-342900">
              <a:buAutoNum type="arabicPeriod"/>
            </a:pPr>
            <a:endParaRPr lang="en-US" dirty="0"/>
          </a:p>
          <a:p>
            <a:pPr marL="342900" indent="-342900">
              <a:buAutoNum type="arabicPeriod"/>
            </a:pPr>
            <a:r>
              <a:rPr lang="en-US" dirty="0"/>
              <a:t>Better understand how the HBP policy cycle would look if fully implemented in your country.</a:t>
            </a:r>
          </a:p>
          <a:p>
            <a:pPr marL="342900" indent="-342900">
              <a:buAutoNum type="arabicPeriod"/>
            </a:pPr>
            <a:endParaRPr lang="en-US" dirty="0"/>
          </a:p>
          <a:p>
            <a:pPr marL="342900" indent="-342900">
              <a:buAutoNum type="arabicPeriod"/>
            </a:pPr>
            <a:r>
              <a:rPr lang="en-US" dirty="0"/>
              <a:t>Learn about how priority-setting works in other countries by listening to your peers.</a:t>
            </a:r>
          </a:p>
        </p:txBody>
      </p:sp>
    </p:spTree>
    <p:extLst>
      <p:ext uri="{BB962C8B-B14F-4D97-AF65-F5344CB8AC3E}">
        <p14:creationId xmlns:p14="http://schemas.microsoft.com/office/powerpoint/2010/main" val="4987528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D192BD-F663-41F2-B6D0-D18A858DEB47}" type="slidenum">
              <a:rPr lang="es-ES" smtClean="0"/>
              <a:t>4</a:t>
            </a:fld>
            <a:endParaRPr lang="es-E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8120"/>
            <a:ext cx="8229600" cy="640080"/>
          </a:xfrm>
        </p:spPr>
        <p:txBody>
          <a:bodyPr/>
          <a:lstStyle/>
          <a:p>
            <a:pPr lvl="0">
              <a:lnSpc>
                <a:spcPct val="150000"/>
              </a:lnSpc>
              <a:spcBef>
                <a:spcPct val="20000"/>
              </a:spcBef>
            </a:pPr>
            <a:r>
              <a:rPr lang="en-US" dirty="0">
                <a:solidFill>
                  <a:schemeClr val="accent3"/>
                </a:solidFill>
              </a:rPr>
              <a:t>Instructions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57200" y="1207145"/>
            <a:ext cx="822030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spcBef>
                <a:spcPct val="20000"/>
              </a:spcBef>
              <a:spcAft>
                <a:spcPts val="800"/>
              </a:spcAft>
              <a:buFont typeface="+mj-lt"/>
              <a:buAutoNum type="arabicPeriod"/>
            </a:pPr>
            <a:endParaRPr lang="en-US" sz="2000" dirty="0">
              <a:solidFill>
                <a:prstClr val="white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609600" y="1447800"/>
            <a:ext cx="7391400" cy="47551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en-US" sz="2000" b="1" dirty="0"/>
              <a:t>Fill out the “What Is Your HBP Policy Baseline” worksheet to the best of your ability (20 minutes).</a:t>
            </a:r>
          </a:p>
          <a:p>
            <a:pPr marL="342900" indent="-342900">
              <a:buAutoNum type="arabicPeriod"/>
            </a:pPr>
            <a:endParaRPr lang="en-US" sz="11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Follows the steps of the policy cycle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Mostly ‘yes’ or ‘no’ questions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Don’t worry if you don’t have all the answers! 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r>
              <a:rPr lang="en-US" sz="1600" dirty="0"/>
              <a:t>Different countries will be at different stages – and that’s ok</a:t>
            </a:r>
          </a:p>
          <a:p>
            <a:pPr marL="1257300" lvl="2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1100" dirty="0"/>
          </a:p>
          <a:p>
            <a:pPr marL="342900" indent="-342900">
              <a:buAutoNum type="arabicPeriod"/>
            </a:pPr>
            <a:r>
              <a:rPr lang="en-US" sz="2000" b="1" dirty="0"/>
              <a:t>Reconvene in your small groups. </a:t>
            </a:r>
          </a:p>
          <a:p>
            <a:pPr marL="342900" indent="-342900">
              <a:buAutoNum type="arabicPeriod"/>
            </a:pPr>
            <a:endParaRPr lang="en-US" sz="11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Discuss how priority-setting/HBP design works in your respective countries.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dirty="0"/>
              <a:t>Reflect on how the HBP policy-cycle relates to your countries’ specific contexts.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sz="1100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en-US" dirty="0"/>
          </a:p>
          <a:p>
            <a:pPr marL="342900" indent="-342900">
              <a:buFont typeface="+mj-lt"/>
              <a:buAutoNum type="arabicPeriod"/>
            </a:pPr>
            <a:r>
              <a:rPr lang="en-US" sz="2000" b="1" dirty="0"/>
              <a:t>Hold onto your worksheets—we’ll come back to them on day 3.</a:t>
            </a:r>
          </a:p>
        </p:txBody>
      </p:sp>
    </p:spTree>
    <p:extLst>
      <p:ext uri="{BB962C8B-B14F-4D97-AF65-F5344CB8AC3E}">
        <p14:creationId xmlns:p14="http://schemas.microsoft.com/office/powerpoint/2010/main" val="30395206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1_Office Theme">
  <a:themeElements>
    <a:clrScheme name="Custom 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006B77"/>
      </a:accent1>
      <a:accent2>
        <a:srgbClr val="6B5E4F"/>
      </a:accent2>
      <a:accent3>
        <a:srgbClr val="FFBB36"/>
      </a:accent3>
      <a:accent4>
        <a:srgbClr val="D6CEA3"/>
      </a:accent4>
      <a:accent5>
        <a:srgbClr val="A3A8A3"/>
      </a:accent5>
      <a:accent6>
        <a:srgbClr val="D6DDD6"/>
      </a:accent6>
      <a:hlink>
        <a:srgbClr val="FFBB36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6223</TotalTime>
  <Words>276</Words>
  <Application>Microsoft Office PowerPoint</Application>
  <PresentationFormat>On-screen Show (4:3)</PresentationFormat>
  <Paragraphs>51</Paragraphs>
  <Slides>4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7" baseType="lpstr">
      <vt:lpstr>Arial</vt:lpstr>
      <vt:lpstr>Calibri</vt:lpstr>
      <vt:lpstr>1_Office Theme</vt:lpstr>
      <vt:lpstr>What is Your HBP Policy Baseline?  Where you are, and where you’re going.</vt:lpstr>
      <vt:lpstr>PowerPoint Presentation</vt:lpstr>
      <vt:lpstr>Objectives</vt:lpstr>
      <vt:lpstr>Instructions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alg</dc:creator>
  <cp:lastModifiedBy>Rachel Silverman</cp:lastModifiedBy>
  <cp:revision>373</cp:revision>
  <dcterms:created xsi:type="dcterms:W3CDTF">2015-01-27T16:10:09Z</dcterms:created>
  <dcterms:modified xsi:type="dcterms:W3CDTF">2017-03-02T16:38:53Z</dcterms:modified>
</cp:coreProperties>
</file>