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4" r:id="rId4"/>
    <p:sldMasterId id="2147483750" r:id="rId5"/>
  </p:sldMasterIdLst>
  <p:notesMasterIdLst>
    <p:notesMasterId r:id="rId16"/>
  </p:notesMasterIdLst>
  <p:sldIdLst>
    <p:sldId id="260" r:id="rId6"/>
    <p:sldId id="261" r:id="rId7"/>
    <p:sldId id="273" r:id="rId8"/>
    <p:sldId id="262" r:id="rId9"/>
    <p:sldId id="272" r:id="rId10"/>
    <p:sldId id="268" r:id="rId11"/>
    <p:sldId id="267" r:id="rId12"/>
    <p:sldId id="269" r:id="rId13"/>
    <p:sldId id="263" r:id="rId14"/>
    <p:sldId id="270" r:id="rId15"/>
  </p:sldIdLst>
  <p:sldSz cx="16257588" cy="9144000"/>
  <p:notesSz cx="6858000" cy="9144000"/>
  <p:embeddedFontLst>
    <p:embeddedFont>
      <p:font typeface="Sofia Pro" panose="00000500000000000000" pitchFamily="50" charset="0"/>
      <p:regular r:id="rId17"/>
      <p:bold r:id="rId18"/>
      <p:italic r:id="rId19"/>
      <p:boldItalic r:id="rId20"/>
    </p:embeddedFont>
    <p:embeddedFont>
      <p:font typeface="Sofia Pro Light" panose="00000400000000000000" pitchFamily="5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3E5"/>
    <a:srgbClr val="FFFFFF"/>
    <a:srgbClr val="016970"/>
    <a:srgbClr val="293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135F7-9F24-43FE-AA9C-9222EE4A9058}" v="35" dt="2024-03-05T11:45:24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5" autoAdjust="0"/>
    <p:restoredTop sz="96327"/>
  </p:normalViewPr>
  <p:slideViewPr>
    <p:cSldViewPr snapToGrid="0" snapToObjects="1">
      <p:cViewPr varScale="1">
        <p:scale>
          <a:sx n="65" d="100"/>
          <a:sy n="65" d="100"/>
        </p:scale>
        <p:origin x="480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FD953-CA3B-F544-808A-57FDAAAD541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7361A-765F-D340-BADF-BC3B6CC3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3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he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03" y="3172691"/>
            <a:ext cx="14727382" cy="1399309"/>
          </a:xfrm>
          <a:prstGeom prst="rect">
            <a:avLst/>
          </a:prstGeom>
        </p:spPr>
        <p:txBody>
          <a:bodyPr/>
          <a:lstStyle>
            <a:lvl1pPr algn="ctr">
              <a:defRPr sz="6000" b="1" i="0" baseline="0">
                <a:latin typeface="Sofia Pro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AEB43-D94E-194F-AE10-7192C53BEC47}"/>
              </a:ext>
            </a:extLst>
          </p:cNvPr>
          <p:cNvSpPr txBox="1"/>
          <p:nvPr userDrawn="1"/>
        </p:nvSpPr>
        <p:spPr>
          <a:xfrm>
            <a:off x="2332383" y="539363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4000" baseline="0" dirty="0">
              <a:solidFill>
                <a:schemeClr val="tx1"/>
              </a:solidFill>
              <a:latin typeface="Sofia Pro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9A220-E3A7-8F47-B345-D18520D401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959300B-ACDF-334A-AA91-E65596B77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296709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6960" y="2514600"/>
            <a:ext cx="5525523" cy="576072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Sofia Pro Light"/>
              </a:defRPr>
            </a:lvl1pPr>
            <a:lvl2pPr>
              <a:defRPr sz="3000" baseline="0">
                <a:solidFill>
                  <a:schemeClr val="bg1"/>
                </a:solidFill>
                <a:latin typeface="Sofia Pro Light"/>
              </a:defRPr>
            </a:lvl2pPr>
            <a:lvl3pPr>
              <a:defRPr sz="3000" baseline="0">
                <a:solidFill>
                  <a:schemeClr val="bg1"/>
                </a:solidFill>
                <a:latin typeface="Sofia Pro Light"/>
              </a:defRPr>
            </a:lvl3pPr>
            <a:lvl4pPr>
              <a:defRPr sz="3000" baseline="0">
                <a:solidFill>
                  <a:schemeClr val="bg1"/>
                </a:solidFill>
                <a:latin typeface="Sofia Pro Light"/>
              </a:defRPr>
            </a:lvl4pPr>
            <a:lvl5pPr>
              <a:defRPr sz="3000" baseline="0">
                <a:solidFill>
                  <a:schemeClr val="bg1"/>
                </a:solidFill>
                <a:latin typeface="Sofia Pr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888181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 descr="Title">
            <a:extLst>
              <a:ext uri="{FF2B5EF4-FFF2-40B4-BE49-F238E27FC236}">
                <a16:creationId xmlns:a16="http://schemas.microsoft.com/office/drawing/2014/main" id="{DFE1836E-2A9A-EB4A-8178-D07A0199ED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 i="0" baseline="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3F3FC-22BA-1941-B5C7-048B1C250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075EE66-07D6-564C-A344-1CFD344B4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180830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14CC67-3F6B-B342-888E-2FAC45637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296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FDB7BA-4568-1D44-83BB-0CBE162793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85488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 descr="Title">
            <a:extLst>
              <a:ext uri="{FF2B5EF4-FFF2-40B4-BE49-F238E27FC236}">
                <a16:creationId xmlns:a16="http://schemas.microsoft.com/office/drawing/2014/main" id="{F2559D2F-0C57-5D4C-B4C1-2432DD116F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 i="0" baseline="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A42CE-A1DA-5948-9CF1-30EBB7681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0DE2D05-1B01-D840-8732-7EACBE94C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413222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20F7A-B834-DE43-855C-657E1B9C2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9474" y="3263054"/>
            <a:ext cx="11978640" cy="3410989"/>
          </a:xfrm>
          <a:prstGeom prst="rect">
            <a:avLst/>
          </a:prstGeom>
        </p:spPr>
        <p:txBody>
          <a:bodyPr/>
          <a:lstStyle>
            <a:lvl1pPr algn="l">
              <a:defRPr sz="6000" b="1" i="0" baseline="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Section header or quote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52FAE44-FA12-6D49-BF8F-0D8D1AC6C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460123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1061B-4D4B-5F40-BEAA-0B7B27CFA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F9660EA-47A9-B144-86F4-71CF1232C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44751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3B4BB-785F-BE4C-BAC6-659CB115D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12598B2-46ED-FA4C-A3EB-E496D62D0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364964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80" y="2514600"/>
            <a:ext cx="14738103" cy="5760720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  <a:latin typeface="Sofia Pro Light"/>
              </a:defRPr>
            </a:lvl1pPr>
            <a:lvl2pPr>
              <a:defRPr sz="3000" baseline="0">
                <a:solidFill>
                  <a:schemeClr val="tx1"/>
                </a:solidFill>
                <a:latin typeface="Sofia Pro Light"/>
              </a:defRPr>
            </a:lvl2pPr>
            <a:lvl3pPr>
              <a:defRPr sz="3000" baseline="0">
                <a:solidFill>
                  <a:schemeClr val="tx1"/>
                </a:solidFill>
                <a:latin typeface="Sofia Pro Light"/>
              </a:defRPr>
            </a:lvl3pPr>
            <a:lvl4pPr>
              <a:defRPr sz="3000" baseline="0">
                <a:solidFill>
                  <a:schemeClr val="tx1"/>
                </a:solidFill>
                <a:latin typeface="Sofia Pro Light"/>
              </a:defRPr>
            </a:lvl4pPr>
            <a:lvl5pPr>
              <a:defRPr sz="3000" baseline="0">
                <a:solidFill>
                  <a:schemeClr val="tx1"/>
                </a:solidFill>
                <a:latin typeface="Sofia Pr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 descr="Title">
            <a:extLst>
              <a:ext uri="{FF2B5EF4-FFF2-40B4-BE49-F238E27FC236}">
                <a16:creationId xmlns:a16="http://schemas.microsoft.com/office/drawing/2014/main" id="{E5F5DDA4-5249-BA4D-82F9-65FEA6825E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 i="0" baseline="0"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7FC27-AB15-404A-AD55-254D24FC7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7901160-959D-8349-AEA9-466144316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256376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6960" y="2514600"/>
            <a:ext cx="5525523" cy="5760720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  <a:latin typeface="Sofia Pro Light"/>
              </a:defRPr>
            </a:lvl1pPr>
            <a:lvl2pPr>
              <a:defRPr sz="3000" baseline="0">
                <a:solidFill>
                  <a:schemeClr val="tx1"/>
                </a:solidFill>
                <a:latin typeface="Sofia Pro Light"/>
              </a:defRPr>
            </a:lvl2pPr>
            <a:lvl3pPr>
              <a:defRPr sz="3000" baseline="0">
                <a:solidFill>
                  <a:schemeClr val="tx1"/>
                </a:solidFill>
                <a:latin typeface="Sofia Pro Light"/>
              </a:defRPr>
            </a:lvl3pPr>
            <a:lvl4pPr>
              <a:defRPr sz="3000" baseline="0">
                <a:solidFill>
                  <a:schemeClr val="tx1"/>
                </a:solidFill>
                <a:latin typeface="Sofia Pro Light"/>
              </a:defRPr>
            </a:lvl4pPr>
            <a:lvl5pPr>
              <a:defRPr sz="3000" baseline="0">
                <a:solidFill>
                  <a:schemeClr val="tx1"/>
                </a:solidFill>
                <a:latin typeface="Sofia Pr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888181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1" descr="Title">
            <a:extLst>
              <a:ext uri="{FF2B5EF4-FFF2-40B4-BE49-F238E27FC236}">
                <a16:creationId xmlns:a16="http://schemas.microsoft.com/office/drawing/2014/main" id="{35489758-EF7E-464A-AF37-069E6CE3D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 i="0" baseline="0"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81DB3-8507-284B-B8A0-F7B0C228A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F2287584-AEEE-FB4F-8B1E-5553A4D8A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372769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242BF-9414-6040-8882-2F4BC6DB92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105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614CC67-3F6B-B342-888E-2FAC456372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296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FDB7BA-4568-1D44-83BB-0CBE162793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885488" y="2514600"/>
            <a:ext cx="4606995" cy="57607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 descr="Title">
            <a:extLst>
              <a:ext uri="{FF2B5EF4-FFF2-40B4-BE49-F238E27FC236}">
                <a16:creationId xmlns:a16="http://schemas.microsoft.com/office/drawing/2014/main" id="{EFB07BAC-4855-7B4E-87FD-702B4C8D8F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 i="0" baseline="0"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986E5-642E-B54D-8C67-4A7144F1E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74263A2F-5D3F-0E4D-94D0-6A0FD4F1F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387477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9474" y="3263054"/>
            <a:ext cx="11978640" cy="3410989"/>
          </a:xfrm>
          <a:prstGeom prst="rect">
            <a:avLst/>
          </a:prstGeom>
        </p:spPr>
        <p:txBody>
          <a:bodyPr/>
          <a:lstStyle>
            <a:lvl1pPr algn="l">
              <a:defRPr sz="6000" b="1" i="0" baseline="0"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Section header or quote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D83551-66ED-114B-9638-CE5C8E038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/>
          <a:stretch/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4EBCD94-E13D-2046-8D75-C22CE38DB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399770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5B4FE-AC99-894B-9D7F-1F2E5552A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/>
          <a:stretch/>
        </p:blipFill>
        <p:spPr>
          <a:xfrm flipH="1">
            <a:off x="10518465" y="2883822"/>
            <a:ext cx="5295900" cy="541020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D62B120-A233-8343-AEA7-A058BAEE8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1870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6D718-56F7-1243-84F7-D5079D1BD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F97CA39-E457-874D-A431-C245CCCED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288902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al The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D7038ED-0BB2-464A-8341-7A3970841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03" y="3172691"/>
            <a:ext cx="14727382" cy="1399309"/>
          </a:xfrm>
          <a:prstGeom prst="rect">
            <a:avLst/>
          </a:prstGeom>
        </p:spPr>
        <p:txBody>
          <a:bodyPr/>
          <a:lstStyle>
            <a:lvl1pPr algn="ctr">
              <a:defRPr sz="6000" b="1" i="0" baseline="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AEB43-D94E-194F-AE10-7192C53BEC47}"/>
              </a:ext>
            </a:extLst>
          </p:cNvPr>
          <p:cNvSpPr txBox="1"/>
          <p:nvPr userDrawn="1"/>
        </p:nvSpPr>
        <p:spPr>
          <a:xfrm>
            <a:off x="2332383" y="539363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sz="4000" baseline="0" dirty="0">
              <a:solidFill>
                <a:schemeClr val="tx1"/>
              </a:solidFill>
              <a:latin typeface="Sofia Pro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B628A-1B8B-0E42-A908-D95A04284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5EF39BF-84CD-374A-A27D-55CCA7BBB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197701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79D4A4-F2EA-4F4D-8541-281F81D9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80" y="2514600"/>
            <a:ext cx="14738103" cy="576072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Sofia Pro Light"/>
              </a:defRPr>
            </a:lvl1pPr>
            <a:lvl2pPr>
              <a:defRPr sz="3000" baseline="0">
                <a:solidFill>
                  <a:schemeClr val="bg1"/>
                </a:solidFill>
                <a:latin typeface="Sofia Pro Light"/>
              </a:defRPr>
            </a:lvl2pPr>
            <a:lvl3pPr>
              <a:defRPr sz="3000" baseline="0">
                <a:solidFill>
                  <a:schemeClr val="bg1"/>
                </a:solidFill>
                <a:latin typeface="Sofia Pro Light"/>
              </a:defRPr>
            </a:lvl3pPr>
            <a:lvl4pPr>
              <a:defRPr sz="3000" baseline="0">
                <a:solidFill>
                  <a:schemeClr val="bg1"/>
                </a:solidFill>
                <a:latin typeface="Sofia Pro Light"/>
              </a:defRPr>
            </a:lvl4pPr>
            <a:lvl5pPr>
              <a:defRPr sz="3000" baseline="0">
                <a:solidFill>
                  <a:schemeClr val="bg1"/>
                </a:solidFill>
                <a:latin typeface="Sofia Pr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 descr="Title">
            <a:extLst>
              <a:ext uri="{FF2B5EF4-FFF2-40B4-BE49-F238E27FC236}">
                <a16:creationId xmlns:a16="http://schemas.microsoft.com/office/drawing/2014/main" id="{985659E6-9DAD-424F-9D43-AA62055415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4380" y="449821"/>
            <a:ext cx="11733285" cy="158393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6000" b="1" i="0" baseline="0">
                <a:solidFill>
                  <a:schemeClr val="bg1"/>
                </a:solidFill>
                <a:latin typeface="Sofia Pro" panose="00000500000000000000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73CBD-36BD-2F46-B5E8-B7084E5A1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3777605" y="6007676"/>
            <a:ext cx="2294282" cy="2294282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9CA3E9B-5F33-134A-B415-CC0BA18D1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370614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8489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50B3C58-AB02-7E4B-9CE8-D71FC7E3314D}"/>
              </a:ext>
            </a:extLst>
          </p:cNvPr>
          <p:cNvSpPr/>
          <p:nvPr userDrawn="1"/>
        </p:nvSpPr>
        <p:spPr>
          <a:xfrm>
            <a:off x="0" y="8448009"/>
            <a:ext cx="16257588" cy="69599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A3F1D-EE0D-A143-94DE-9230D899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393" y="2434166"/>
            <a:ext cx="15059098" cy="587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B9CA07-35E2-674A-8F8F-5A94CE90155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886376" y="775243"/>
            <a:ext cx="2783968" cy="69599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493491-62BD-DE4F-9D67-13C2333A78FA}"/>
              </a:ext>
            </a:extLst>
          </p:cNvPr>
          <p:cNvCxnSpPr>
            <a:cxnSpLocks/>
          </p:cNvCxnSpPr>
          <p:nvPr userDrawn="1"/>
        </p:nvCxnSpPr>
        <p:spPr>
          <a:xfrm>
            <a:off x="0" y="8432769"/>
            <a:ext cx="162575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2621B2F-01B9-784A-AA04-442BD28B9A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75000"/>
          </a:blip>
          <a:stretch>
            <a:fillRect/>
          </a:stretch>
        </p:blipFill>
        <p:spPr>
          <a:xfrm>
            <a:off x="154771" y="181195"/>
            <a:ext cx="5082656" cy="1884088"/>
          </a:xfrm>
          <a:prstGeom prst="rect">
            <a:avLst/>
          </a:prstGeom>
        </p:spPr>
      </p:pic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B096561-1C0B-8947-A78B-74867D5BA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408324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500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667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ofia Pro Light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9B9E36-F457-5B42-8142-8F7AEF502608}"/>
              </a:ext>
            </a:extLst>
          </p:cNvPr>
          <p:cNvSpPr/>
          <p:nvPr userDrawn="1"/>
        </p:nvSpPr>
        <p:spPr>
          <a:xfrm>
            <a:off x="0" y="8448009"/>
            <a:ext cx="16257588" cy="69599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A3F1D-EE0D-A143-94DE-9230D899D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393" y="2434166"/>
            <a:ext cx="15059098" cy="5878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B9CA07-35E2-674A-8F8F-5A94CE90155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886376" y="775243"/>
            <a:ext cx="2783968" cy="69599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47D459-4E72-4A47-BD1A-7E64C3900FA1}"/>
              </a:ext>
            </a:extLst>
          </p:cNvPr>
          <p:cNvCxnSpPr>
            <a:cxnSpLocks/>
          </p:cNvCxnSpPr>
          <p:nvPr userDrawn="1"/>
        </p:nvCxnSpPr>
        <p:spPr>
          <a:xfrm>
            <a:off x="0" y="8432769"/>
            <a:ext cx="162575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A4F0271-95CA-7C4C-86D7-5F73BE2AA8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154771" y="181195"/>
            <a:ext cx="5082656" cy="1884088"/>
          </a:xfrm>
          <a:prstGeom prst="rect">
            <a:avLst/>
          </a:prstGeom>
        </p:spPr>
      </p:pic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C3DA8279-9DF0-C446-AD0E-073FFC026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058" y="8553117"/>
            <a:ext cx="10385287" cy="485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344168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500" kern="1200" baseline="0">
          <a:solidFill>
            <a:schemeClr val="bg1"/>
          </a:solidFill>
          <a:latin typeface="Sofia Pro Light" pitchFamily="2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 baseline="0">
          <a:solidFill>
            <a:schemeClr val="bg1"/>
          </a:solidFill>
          <a:latin typeface="Sofia Pro Light" pitchFamily="2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667" kern="1200" baseline="0">
          <a:solidFill>
            <a:schemeClr val="bg1"/>
          </a:solidFill>
          <a:latin typeface="Sofia Pro Light" pitchFamily="2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Sofia Pro Light" pitchFamily="2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Sofia Pro Light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CD1A1D-0C89-5B4D-A253-D05B48899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03" y="3021295"/>
            <a:ext cx="14727382" cy="1399309"/>
          </a:xfrm>
        </p:spPr>
        <p:txBody>
          <a:bodyPr/>
          <a:lstStyle/>
          <a:p>
            <a:pPr algn="r"/>
            <a:r>
              <a:rPr lang="en-US" dirty="0"/>
              <a:t>The Economics of Antibiotic Resistance</a:t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68877-92DE-4246-85C1-77664A072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553117"/>
            <a:ext cx="10385287" cy="485775"/>
          </a:xfrm>
        </p:spPr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96940-4D0C-17BE-6920-664CBAF296E3}"/>
              </a:ext>
            </a:extLst>
          </p:cNvPr>
          <p:cNvSpPr txBox="1"/>
          <p:nvPr/>
        </p:nvSpPr>
        <p:spPr>
          <a:xfrm>
            <a:off x="5657263" y="4095925"/>
            <a:ext cx="4943061" cy="6493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</a:rPr>
              <a:t>Anthony McDonnell</a:t>
            </a:r>
            <a:endParaRPr lang="en-US" sz="4000" b="1" baseline="0" dirty="0">
              <a:solidFill>
                <a:schemeClr val="tx1"/>
              </a:solidFill>
              <a:latin typeface="Sof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965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E52160-D7FE-FCC1-0003-D56C4261E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378" y="2614013"/>
            <a:ext cx="14738103" cy="4665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Sofia Pro" panose="00000500000000000000" pitchFamily="50" charset="0"/>
              </a:rPr>
              <a:t>The Economics of Antibiotic Resistance</a:t>
            </a:r>
          </a:p>
          <a:p>
            <a:pPr marL="0" indent="0">
              <a:buNone/>
            </a:pPr>
            <a:r>
              <a:rPr lang="en-GB" sz="2800" dirty="0"/>
              <a:t>Anthony McDonnell, Ranil Dissanayake, Katherine Klemperer, Flavio Toxvaerd, and Michael Sharland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Find it at https://www.cgdev.org/publication/economics-antibiotic-resistance</a:t>
            </a:r>
            <a:endParaRPr lang="en-GB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F118C-2261-2636-1895-A57D01D4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78" y="393140"/>
            <a:ext cx="11733285" cy="1583931"/>
          </a:xfrm>
        </p:spPr>
        <p:txBody>
          <a:bodyPr/>
          <a:lstStyle/>
          <a:p>
            <a:r>
              <a:rPr lang="en-US" sz="4800" dirty="0"/>
              <a:t>Read the paper to find out more</a:t>
            </a:r>
            <a:endParaRPr lang="en-GB" sz="4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C4921-1F31-1309-B984-EB1CB3051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57762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6674C9-81A4-8414-A403-91154AC7A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80" y="2141076"/>
            <a:ext cx="7022350" cy="6134244"/>
          </a:xfrm>
        </p:spPr>
        <p:txBody>
          <a:bodyPr/>
          <a:lstStyle/>
          <a:p>
            <a:r>
              <a:rPr lang="en-US" dirty="0"/>
              <a:t>They have greatly reduced deaths from infections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94D1EF-0F8F-0325-CFA7-8E206F050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Antibiotics sustain health systems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2E003-1CF2-B3A0-B8F3-01B90D5C1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  <p:pic>
        <p:nvPicPr>
          <p:cNvPr id="1028" name="Picture 4" descr="Life at the Waterhole | PBS">
            <a:extLst>
              <a:ext uri="{FF2B5EF4-FFF2-40B4-BE49-F238E27FC236}">
                <a16:creationId xmlns:a16="http://schemas.microsoft.com/office/drawing/2014/main" id="{E6EE241A-5569-0210-C6F7-729FDB6C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40" y="2365977"/>
            <a:ext cx="8340222" cy="469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50B67E-B729-BCDF-BEAD-081201523AE0}"/>
              </a:ext>
            </a:extLst>
          </p:cNvPr>
          <p:cNvSpPr txBox="1"/>
          <p:nvPr/>
        </p:nvSpPr>
        <p:spPr>
          <a:xfrm>
            <a:off x="13104692" y="7009981"/>
            <a:ext cx="10263025" cy="351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dirty="0">
                <a:solidFill>
                  <a:schemeClr val="accent2"/>
                </a:solidFill>
                <a:latin typeface="Sofia Pro Light"/>
              </a:rPr>
              <a:t>Image</a:t>
            </a:r>
            <a:r>
              <a:rPr lang="en-GB" sz="1400" baseline="0" dirty="0">
                <a:solidFill>
                  <a:schemeClr val="accent2"/>
                </a:solidFill>
                <a:latin typeface="Sofia Pro Light"/>
              </a:rPr>
              <a:t>: </a:t>
            </a:r>
            <a:r>
              <a:rPr lang="en-GB" sz="1400" dirty="0">
                <a:solidFill>
                  <a:schemeClr val="accent2"/>
                </a:solidFill>
                <a:latin typeface="Sofia Pro Light"/>
              </a:rPr>
              <a:t>Public Broadcasting Service.</a:t>
            </a:r>
            <a:endParaRPr lang="en-GB" sz="1400" baseline="0" dirty="0">
              <a:solidFill>
                <a:schemeClr val="accent2"/>
              </a:solidFill>
              <a:latin typeface="Sofia Pro Ligh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78B5E6-A4E6-5672-B16D-7AF79EC820B8}"/>
              </a:ext>
            </a:extLst>
          </p:cNvPr>
          <p:cNvSpPr/>
          <p:nvPr/>
        </p:nvSpPr>
        <p:spPr>
          <a:xfrm>
            <a:off x="365272" y="3510749"/>
            <a:ext cx="5074920" cy="490347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US infectious disease deaths per 100,000 people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u="sng" dirty="0">
                <a:solidFill>
                  <a:schemeClr val="tx1"/>
                </a:solidFill>
              </a:rPr>
              <a:t>1900 = 797</a:t>
            </a:r>
            <a:endParaRPr lang="en-GB" sz="4400" b="1" u="sng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F0882B-0EDA-6832-0AFE-E9233D40C2EA}"/>
              </a:ext>
            </a:extLst>
          </p:cNvPr>
          <p:cNvSpPr/>
          <p:nvPr/>
        </p:nvSpPr>
        <p:spPr>
          <a:xfrm>
            <a:off x="4477877" y="5866899"/>
            <a:ext cx="2491672" cy="2481535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Late 1930s  = 293</a:t>
            </a:r>
            <a:endParaRPr lang="en-GB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505FBE-5F3B-C2AF-87AE-5396A633E8D3}"/>
              </a:ext>
            </a:extLst>
          </p:cNvPr>
          <p:cNvSpPr/>
          <p:nvPr/>
        </p:nvSpPr>
        <p:spPr>
          <a:xfrm>
            <a:off x="6576397" y="7253407"/>
            <a:ext cx="1254043" cy="116081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1980 = 36</a:t>
            </a:r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3F48B8-10C4-ADDC-FC01-DF5B00F0BD77}"/>
              </a:ext>
            </a:extLst>
          </p:cNvPr>
          <p:cNvSpPr txBox="1"/>
          <p:nvPr/>
        </p:nvSpPr>
        <p:spPr>
          <a:xfrm>
            <a:off x="845820" y="8438506"/>
            <a:ext cx="10263025" cy="351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Sofia Pro Light"/>
              </a:rPr>
              <a:t>Source: Armstrong et al. </a:t>
            </a:r>
            <a:r>
              <a:rPr lang="en-US" sz="1400" i="1" dirty="0">
                <a:solidFill>
                  <a:schemeClr val="bg1"/>
                </a:solidFill>
                <a:latin typeface="Sofia Pro Light"/>
              </a:rPr>
              <a:t>Trends in Infectious Disease Mortality in the United States During the 20th Century  </a:t>
            </a:r>
            <a:r>
              <a:rPr lang="en-US" sz="1400" dirty="0">
                <a:solidFill>
                  <a:schemeClr val="bg1"/>
                </a:solidFill>
                <a:latin typeface="Sofia Pro Light"/>
              </a:rPr>
              <a:t>(1999)</a:t>
            </a:r>
            <a:endParaRPr lang="en-GB" sz="1400" baseline="0" dirty="0">
              <a:solidFill>
                <a:schemeClr val="bg1"/>
              </a:solidFill>
              <a:latin typeface="Sof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802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42F28-8C60-F86C-89B8-8C27EEBDA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D861C6-6EB4-08FB-366E-34A4F9B33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80" y="2141076"/>
            <a:ext cx="7022350" cy="6134244"/>
          </a:xfrm>
        </p:spPr>
        <p:txBody>
          <a:bodyPr/>
          <a:lstStyle/>
          <a:p>
            <a:r>
              <a:rPr lang="en-US" dirty="0"/>
              <a:t>They have greatly reduced deaths from infections</a:t>
            </a:r>
          </a:p>
          <a:p>
            <a:r>
              <a:rPr lang="en-US" dirty="0"/>
              <a:t>Allows surgery, transplants, oncology care</a:t>
            </a:r>
          </a:p>
          <a:p>
            <a:r>
              <a:rPr lang="en-US" dirty="0"/>
              <a:t>Like water, they allow a health system to thrive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74707-062E-B229-BE21-E625DEBC2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Antibiotics sustain health systems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75919-3763-CB99-A657-83707CA17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  <p:pic>
        <p:nvPicPr>
          <p:cNvPr id="1028" name="Picture 4" descr="Life at the Waterhole | PBS">
            <a:extLst>
              <a:ext uri="{FF2B5EF4-FFF2-40B4-BE49-F238E27FC236}">
                <a16:creationId xmlns:a16="http://schemas.microsoft.com/office/drawing/2014/main" id="{4A55BF08-FC60-3C84-7D00-1AF341F2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40" y="2365977"/>
            <a:ext cx="8340222" cy="469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D020DA-104B-DEC5-C037-65C1D2D54141}"/>
              </a:ext>
            </a:extLst>
          </p:cNvPr>
          <p:cNvSpPr txBox="1"/>
          <p:nvPr/>
        </p:nvSpPr>
        <p:spPr>
          <a:xfrm>
            <a:off x="13104692" y="7009981"/>
            <a:ext cx="10263025" cy="351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dirty="0">
                <a:solidFill>
                  <a:schemeClr val="accent2"/>
                </a:solidFill>
                <a:latin typeface="Sofia Pro Light"/>
              </a:rPr>
              <a:t>Image</a:t>
            </a:r>
            <a:r>
              <a:rPr lang="en-GB" sz="1400" baseline="0" dirty="0">
                <a:solidFill>
                  <a:schemeClr val="accent2"/>
                </a:solidFill>
                <a:latin typeface="Sofia Pro Light"/>
              </a:rPr>
              <a:t>: </a:t>
            </a:r>
            <a:r>
              <a:rPr lang="en-GB" sz="1400" dirty="0">
                <a:solidFill>
                  <a:schemeClr val="accent2"/>
                </a:solidFill>
                <a:latin typeface="Sofia Pro Light"/>
              </a:rPr>
              <a:t>Public Broadcasting Service.</a:t>
            </a:r>
            <a:endParaRPr lang="en-GB" sz="1400" baseline="0" dirty="0">
              <a:solidFill>
                <a:schemeClr val="accent2"/>
              </a:solidFill>
              <a:latin typeface="Sof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66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69F70C-D971-D5CF-829C-45E924922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702" y="3836019"/>
            <a:ext cx="5411781" cy="5108373"/>
          </a:xfrm>
        </p:spPr>
        <p:txBody>
          <a:bodyPr>
            <a:normAutofit/>
          </a:bodyPr>
          <a:lstStyle/>
          <a:p>
            <a:r>
              <a:rPr lang="en-US" sz="3200" dirty="0"/>
              <a:t>For almost as long as we’ve known about antibiotics, we’ve known about resistance, and how to stop it.</a:t>
            </a:r>
          </a:p>
          <a:p>
            <a:r>
              <a:rPr lang="en-US" sz="3200" dirty="0"/>
              <a:t>Economic failures undermine our response.</a:t>
            </a:r>
            <a:endParaRPr lang="en-GB" sz="32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5AC063C-AED2-9DA8-D17C-6FB3815D3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Following science requires good economics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483FE-8176-1126-CAE1-96F5BF7F1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  <p:pic>
        <p:nvPicPr>
          <p:cNvPr id="5" name="Picture 4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B8FB2093-44A5-817C-B4CA-126E1BE35C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1" t="5532"/>
          <a:stretch/>
        </p:blipFill>
        <p:spPr bwMode="auto">
          <a:xfrm rot="16200000">
            <a:off x="3335746" y="1562486"/>
            <a:ext cx="3529361" cy="91357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DD293-1F6A-1123-5B39-5BE6233768F9}"/>
              </a:ext>
            </a:extLst>
          </p:cNvPr>
          <p:cNvSpPr txBox="1"/>
          <p:nvPr/>
        </p:nvSpPr>
        <p:spPr>
          <a:xfrm>
            <a:off x="754380" y="2311550"/>
            <a:ext cx="10463747" cy="1662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Sofia Pro Light"/>
              </a:rPr>
              <a:t>“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Sofia Pro Light"/>
              </a:rPr>
              <a:t>It</a:t>
            </a:r>
            <a:r>
              <a:rPr lang="en-US" sz="2800" i="1" baseline="0" dirty="0">
                <a:solidFill>
                  <a:schemeClr val="accent1">
                    <a:lumMod val="50000"/>
                  </a:schemeClr>
                </a:solidFill>
                <a:latin typeface="Sofia Pro Light"/>
              </a:rPr>
              <a:t> is not difficult to make microbes resistant to penicillin in the</a:t>
            </a:r>
          </a:p>
          <a:p>
            <a:pPr algn="l"/>
            <a:r>
              <a:rPr lang="en-US" sz="2800" i="1" baseline="0" dirty="0">
                <a:solidFill>
                  <a:schemeClr val="accent1">
                    <a:lumMod val="50000"/>
                  </a:schemeClr>
                </a:solidFill>
                <a:latin typeface="Sofia Pro Light"/>
              </a:rPr>
              <a:t>laboratory by exposing them to concentrations not sufficient to kill them[.]” </a:t>
            </a:r>
          </a:p>
          <a:p>
            <a:pPr algn="l"/>
            <a:r>
              <a:rPr lang="en-US" sz="2800" baseline="0" dirty="0">
                <a:latin typeface="Sofia Pro Light"/>
              </a:rPr>
              <a:t>Alexander Fleming, 1945</a:t>
            </a:r>
            <a:endParaRPr lang="en-GB" sz="2800" baseline="0" dirty="0">
              <a:latin typeface="Sofia Pr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1AD-367F-CEDD-3209-50DF5161CAEC}"/>
              </a:ext>
            </a:extLst>
          </p:cNvPr>
          <p:cNvSpPr txBox="1"/>
          <p:nvPr/>
        </p:nvSpPr>
        <p:spPr>
          <a:xfrm>
            <a:off x="532528" y="7912901"/>
            <a:ext cx="10263025" cy="351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From </a:t>
            </a:r>
            <a:r>
              <a:rPr lang="en-GB" sz="1400" dirty="0" err="1">
                <a:solidFill>
                  <a:schemeClr val="bg1"/>
                </a:solidFill>
              </a:rPr>
              <a:t>Baym</a:t>
            </a:r>
            <a:r>
              <a:rPr lang="en-GB" sz="1400" dirty="0">
                <a:solidFill>
                  <a:schemeClr val="bg1"/>
                </a:solidFill>
              </a:rPr>
              <a:t> et al., </a:t>
            </a:r>
            <a:r>
              <a:rPr lang="en-GB" sz="1400" i="1" dirty="0">
                <a:solidFill>
                  <a:schemeClr val="bg1"/>
                </a:solidFill>
              </a:rPr>
              <a:t>‘Spatiotemporal microbial evolution on antibiotic landscapes</a:t>
            </a:r>
            <a:r>
              <a:rPr lang="en-GB" sz="1400" dirty="0">
                <a:solidFill>
                  <a:schemeClr val="bg1"/>
                </a:solidFill>
              </a:rPr>
              <a:t>’, 2016 </a:t>
            </a:r>
            <a:endParaRPr lang="en-GB" sz="1400" baseline="0" dirty="0">
              <a:solidFill>
                <a:schemeClr val="bg1"/>
              </a:solidFill>
              <a:latin typeface="Sof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344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2345-CAEB-D48E-0BF4-AAC9FA38C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376" y="2649737"/>
            <a:ext cx="11978640" cy="5267629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2"/>
                </a:solidFill>
              </a:rPr>
              <a:t>A common pool problem: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Our stock of effective antibiotics is a finite resource for which there is no effective mechanism to moderate demand. The result is a tragedy of the commons: everyone uses antibiotics a little too much, and we will be left with none that work.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055FD-4C7D-FF00-3C4C-01DD6794E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</p:spTree>
    <p:extLst>
      <p:ext uri="{BB962C8B-B14F-4D97-AF65-F5344CB8AC3E}">
        <p14:creationId xmlns:p14="http://schemas.microsoft.com/office/powerpoint/2010/main" val="29036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00026-A133-ECB1-E611-FB4DD701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8D228-ECD2-1701-C9B4-16021D90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  <p:pic>
        <p:nvPicPr>
          <p:cNvPr id="3" name="Picture 2" descr="A diagram of a factory&#10;&#10;Description automatically generated with medium confidence">
            <a:extLst>
              <a:ext uri="{FF2B5EF4-FFF2-40B4-BE49-F238E27FC236}">
                <a16:creationId xmlns:a16="http://schemas.microsoft.com/office/drawing/2014/main" id="{622FE1E2-BFA8-D9E2-DBBC-115D9D48E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717"/>
          <a:stretch/>
        </p:blipFill>
        <p:spPr>
          <a:xfrm>
            <a:off x="-87434" y="-140181"/>
            <a:ext cx="14705791" cy="1170878"/>
          </a:xfrm>
          <a:prstGeom prst="rect">
            <a:avLst/>
          </a:prstGeom>
        </p:spPr>
      </p:pic>
      <p:pic>
        <p:nvPicPr>
          <p:cNvPr id="6" name="Picture 5" descr="A diagram of a water supply system&#10;&#10;Description automatically generated">
            <a:extLst>
              <a:ext uri="{FF2B5EF4-FFF2-40B4-BE49-F238E27FC236}">
                <a16:creationId xmlns:a16="http://schemas.microsoft.com/office/drawing/2014/main" id="{9CEDF22A-BE83-B50B-C869-2BE8A30A6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26"/>
          <a:stretch/>
        </p:blipFill>
        <p:spPr>
          <a:xfrm>
            <a:off x="-110649" y="888259"/>
            <a:ext cx="8068835" cy="5445633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668627B9-BC41-CF85-82FF-B45C86552C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40"/>
          <a:stretch/>
        </p:blipFill>
        <p:spPr>
          <a:xfrm>
            <a:off x="4315089" y="2873019"/>
            <a:ext cx="9719635" cy="48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6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6D8C4-49C4-1029-AB42-FA6D751BA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EAC8ADE-16DC-0AA7-2477-3CB8DB6F3E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9403" y="1706137"/>
            <a:ext cx="7370942" cy="6411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Five failures holding the pipeline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Antibiotics are public goods (non rivalrous, non-excludable).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The social and private value of new antibiotics are poorly aligned.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Regulatory failures exacerbate these market failures.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Antibiotics have an insurance value that we do not pay for.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tx2"/>
                </a:solidFill>
              </a:rPr>
              <a:t>Market fails to provide access to treatments.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444D8-52FA-3FE5-1A9B-81C0AF016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  <p:pic>
        <p:nvPicPr>
          <p:cNvPr id="7" name="Picture 6" descr="A diagram of a water supply system&#10;&#10;Description automatically generated">
            <a:extLst>
              <a:ext uri="{FF2B5EF4-FFF2-40B4-BE49-F238E27FC236}">
                <a16:creationId xmlns:a16="http://schemas.microsoft.com/office/drawing/2014/main" id="{3BC370FF-2771-B2EB-877C-43A71B2F5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26"/>
          <a:stretch/>
        </p:blipFill>
        <p:spPr>
          <a:xfrm>
            <a:off x="-110649" y="888259"/>
            <a:ext cx="8068835" cy="54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F3842-A73C-FA89-2412-2E65E3301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04DF268-0C05-5909-3229-6A81CF5C7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984" y="384524"/>
            <a:ext cx="6332212" cy="7610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293538"/>
                </a:solidFill>
              </a:rPr>
              <a:t>Four failures causing excessive demand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293538"/>
                </a:solidFill>
              </a:rPr>
              <a:t>Infection control is also a public good.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293538"/>
                </a:solidFill>
              </a:rPr>
              <a:t>Mismatching problem.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293538"/>
                </a:solidFill>
              </a:rPr>
              <a:t>Negative externalities: environmental pollution.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293538"/>
                </a:solidFill>
              </a:rPr>
              <a:t>Negative externalities: Antibiotics use in agriculture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36475-9081-BE5D-064F-075C43146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82CA836B-F2AE-D0CE-FB4F-FE17A2B7C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0"/>
          <a:stretch/>
        </p:blipFill>
        <p:spPr>
          <a:xfrm>
            <a:off x="6634542" y="4043897"/>
            <a:ext cx="9719635" cy="48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15D29-ACDE-E99F-3EAE-E9941C516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380" y="2203644"/>
            <a:ext cx="14738103" cy="61795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Through a combination of push and pull funding these pipeline leaks can be solved.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Well designed regulation, taxation can remove most externalities.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Diagnostics and infection control have the potential to greatly reduce resistance.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The amount of money needed for many of these things are small. A new antibiotic probably needs a third as much revenue as the world 200</a:t>
            </a:r>
            <a:r>
              <a:rPr lang="en-US" sz="4600" baseline="30000" dirty="0"/>
              <a:t>th</a:t>
            </a:r>
            <a:r>
              <a:rPr lang="en-US" sz="4600" dirty="0"/>
              <a:t> best selling drug.</a:t>
            </a:r>
            <a:br>
              <a:rPr lang="en-US" dirty="0"/>
            </a:b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(Money is necessary but not sufficient to solving this problem.)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Countries have come together to find global solutions to global problems before.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66DD5A-8AEE-372C-D765-757E9CFCF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Reasons to be optimistic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73A28-4261-3735-6F31-2F79C172C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Anthony McDonnell |  March 2024 | CGDev.org</a:t>
            </a:r>
          </a:p>
        </p:txBody>
      </p:sp>
      <p:pic>
        <p:nvPicPr>
          <p:cNvPr id="2052" name="Picture 4" descr="Glass Half Full Icons - Free SVG &amp; PNG Glass Half Full Images - Noun Project">
            <a:extLst>
              <a:ext uri="{FF2B5EF4-FFF2-40B4-BE49-F238E27FC236}">
                <a16:creationId xmlns:a16="http://schemas.microsoft.com/office/drawing/2014/main" id="{FDF3EF24-EB8B-9D85-B09E-A475F0BE4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73" y="503846"/>
            <a:ext cx="1871855" cy="1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y Theme Master">
  <a:themeElements>
    <a:clrScheme name="Center for Global Development">
      <a:dk1>
        <a:srgbClr val="384749"/>
      </a:dk1>
      <a:lt1>
        <a:srgbClr val="F3F7F9"/>
      </a:lt1>
      <a:dk2>
        <a:srgbClr val="0E4C5C"/>
      </a:dk2>
      <a:lt2>
        <a:srgbClr val="BFDEE0"/>
      </a:lt2>
      <a:accent1>
        <a:srgbClr val="FDB52B"/>
      </a:accent1>
      <a:accent2>
        <a:srgbClr val="016970"/>
      </a:accent2>
      <a:accent3>
        <a:srgbClr val="289AB6"/>
      </a:accent3>
      <a:accent4>
        <a:srgbClr val="83A5AD"/>
      </a:accent4>
      <a:accent5>
        <a:srgbClr val="384749"/>
      </a:accent5>
      <a:accent6>
        <a:srgbClr val="FDB52B"/>
      </a:accent6>
      <a:hlink>
        <a:srgbClr val="384749"/>
      </a:hlink>
      <a:folHlink>
        <a:srgbClr val="8180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4000" baseline="0" dirty="0" smtClean="0">
            <a:solidFill>
              <a:schemeClr val="tx1"/>
            </a:solidFill>
            <a:latin typeface="Sofia Pro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GD_PPT_Template_2022+ (002)" id="{D00F06EC-A59A-4647-9BE7-CAACE3FBC310}" vid="{974209F5-CF92-4DB1-A865-181C9B627CDF}"/>
    </a:ext>
  </a:extLst>
</a:theme>
</file>

<file path=ppt/theme/theme2.xml><?xml version="1.0" encoding="utf-8"?>
<a:theme xmlns:a="http://schemas.openxmlformats.org/drawingml/2006/main" name="Dark Teal Theme Master">
  <a:themeElements>
    <a:clrScheme name="Custom 1">
      <a:dk1>
        <a:srgbClr val="384749"/>
      </a:dk1>
      <a:lt1>
        <a:srgbClr val="F3F7F9"/>
      </a:lt1>
      <a:dk2>
        <a:srgbClr val="0E4C5C"/>
      </a:dk2>
      <a:lt2>
        <a:srgbClr val="BFDEE0"/>
      </a:lt2>
      <a:accent1>
        <a:srgbClr val="FDB52B"/>
      </a:accent1>
      <a:accent2>
        <a:srgbClr val="016970"/>
      </a:accent2>
      <a:accent3>
        <a:srgbClr val="289AB6"/>
      </a:accent3>
      <a:accent4>
        <a:srgbClr val="83A5AD"/>
      </a:accent4>
      <a:accent5>
        <a:srgbClr val="384749"/>
      </a:accent5>
      <a:accent6>
        <a:srgbClr val="FDB52B"/>
      </a:accent6>
      <a:hlink>
        <a:srgbClr val="289AB6"/>
      </a:hlink>
      <a:folHlink>
        <a:srgbClr val="83A5A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4000" baseline="0" dirty="0" smtClean="0">
            <a:solidFill>
              <a:schemeClr val="tx1"/>
            </a:solidFill>
            <a:latin typeface="Sofia Pro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GD_PPT_Template_2022+ (002)" id="{D00F06EC-A59A-4647-9BE7-CAACE3FBC310}" vid="{CDF44197-F644-4431-9779-912036C8A3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18017f84-dcba-48c8-a2bb-2e0d46d2059a">
      <Terms xmlns="http://schemas.microsoft.com/office/infopath/2007/PartnerControls"/>
    </lcf76f155ced4ddcb4097134ff3c332f>
    <TaxCatchAll xmlns="d27fe56c-b41f-4c2f-a4d9-fcd3ee1fb431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5035039CC7F41A97634003EC5DAAE" ma:contentTypeVersion="20" ma:contentTypeDescription="Create a new document." ma:contentTypeScope="" ma:versionID="2b5fdd25fef7769eb0e419c1ec3dfa30">
  <xsd:schema xmlns:xsd="http://www.w3.org/2001/XMLSchema" xmlns:xs="http://www.w3.org/2001/XMLSchema" xmlns:p="http://schemas.microsoft.com/office/2006/metadata/properties" xmlns:ns1="http://schemas.microsoft.com/sharepoint/v3" xmlns:ns2="18017f84-dcba-48c8-a2bb-2e0d46d2059a" xmlns:ns3="d27fe56c-b41f-4c2f-a4d9-fcd3ee1fb431" targetNamespace="http://schemas.microsoft.com/office/2006/metadata/properties" ma:root="true" ma:fieldsID="69d0bb0819bfd3c0dc90357c7eb6f1f6" ns1:_="" ns2:_="" ns3:_="">
    <xsd:import namespace="http://schemas.microsoft.com/sharepoint/v3"/>
    <xsd:import namespace="18017f84-dcba-48c8-a2bb-2e0d46d2059a"/>
    <xsd:import namespace="d27fe56c-b41f-4c2f-a4d9-fcd3ee1fb4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17f84-dcba-48c8-a2bb-2e0d46d205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b87d99-7d78-42b6-8830-566c1c7d09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fe56c-b41f-4c2f-a4d9-fcd3ee1fb43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8f8a956-6107-4a9d-adb1-de4cb9df670a}" ma:internalName="TaxCatchAll" ma:showField="CatchAllData" ma:web="d27fe56c-b41f-4c2f-a4d9-fcd3ee1fb4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0EB028-003E-46AC-A190-0D7CDF8F48E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8017f84-dcba-48c8-a2bb-2e0d46d2059a"/>
    <ds:schemaRef ds:uri="d27fe56c-b41f-4c2f-a4d9-fcd3ee1fb431"/>
  </ds:schemaRefs>
</ds:datastoreItem>
</file>

<file path=customXml/itemProps2.xml><?xml version="1.0" encoding="utf-8"?>
<ds:datastoreItem xmlns:ds="http://schemas.openxmlformats.org/officeDocument/2006/customXml" ds:itemID="{43A0FFC7-B2CC-474E-AA21-79AE9EA07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A5C27A-75E6-4F3E-BDF2-D5D0ABBF7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8017f84-dcba-48c8-a2bb-2e0d46d2059a"/>
    <ds:schemaRef ds:uri="d27fe56c-b41f-4c2f-a4d9-fcd3ee1fb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541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Sofia Pro Light</vt:lpstr>
      <vt:lpstr>Sofia Pro</vt:lpstr>
      <vt:lpstr>Calibri</vt:lpstr>
      <vt:lpstr>Gray Theme Master</vt:lpstr>
      <vt:lpstr>Dark Teal Theme Master</vt:lpstr>
      <vt:lpstr>The Economics of Antibiotic Resistance </vt:lpstr>
      <vt:lpstr>Antibiotics sustain health systems</vt:lpstr>
      <vt:lpstr>Antibiotics sustain health systems</vt:lpstr>
      <vt:lpstr>Following science requires good economics</vt:lpstr>
      <vt:lpstr>A common pool problem: Our stock of effective antibiotics is a finite resource for which there is no effective mechanism to moderate demand. The result is a tragedy of the commons: everyone uses antibiotics a little too much, and we will be left with none that work. </vt:lpstr>
      <vt:lpstr>PowerPoint Presentation</vt:lpstr>
      <vt:lpstr>PowerPoint Presentation</vt:lpstr>
      <vt:lpstr>PowerPoint Presentation</vt:lpstr>
      <vt:lpstr>Reasons to be optimistic</vt:lpstr>
      <vt:lpstr>Read the paper to find out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CGD’s PPT Template</dc:title>
  <dc:creator>Stephanie Donohoe (sdonohoe@CGDEV.ORG)</dc:creator>
  <cp:lastModifiedBy>Sarah Allen (sallen@CGDEV.ORG)</cp:lastModifiedBy>
  <cp:revision>7</cp:revision>
  <dcterms:created xsi:type="dcterms:W3CDTF">2022-04-05T15:48:00Z</dcterms:created>
  <dcterms:modified xsi:type="dcterms:W3CDTF">2024-03-05T16:33:27Z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0x0101001565035039CC7F41A97634003EC5DAAE</vt:lpwstr>
  </property>
  <property fmtid="{D5CDD505-2E9C-101B-9397-08002B2CF9AE}" pid="3" name="MediaServiceImageTags">
    <vt:lpwstr/>
  </property>
</Properties>
</file>